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256" r:id="rId2"/>
    <p:sldId id="257" r:id="rId3"/>
    <p:sldId id="259" r:id="rId4"/>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31DA4C-BDF8-96C4-9A90-360762D0DF66}" name="佐藤　大成" initials="" userId="S::SATOU-T3K@city.nerima.tokyo.jp::ae30556c-3e54-4567-987b-f2b4da0ec44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75" d="100"/>
          <a:sy n="75" d="100"/>
        </p:scale>
        <p:origin x="17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984" cy="341141"/>
          </a:xfrm>
          <a:prstGeom prst="rect">
            <a:avLst/>
          </a:prstGeom>
        </p:spPr>
        <p:txBody>
          <a:bodyPr vert="horz" lIns="63276" tIns="31638" rIns="63276" bIns="31638"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5622450" y="0"/>
            <a:ext cx="4301984" cy="341141"/>
          </a:xfrm>
          <a:prstGeom prst="rect">
            <a:avLst/>
          </a:prstGeom>
        </p:spPr>
        <p:txBody>
          <a:bodyPr vert="horz" lIns="63276" tIns="31638" rIns="63276" bIns="31638" rtlCol="0"/>
          <a:lstStyle>
            <a:lvl1pPr algn="r">
              <a:defRPr sz="800"/>
            </a:lvl1pPr>
          </a:lstStyle>
          <a:p>
            <a:fld id="{B46D17C9-471C-487F-AA0D-2FAA1F69D349}" type="datetimeFigureOut">
              <a:rPr kumimoji="1" lang="ja-JP" altLang="en-US" smtClean="0"/>
              <a:t>2025/3/5</a:t>
            </a:fld>
            <a:endParaRPr kumimoji="1" lang="ja-JP" altLang="en-US"/>
          </a:p>
        </p:txBody>
      </p:sp>
      <p:sp>
        <p:nvSpPr>
          <p:cNvPr id="4" name="フッター プレースホルダー 3"/>
          <p:cNvSpPr>
            <a:spLocks noGrp="1"/>
          </p:cNvSpPr>
          <p:nvPr>
            <p:ph type="ftr" sz="quarter" idx="2"/>
          </p:nvPr>
        </p:nvSpPr>
        <p:spPr>
          <a:xfrm>
            <a:off x="1" y="6456534"/>
            <a:ext cx="4301984" cy="341141"/>
          </a:xfrm>
          <a:prstGeom prst="rect">
            <a:avLst/>
          </a:prstGeom>
        </p:spPr>
        <p:txBody>
          <a:bodyPr vert="horz" lIns="63276" tIns="31638" rIns="63276" bIns="31638"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5622450" y="6456534"/>
            <a:ext cx="4301984" cy="341141"/>
          </a:xfrm>
          <a:prstGeom prst="rect">
            <a:avLst/>
          </a:prstGeom>
        </p:spPr>
        <p:txBody>
          <a:bodyPr vert="horz" lIns="63276" tIns="31638" rIns="63276" bIns="31638" rtlCol="0" anchor="b"/>
          <a:lstStyle>
            <a:lvl1pPr algn="r">
              <a:defRPr sz="800"/>
            </a:lvl1pPr>
          </a:lstStyle>
          <a:p>
            <a:fld id="{1ACAA1C7-6BCB-4E0F-8968-4756CAF3CC85}" type="slidenum">
              <a:rPr kumimoji="1" lang="ja-JP" altLang="en-US" smtClean="0"/>
              <a:t>‹#›</a:t>
            </a:fld>
            <a:endParaRPr kumimoji="1" lang="ja-JP" altLang="en-US"/>
          </a:p>
        </p:txBody>
      </p:sp>
    </p:spTree>
    <p:extLst>
      <p:ext uri="{BB962C8B-B14F-4D97-AF65-F5344CB8AC3E}">
        <p14:creationId xmlns:p14="http://schemas.microsoft.com/office/powerpoint/2010/main" val="33671864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984" cy="341141"/>
          </a:xfrm>
          <a:prstGeom prst="rect">
            <a:avLst/>
          </a:prstGeom>
        </p:spPr>
        <p:txBody>
          <a:bodyPr vert="horz" lIns="63276" tIns="31638" rIns="63276" bIns="31638" rtlCol="0"/>
          <a:lstStyle>
            <a:lvl1pPr algn="l">
              <a:defRPr sz="800"/>
            </a:lvl1pPr>
          </a:lstStyle>
          <a:p>
            <a:endParaRPr kumimoji="1" lang="ja-JP" altLang="en-US"/>
          </a:p>
        </p:txBody>
      </p:sp>
      <p:sp>
        <p:nvSpPr>
          <p:cNvPr id="3" name="日付プレースホルダー 2"/>
          <p:cNvSpPr>
            <a:spLocks noGrp="1"/>
          </p:cNvSpPr>
          <p:nvPr>
            <p:ph type="dt" idx="1"/>
          </p:nvPr>
        </p:nvSpPr>
        <p:spPr>
          <a:xfrm>
            <a:off x="5622450" y="0"/>
            <a:ext cx="4301984" cy="341141"/>
          </a:xfrm>
          <a:prstGeom prst="rect">
            <a:avLst/>
          </a:prstGeom>
        </p:spPr>
        <p:txBody>
          <a:bodyPr vert="horz" lIns="63276" tIns="31638" rIns="63276" bIns="31638" rtlCol="0"/>
          <a:lstStyle>
            <a:lvl1pPr algn="r">
              <a:defRPr sz="800"/>
            </a:lvl1pPr>
          </a:lstStyle>
          <a:p>
            <a:fld id="{579EA30F-92AC-4669-9FCB-F40423A632A9}"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63276" tIns="31638" rIns="63276" bIns="31638" rtlCol="0" anchor="ctr"/>
          <a:lstStyle/>
          <a:p>
            <a:endParaRPr lang="ja-JP" altLang="en-US"/>
          </a:p>
        </p:txBody>
      </p:sp>
      <p:sp>
        <p:nvSpPr>
          <p:cNvPr id="5" name="ノート プレースホルダー 4"/>
          <p:cNvSpPr>
            <a:spLocks noGrp="1"/>
          </p:cNvSpPr>
          <p:nvPr>
            <p:ph type="body" sz="quarter" idx="3"/>
          </p:nvPr>
        </p:nvSpPr>
        <p:spPr>
          <a:xfrm>
            <a:off x="993105" y="3271456"/>
            <a:ext cx="7940429" cy="2676646"/>
          </a:xfrm>
          <a:prstGeom prst="rect">
            <a:avLst/>
          </a:prstGeom>
        </p:spPr>
        <p:txBody>
          <a:bodyPr vert="horz" lIns="63276" tIns="31638" rIns="63276" bIns="316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534"/>
            <a:ext cx="4301984" cy="341141"/>
          </a:xfrm>
          <a:prstGeom prst="rect">
            <a:avLst/>
          </a:prstGeom>
        </p:spPr>
        <p:txBody>
          <a:bodyPr vert="horz" lIns="63276" tIns="31638" rIns="63276" bIns="31638"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22450" y="6456534"/>
            <a:ext cx="4301984" cy="341141"/>
          </a:xfrm>
          <a:prstGeom prst="rect">
            <a:avLst/>
          </a:prstGeom>
        </p:spPr>
        <p:txBody>
          <a:bodyPr vert="horz" lIns="63276" tIns="31638" rIns="63276" bIns="31638" rtlCol="0" anchor="b"/>
          <a:lstStyle>
            <a:lvl1pPr algn="r">
              <a:defRPr sz="800"/>
            </a:lvl1pPr>
          </a:lstStyle>
          <a:p>
            <a:fld id="{D0A79C49-742D-4BA6-B7A7-9B282C0B2A81}" type="slidenum">
              <a:rPr kumimoji="1" lang="ja-JP" altLang="en-US" smtClean="0"/>
              <a:t>‹#›</a:t>
            </a:fld>
            <a:endParaRPr kumimoji="1" lang="ja-JP" altLang="en-US"/>
          </a:p>
        </p:txBody>
      </p:sp>
    </p:spTree>
    <p:extLst>
      <p:ext uri="{BB962C8B-B14F-4D97-AF65-F5344CB8AC3E}">
        <p14:creationId xmlns:p14="http://schemas.microsoft.com/office/powerpoint/2010/main" val="28136604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0A79C49-742D-4BA6-B7A7-9B282C0B2A81}" type="slidenum">
              <a:rPr kumimoji="1" lang="ja-JP" altLang="en-US" smtClean="0"/>
              <a:t>1</a:t>
            </a:fld>
            <a:endParaRPr kumimoji="1" lang="ja-JP" altLang="en-US"/>
          </a:p>
        </p:txBody>
      </p:sp>
    </p:spTree>
    <p:extLst>
      <p:ext uri="{BB962C8B-B14F-4D97-AF65-F5344CB8AC3E}">
        <p14:creationId xmlns:p14="http://schemas.microsoft.com/office/powerpoint/2010/main" val="260978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BA8D4C8-16C2-4826-8F0D-079340F4EACE}"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22539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B332F5-DA76-4E1E-B28A-B030B79033BD}"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78384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33AF7-08EB-47B0-94F6-3C902B6E8523}"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75292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53C31F-3AD1-4602-8086-E771743F3FF8}"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3030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C3BBFE-8FBB-4629-8D53-298F452A8B20}"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9729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5B2322-E30F-441A-92ED-3787861F803A}"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416699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392BA5-5F9D-4AA0-9899-C32102A8A0DA}" type="datetime1">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1351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211DC4-33C6-42C7-A977-C799F3BC9E57}" type="datetime1">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77665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675FA-8BE3-4961-A54B-D6F84E584FE2}" type="datetime1">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163189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3FDDB1-B4E2-4683-84EC-F7CD14433C83}"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51239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B0B751-58C9-479C-926E-4D6C3037BDF6}"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14734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7687DA4-719D-4540-8450-C41264DB6CB1}" type="datetime1">
              <a:rPr kumimoji="1" lang="ja-JP" altLang="en-US" smtClean="0"/>
              <a:t>2025/3/5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474707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77644817"/>
              </p:ext>
            </p:extLst>
          </p:nvPr>
        </p:nvGraphicFramePr>
        <p:xfrm>
          <a:off x="130044" y="1741111"/>
          <a:ext cx="12600000" cy="7589588"/>
        </p:xfrm>
        <a:graphic>
          <a:graphicData uri="http://schemas.openxmlformats.org/drawingml/2006/table">
            <a:tbl>
              <a:tblPr firstRow="1" bandRow="1">
                <a:tableStyleId>{7E9639D4-E3E2-4D34-9284-5A2195B3D0D7}</a:tableStyleId>
              </a:tblPr>
              <a:tblGrid>
                <a:gridCol w="432000">
                  <a:extLst>
                    <a:ext uri="{9D8B030D-6E8A-4147-A177-3AD203B41FA5}">
                      <a16:colId xmlns:a16="http://schemas.microsoft.com/office/drawing/2014/main" val="4226923324"/>
                    </a:ext>
                  </a:extLst>
                </a:gridCol>
                <a:gridCol w="242700">
                  <a:extLst>
                    <a:ext uri="{9D8B030D-6E8A-4147-A177-3AD203B41FA5}">
                      <a16:colId xmlns:a16="http://schemas.microsoft.com/office/drawing/2014/main" val="1395165053"/>
                    </a:ext>
                  </a:extLst>
                </a:gridCol>
                <a:gridCol w="1813737">
                  <a:extLst>
                    <a:ext uri="{9D8B030D-6E8A-4147-A177-3AD203B41FA5}">
                      <a16:colId xmlns:a16="http://schemas.microsoft.com/office/drawing/2014/main" val="2947605165"/>
                    </a:ext>
                  </a:extLst>
                </a:gridCol>
                <a:gridCol w="3655319">
                  <a:extLst>
                    <a:ext uri="{9D8B030D-6E8A-4147-A177-3AD203B41FA5}">
                      <a16:colId xmlns:a16="http://schemas.microsoft.com/office/drawing/2014/main" val="3443378316"/>
                    </a:ext>
                  </a:extLst>
                </a:gridCol>
                <a:gridCol w="6456244">
                  <a:extLst>
                    <a:ext uri="{9D8B030D-6E8A-4147-A177-3AD203B41FA5}">
                      <a16:colId xmlns:a16="http://schemas.microsoft.com/office/drawing/2014/main" val="1620030648"/>
                    </a:ext>
                  </a:extLst>
                </a:gridCol>
              </a:tblGrid>
              <a:tr h="512602">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対象</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36000" marB="36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en-US" alt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No</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時期</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取組項目</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内容</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934020205"/>
                  </a:ext>
                </a:extLst>
              </a:tr>
              <a:tr h="733101">
                <a:tc rowSpan="11">
                  <a:txBody>
                    <a:bodyPr/>
                    <a:lstStyle/>
                    <a:p>
                      <a:pPr algn="ctr"/>
                      <a:r>
                        <a:rPr kumimoji="1" lang="ja-JP" altLang="en-US" sz="1200" dirty="0">
                          <a:latin typeface="ＭＳ 明朝" panose="02020609040205080304" pitchFamily="17" charset="-128"/>
                          <a:ea typeface="ＭＳ 明朝" panose="02020609040205080304" pitchFamily="17" charset="-128"/>
                        </a:rPr>
                        <a:t>区民・区内事業者向け取組</a:t>
                      </a: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令和６年４月１日～９日</a:t>
                      </a:r>
                      <a:endParaRPr 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発達障害理解に関するパネル展</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世界自閉症啓発デー（４月２日）および発達障害啓発週間（４月２～８日）に合わせて、区役所アトリウムにおいて発達障害の特性やサポート方法を紹介したパネルを展示したほか、発達障害理解に関する動画を放映した。</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03872"/>
                  </a:ext>
                </a:extLst>
              </a:tr>
              <a:tr h="733101">
                <a:tc vMerge="1">
                  <a:txBody>
                    <a:bodyPr/>
                    <a:lstStyle/>
                    <a:p>
                      <a:endParaRPr kumimoji="1" lang="ja-JP" altLang="en-US"/>
                    </a:p>
                  </a:txBody>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②</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令和</a:t>
                      </a:r>
                      <a:r>
                        <a:rPr kumimoji="1" lang="ja-JP" altLang="en-US" sz="12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rPr>
                        <a:t>６</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年８月</a:t>
                      </a:r>
                      <a:r>
                        <a:rPr lang="en-US" alt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21</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endParaRPr 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zh-TW"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障害者雇用支援月間</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に関する記事の区報への掲載</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８月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21</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日号区報において、練馬区障害者就労支援センター「レインボーワーク」の事業について紹介したほか、障害者雇用支援月間に関するパネル展や講演会について掲載した。</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6927244"/>
                  </a:ext>
                </a:extLst>
              </a:tr>
              <a:tr h="549826">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③</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11</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食品関係事業者に対する</a:t>
                      </a: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合理的配慮の提供等の</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周知</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不当な差別的取扱いの禁止および合理的配慮の提供等について、</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食品衛生実務講習会において周知した。</a:t>
                      </a:r>
                      <a:r>
                        <a:rPr lang="en-US"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約</a:t>
                      </a:r>
                      <a:r>
                        <a:rPr lang="en-US"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240</a:t>
                      </a: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施設</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飲食店</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、コンビニ、スーパー等）</a:t>
                      </a:r>
                      <a:r>
                        <a:rPr lang="en-US"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832819"/>
                  </a:ext>
                </a:extLst>
              </a:tr>
              <a:tr h="586480">
                <a:tc vMerge="1">
                  <a:txBody>
                    <a:bodyPr/>
                    <a:lstStyle/>
                    <a:p>
                      <a:endParaRPr kumimoji="1" lang="ja-JP" altLang="en-US"/>
                    </a:p>
                  </a:txBody>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④</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20</a:t>
                      </a:r>
                      <a:r>
                        <a:rPr lang="ja-JP" altLang="en-US" sz="1200" b="0" kern="100">
                          <a:effectLst/>
                          <a:latin typeface="ＭＳ 明朝" panose="02020609040205080304" pitchFamily="17" charset="-128"/>
                          <a:ea typeface="ＭＳ 明朝" panose="02020609040205080304" pitchFamily="17" charset="-128"/>
                          <a:cs typeface="Times New Roman" panose="02020603050405020304" pitchFamily="18" charset="0"/>
                        </a:rPr>
                        <a:t>日</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バス事業者に対する</a:t>
                      </a: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合理的配慮の提供等の</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周知</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不当な差別的取扱いの禁止および合理的配慮の提供等について、</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乗合</a:t>
                      </a:r>
                      <a:r>
                        <a:rPr 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バス</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事業者連絡懇談会作業部会で周知した。</a:t>
                      </a:r>
                      <a:r>
                        <a:rPr lang="en-US"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バス事業者５社</a:t>
                      </a:r>
                      <a:r>
                        <a:rPr lang="en-US" alt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8561638"/>
                  </a:ext>
                </a:extLst>
              </a:tr>
              <a:tr h="586480">
                <a:tc vMerge="1">
                  <a:txBody>
                    <a:bodyPr/>
                    <a:lstStyle/>
                    <a:p>
                      <a:endParaRPr kumimoji="1" lang="ja-JP" altLang="en-US"/>
                    </a:p>
                  </a:txBody>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⑤</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令和６年９月</a:t>
                      </a:r>
                      <a:r>
                        <a:rPr lang="en-US" alt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21</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24</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endParaRPr 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手話言語の理解に関するパネル展</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手話言語の国際デー（９月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日）に合わせて、区役所アトリウムにおいて、手話や手話の歴史などを紹介するパネルを展示したほか、手話のやり方を伝える動画を放映した。</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801245"/>
                  </a:ext>
                </a:extLst>
              </a:tr>
              <a:tr h="590366">
                <a:tc vMerge="1">
                  <a:txBody>
                    <a:bodyPr/>
                    <a:lstStyle/>
                    <a:p>
                      <a:endParaRPr kumimoji="1" lang="ja-JP" altLang="en-US"/>
                    </a:p>
                  </a:txBody>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⑥</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手話まつり</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手話言語の国際デー（９月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日）に関する取組として、練馬区聴覚障害者協会が主催（練馬区後援）し、手話に関する映画やミニ手話講座等のアトラクションを実施した。</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just" defTabSz="1280160" rtl="0" eaLnBrk="1" fontAlgn="auto" latinLnBrk="0" hangingPunct="1">
                        <a:lnSpc>
                          <a:spcPts val="1600"/>
                        </a:lnSpc>
                        <a:spcBef>
                          <a:spcPts val="0"/>
                        </a:spcBef>
                        <a:spcAft>
                          <a:spcPts val="0"/>
                        </a:spcAft>
                        <a:buClrTx/>
                        <a:buSzTx/>
                        <a:buFontTx/>
                        <a:buNone/>
                        <a:tabLst/>
                        <a:defRPr/>
                      </a:pP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参加人数</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261</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人</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0470449"/>
                  </a:ext>
                </a:extLst>
              </a:tr>
              <a:tr h="586480">
                <a:tc vMerge="1">
                  <a:txBody>
                    <a:bodyPr/>
                    <a:lstStyle/>
                    <a:p>
                      <a:endParaRPr kumimoji="1" lang="ja-JP" altLang="en-US"/>
                    </a:p>
                  </a:txBody>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⑦</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20</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練馬まつりにおける障害理解の普及啓発</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練馬まつりにおいて、練馬区障害者の意思疎通の促進と手話言語の普及に関する条例のリーフレットや「障害者とのコミュニケーションガイドブック」等を配布した。</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9539057"/>
                  </a:ext>
                </a:extLst>
              </a:tr>
              <a:tr h="696445">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⑧</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６</a:t>
                      </a: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年</a:t>
                      </a:r>
                      <a:r>
                        <a:rPr lang="en-US" alt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12</a:t>
                      </a: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月</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１日</a:t>
                      </a:r>
                      <a:endParaRPr lang="en-US" alt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（障害者週間に合わせた取組）</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障害理解に関する記事の区報への掲載</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月１日号区報において、アイメイト使用者およびアイメイト協会へのインタビューを掲載したほか、障害種別によって必要なサポートについて掲載した。</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2847488"/>
                  </a:ext>
                </a:extLst>
              </a:tr>
              <a:tr h="723108">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⑨</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６</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年</a:t>
                      </a:r>
                      <a:r>
                        <a:rPr 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12</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月</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５</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日～</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９</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日</a:t>
                      </a:r>
                      <a:endParaRPr lang="en-US" alt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（障害者週間に合わせた取組）</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障害理解に関する</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パネル展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区役所アトリウムにおいて、</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障害のある方の暮らし</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や手話、障害者差別解消法などを紹介する</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パネルを展示</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した</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732081"/>
                  </a:ext>
                </a:extLst>
              </a:tr>
              <a:tr h="696445">
                <a:tc vMerge="1">
                  <a:txBody>
                    <a:bodyPr/>
                    <a:lstStyle/>
                    <a:p>
                      <a:endParaRPr kumimoji="1" lang="ja-JP" altLang="en-US"/>
                    </a:p>
                  </a:txBody>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⑩</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６</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年</a:t>
                      </a:r>
                      <a:r>
                        <a:rPr 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12</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月</a:t>
                      </a:r>
                      <a:r>
                        <a:rPr lang="en-US" alt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10</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日～</a:t>
                      </a:r>
                      <a:r>
                        <a:rPr lang="en-US" alt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13</a:t>
                      </a: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日</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（障害者週間に合わせた取組）</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障害者ふれあい作品展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区内の障害者施設の利用者などが制作した絵画や陶芸などの作品を展示した。</a:t>
                      </a:r>
                      <a:endParaRPr lang="en-US" alt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algn="just">
                        <a:lnSpc>
                          <a:spcPts val="1600"/>
                        </a:lnSpc>
                        <a:spcAft>
                          <a:spcPts val="0"/>
                        </a:spcAft>
                      </a:pPr>
                      <a:r>
                        <a:rPr lang="en-US"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来場者数</a:t>
                      </a:r>
                      <a:r>
                        <a:rPr lang="en-US"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260</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人</a:t>
                      </a:r>
                      <a:r>
                        <a:rPr lang="en-US"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474800"/>
                  </a:ext>
                </a:extLst>
              </a:tr>
              <a:tr h="595154">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⑪</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練馬区障害者の意思疎通の促進と手話言語の普及に関する条例の普及啓発動画の作成</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1600"/>
                        </a:lnSpc>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令和４年６月に施行した練馬区障害者の意思疎通の促進と手話言語の普及に関する条例に基づく取組として、条例の普及啓発動画を作成した。</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785753484"/>
                  </a:ext>
                </a:extLst>
              </a:tr>
            </a:tbl>
          </a:graphicData>
        </a:graphic>
      </p:graphicFrame>
      <p:sp>
        <p:nvSpPr>
          <p:cNvPr id="5" name="テキスト ボックス 4"/>
          <p:cNvSpPr txBox="1"/>
          <p:nvPr/>
        </p:nvSpPr>
        <p:spPr>
          <a:xfrm>
            <a:off x="2469725" y="152178"/>
            <a:ext cx="7941903" cy="369332"/>
          </a:xfrm>
          <a:prstGeom prst="rect">
            <a:avLst/>
          </a:prstGeom>
          <a:noFill/>
        </p:spPr>
        <p:txBody>
          <a:bodyPr wrap="square" rtlCol="0">
            <a:spAutoFit/>
          </a:bodyPr>
          <a:lstStyle/>
          <a:p>
            <a:pPr algn="ctr"/>
            <a:r>
              <a:rPr kumimoji="1" lang="ja-JP" altLang="en-US" dirty="0">
                <a:latin typeface="ＭＳ 明朝" panose="02020609040205080304" pitchFamily="17" charset="-128"/>
                <a:ea typeface="ＭＳ 明朝" panose="02020609040205080304" pitchFamily="17" charset="-128"/>
              </a:rPr>
              <a:t>令和６年度障害を理由とする差別の解消の推進に関する取組報告について</a:t>
            </a:r>
          </a:p>
        </p:txBody>
      </p:sp>
      <p:sp>
        <p:nvSpPr>
          <p:cNvPr id="6" name="テキスト ボックス 5"/>
          <p:cNvSpPr txBox="1"/>
          <p:nvPr/>
        </p:nvSpPr>
        <p:spPr>
          <a:xfrm>
            <a:off x="1407834" y="674804"/>
            <a:ext cx="10800000" cy="797402"/>
          </a:xfrm>
          <a:prstGeom prst="rect">
            <a:avLst/>
          </a:prstGeom>
          <a:noFill/>
        </p:spPr>
        <p:txBody>
          <a:bodyPr wrap="square" rtlCol="0">
            <a:noAutofit/>
          </a:bodyPr>
          <a:lstStyle/>
          <a:p>
            <a:r>
              <a:rPr lang="ja-JP" altLang="en-US" sz="1400" dirty="0">
                <a:latin typeface="ＭＳ 明朝" panose="02020609040205080304" pitchFamily="17" charset="-128"/>
                <a:ea typeface="ＭＳ 明朝" panose="02020609040205080304" pitchFamily="17" charset="-128"/>
              </a:rPr>
              <a:t>　</a:t>
            </a:r>
            <a:r>
              <a:rPr lang="ja-JP" altLang="ja-JP" sz="1400" dirty="0">
                <a:latin typeface="ＭＳ 明朝" panose="02020609040205080304" pitchFamily="17" charset="-128"/>
                <a:ea typeface="ＭＳ 明朝" panose="02020609040205080304" pitchFamily="17" charset="-128"/>
              </a:rPr>
              <a:t>障害への理解と障害者差別解消法の普及啓発を推進するため、</a:t>
            </a:r>
            <a:r>
              <a:rPr lang="ja-JP" altLang="en-US" sz="1400" dirty="0">
                <a:latin typeface="ＭＳ 明朝" panose="02020609040205080304" pitchFamily="17" charset="-128"/>
                <a:ea typeface="ＭＳ 明朝" panose="02020609040205080304" pitchFamily="17" charset="-128"/>
              </a:rPr>
              <a:t>令和６年度は</a:t>
            </a:r>
            <a:r>
              <a:rPr lang="ja-JP" altLang="ja-JP" sz="1400" dirty="0">
                <a:latin typeface="ＭＳ 明朝" panose="02020609040205080304" pitchFamily="17" charset="-128"/>
                <a:ea typeface="ＭＳ 明朝" panose="02020609040205080304" pitchFamily="17" charset="-128"/>
              </a:rPr>
              <a:t>以下の取組を実施した。</a:t>
            </a:r>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a:latin typeface="ＭＳ 明朝" panose="02020609040205080304" pitchFamily="17" charset="-128"/>
                <a:ea typeface="ＭＳ 明朝" panose="02020609040205080304" pitchFamily="17" charset="-128"/>
              </a:rPr>
              <a:t>今年度</a:t>
            </a:r>
            <a:r>
              <a:rPr lang="ja-JP" altLang="en-US" sz="1400" dirty="0">
                <a:latin typeface="ＭＳ 明朝" panose="02020609040205080304" pitchFamily="17" charset="-128"/>
                <a:ea typeface="ＭＳ 明朝" panose="02020609040205080304" pitchFamily="17" charset="-128"/>
              </a:rPr>
              <a:t>の</a:t>
            </a:r>
            <a:r>
              <a:rPr lang="ja-JP" altLang="ja-JP" sz="1400" dirty="0">
                <a:latin typeface="ＭＳ 明朝" panose="02020609040205080304" pitchFamily="17" charset="-128"/>
                <a:ea typeface="ＭＳ 明朝" panose="02020609040205080304" pitchFamily="17" charset="-128"/>
              </a:rPr>
              <a:t>新たな取組として、</a:t>
            </a:r>
            <a:r>
              <a:rPr lang="ja-JP" altLang="en-US" sz="1400" dirty="0">
                <a:latin typeface="ＭＳ 明朝" panose="02020609040205080304" pitchFamily="17" charset="-128"/>
                <a:ea typeface="ＭＳ 明朝" panose="02020609040205080304" pitchFamily="17" charset="-128"/>
              </a:rPr>
              <a:t>令和４年６月に施行した練馬区障害者の意思疎通の促進と手話言語の普及に関する条例に基づく動画の作成や、障害者差別解消法に関するリーフレットについて、改正障害者差別解消法を踏まえた内容への改訂を行った。</a:t>
            </a:r>
            <a:endParaRPr lang="en-US" altLang="ja-JP" sz="1400" dirty="0">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11477908" y="121577"/>
            <a:ext cx="1080655" cy="492443"/>
          </a:xfrm>
          <a:prstGeom prst="rect">
            <a:avLst/>
          </a:prstGeom>
          <a:noFill/>
          <a:ln>
            <a:solidFill>
              <a:schemeClr val="tx1"/>
            </a:solidFill>
          </a:ln>
        </p:spPr>
        <p:txBody>
          <a:bodyPr wrap="square" rtlCol="0" anchor="ctr" anchorCtr="0">
            <a:noAutofit/>
          </a:bodyPr>
          <a:lstStyle/>
          <a:p>
            <a:pPr algn="ctr"/>
            <a:r>
              <a:rPr kumimoji="1" lang="ja-JP" altLang="en-US" sz="1400">
                <a:latin typeface="ＭＳ 明朝" panose="02020609040205080304" pitchFamily="17" charset="-128"/>
                <a:ea typeface="ＭＳ 明朝" panose="02020609040205080304" pitchFamily="17" charset="-128"/>
              </a:rPr>
              <a:t>資料５</a:t>
            </a:r>
            <a:endParaRPr kumimoji="1" lang="ja-JP" altLang="en-US" sz="1400" dirty="0">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140677" y="1396726"/>
            <a:ext cx="3291291" cy="344385"/>
          </a:xfrm>
          <a:prstGeom prst="rect">
            <a:avLst/>
          </a:prstGeom>
          <a:noFill/>
        </p:spPr>
        <p:txBody>
          <a:bodyPr wrap="square" rtlCol="0">
            <a:noAutofit/>
          </a:bodyPr>
          <a:lstStyle/>
          <a:p>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新規・充実した取組は、太字で記載</a:t>
            </a:r>
            <a:endParaRPr lang="ja-JP" altLang="ja-JP" sz="1400" dirty="0">
              <a:latin typeface="ＭＳ 明朝" panose="02020609040205080304" pitchFamily="17" charset="-128"/>
              <a:ea typeface="ＭＳ 明朝" panose="02020609040205080304" pitchFamily="17" charset="-128"/>
            </a:endParaRPr>
          </a:p>
        </p:txBody>
      </p:sp>
      <p:sp>
        <p:nvSpPr>
          <p:cNvPr id="3" name="スライド番号プレースホルダー 2"/>
          <p:cNvSpPr>
            <a:spLocks noGrp="1"/>
          </p:cNvSpPr>
          <p:nvPr>
            <p:ph type="sldNum" sz="quarter" idx="12"/>
          </p:nvPr>
        </p:nvSpPr>
        <p:spPr>
          <a:xfrm>
            <a:off x="4960620" y="9202021"/>
            <a:ext cx="2880360" cy="511175"/>
          </a:xfrm>
        </p:spPr>
        <p:txBody>
          <a:bodyPr/>
          <a:lstStyle/>
          <a:p>
            <a:pPr algn="ctr"/>
            <a:fld id="{5557A222-36E6-443B-A9AF-789AEEC637E0}" type="slidenum">
              <a:rPr kumimoji="1" lang="ja-JP" altLang="en-US" smtClean="0">
                <a:latin typeface="ＭＳ 明朝" panose="02020609040205080304" pitchFamily="17" charset="-128"/>
                <a:ea typeface="ＭＳ 明朝" panose="02020609040205080304" pitchFamily="17" charset="-128"/>
              </a:rPr>
              <a:pPr algn="ctr"/>
              <a:t>1</a:t>
            </a:fld>
            <a:endParaRPr kumimoji="1"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6058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04604930"/>
              </p:ext>
            </p:extLst>
          </p:nvPr>
        </p:nvGraphicFramePr>
        <p:xfrm>
          <a:off x="0" y="0"/>
          <a:ext cx="12600000" cy="9259894"/>
        </p:xfrm>
        <a:graphic>
          <a:graphicData uri="http://schemas.openxmlformats.org/drawingml/2006/table">
            <a:tbl>
              <a:tblPr firstRow="1" bandRow="1">
                <a:tableStyleId>{7E9639D4-E3E2-4D34-9284-5A2195B3D0D7}</a:tableStyleId>
              </a:tblPr>
              <a:tblGrid>
                <a:gridCol w="432000">
                  <a:extLst>
                    <a:ext uri="{9D8B030D-6E8A-4147-A177-3AD203B41FA5}">
                      <a16:colId xmlns:a16="http://schemas.microsoft.com/office/drawing/2014/main" val="4226923324"/>
                    </a:ext>
                  </a:extLst>
                </a:gridCol>
                <a:gridCol w="248250">
                  <a:extLst>
                    <a:ext uri="{9D8B030D-6E8A-4147-A177-3AD203B41FA5}">
                      <a16:colId xmlns:a16="http://schemas.microsoft.com/office/drawing/2014/main" val="1239265366"/>
                    </a:ext>
                  </a:extLst>
                </a:gridCol>
                <a:gridCol w="1479750">
                  <a:extLst>
                    <a:ext uri="{9D8B030D-6E8A-4147-A177-3AD203B41FA5}">
                      <a16:colId xmlns:a16="http://schemas.microsoft.com/office/drawing/2014/main" val="2947605165"/>
                    </a:ext>
                  </a:extLst>
                </a:gridCol>
                <a:gridCol w="3669300">
                  <a:extLst>
                    <a:ext uri="{9D8B030D-6E8A-4147-A177-3AD203B41FA5}">
                      <a16:colId xmlns:a16="http://schemas.microsoft.com/office/drawing/2014/main" val="3443378316"/>
                    </a:ext>
                  </a:extLst>
                </a:gridCol>
                <a:gridCol w="6770700">
                  <a:extLst>
                    <a:ext uri="{9D8B030D-6E8A-4147-A177-3AD203B41FA5}">
                      <a16:colId xmlns:a16="http://schemas.microsoft.com/office/drawing/2014/main" val="1620030648"/>
                    </a:ext>
                  </a:extLst>
                </a:gridCol>
              </a:tblGrid>
              <a:tr h="392157">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対象</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en-US" alt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No</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時期</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取組項目</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内容</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934020205"/>
                  </a:ext>
                </a:extLst>
              </a:tr>
              <a:tr h="686854">
                <a:tc row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200" dirty="0">
                          <a:latin typeface="ＭＳ 明朝" panose="02020609040205080304" pitchFamily="17" charset="-128"/>
                          <a:ea typeface="ＭＳ 明朝" panose="02020609040205080304" pitchFamily="17" charset="-128"/>
                        </a:rPr>
                        <a:t>区民・区内事業者向け取組</a:t>
                      </a: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⑫</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障害者差別解消法に関するリーフレットの改訂</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1600"/>
                        </a:lnSpc>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区が作成している障害者差別解消法に関するリーフレットについて、改正障害者差別解消法を踏まえた内容に改訂し、区民・区内事業者等に配布した。</a:t>
                      </a:r>
                      <a:endPar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099614634"/>
                  </a:ext>
                </a:extLst>
              </a:tr>
              <a:tr h="686854">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⑬</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７</a:t>
                      </a: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年</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２</a:t>
                      </a:r>
                      <a:r>
                        <a:rPr 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月</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１日</a:t>
                      </a:r>
                      <a:endParaRPr lang="en-US" altLang="ja-JP"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（障害者週間に合わせた取組）</a:t>
                      </a:r>
                      <a:endParaRPr lang="ja-JP" altLang="ja-JP" sz="12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障害理解に関する講演会（練馬区障害者団体連合会共催）</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デフサッカー選手である原口　凌輔氏を招き、講演会「聴覚障害のある私と、音のないサッカー」を行った。</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参加人数</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70</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人</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2281957"/>
                  </a:ext>
                </a:extLst>
              </a:tr>
              <a:tr h="859699">
                <a:tc vMerge="1">
                  <a:txBody>
                    <a:bodyPr/>
                    <a:lstStyle/>
                    <a:p>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⑭</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dirty="0">
                          <a:latin typeface="ＭＳ 明朝" panose="02020609040205080304" pitchFamily="17" charset="-128"/>
                          <a:ea typeface="ＭＳ 明朝" panose="02020609040205080304" pitchFamily="17" charset="-128"/>
                        </a:rPr>
                        <a:t>区民向け</a:t>
                      </a:r>
                      <a:endParaRPr kumimoji="1" lang="en-US" altLang="ja-JP" sz="1200" dirty="0">
                        <a:latin typeface="ＭＳ 明朝" panose="02020609040205080304" pitchFamily="17" charset="-128"/>
                        <a:ea typeface="ＭＳ 明朝" panose="02020609040205080304" pitchFamily="17" charset="-128"/>
                      </a:endParaRPr>
                    </a:p>
                    <a:p>
                      <a:pPr algn="just"/>
                      <a:r>
                        <a:rPr kumimoji="1" lang="ja-JP" altLang="en-US" sz="1200" dirty="0">
                          <a:latin typeface="ＭＳ 明朝" panose="02020609040205080304" pitchFamily="17" charset="-128"/>
                          <a:ea typeface="ＭＳ 明朝" panose="02020609040205080304" pitchFamily="17" charset="-128"/>
                        </a:rPr>
                        <a:t>令和７年２月４日</a:t>
                      </a:r>
                      <a:endParaRPr kumimoji="1" lang="en-US" altLang="ja-JP" sz="1200" dirty="0">
                        <a:latin typeface="ＭＳ 明朝" panose="02020609040205080304" pitchFamily="17" charset="-128"/>
                        <a:ea typeface="ＭＳ 明朝" panose="02020609040205080304" pitchFamily="17" charset="-128"/>
                      </a:endParaRPr>
                    </a:p>
                    <a:p>
                      <a:pPr algn="just"/>
                      <a:r>
                        <a:rPr kumimoji="1" lang="ja-JP" altLang="en-US" sz="1200" dirty="0">
                          <a:latin typeface="ＭＳ 明朝" panose="02020609040205080304" pitchFamily="17" charset="-128"/>
                          <a:ea typeface="ＭＳ 明朝" panose="02020609040205080304" pitchFamily="17" charset="-128"/>
                        </a:rPr>
                        <a:t>区内事業者向け</a:t>
                      </a:r>
                      <a:endParaRPr kumimoji="1" lang="en-US" altLang="ja-JP" sz="1200" dirty="0">
                        <a:latin typeface="ＭＳ 明朝" panose="02020609040205080304" pitchFamily="17" charset="-128"/>
                        <a:ea typeface="ＭＳ 明朝" panose="02020609040205080304" pitchFamily="17" charset="-128"/>
                      </a:endParaRPr>
                    </a:p>
                    <a:p>
                      <a:pPr algn="just"/>
                      <a:r>
                        <a:rPr kumimoji="1" lang="ja-JP" altLang="en-US" sz="1200" dirty="0">
                          <a:latin typeface="ＭＳ 明朝" panose="02020609040205080304" pitchFamily="17" charset="-128"/>
                          <a:ea typeface="ＭＳ 明朝" panose="02020609040205080304" pitchFamily="17" charset="-128"/>
                        </a:rPr>
                        <a:t>令和７年３月８日　　</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障害者とのコミュニケーションサポーター養成研修</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dirty="0">
                          <a:latin typeface="ＭＳ 明朝" panose="02020609040205080304" pitchFamily="17" charset="-128"/>
                          <a:ea typeface="ＭＳ 明朝" panose="02020609040205080304" pitchFamily="17" charset="-128"/>
                        </a:rPr>
                        <a:t>障害者とのコミュニケーションガイドブックを活用し、様々な生活場面で障害のある人が困っているとき、積極的に声をかけ行動に移すことができる区民や区内事業者を「障害者とのコミュニケーションサポーター」として養成するための研修を実施した。</a:t>
                      </a:r>
                      <a:endParaRPr kumimoji="1" lang="en-US" altLang="ja-JP" sz="1200" dirty="0">
                        <a:latin typeface="ＭＳ 明朝" panose="02020609040205080304" pitchFamily="17" charset="-128"/>
                        <a:ea typeface="ＭＳ 明朝" panose="02020609040205080304" pitchFamily="17" charset="-128"/>
                      </a:endParaRP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364018"/>
                  </a:ext>
                </a:extLst>
              </a:tr>
              <a:tr h="140960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⑮</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dirty="0">
                          <a:latin typeface="ＭＳ 明朝" panose="02020609040205080304" pitchFamily="17" charset="-128"/>
                          <a:ea typeface="ＭＳ 明朝" panose="02020609040205080304" pitchFamily="17" charset="-128"/>
                        </a:rPr>
                        <a:t>通年</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b="0" kern="100" dirty="0">
                          <a:effectLst/>
                          <a:latin typeface="游明朝" panose="02020400000000000000" pitchFamily="18" charset="-128"/>
                          <a:ea typeface="ＭＳ 明朝" panose="02020609040205080304" pitchFamily="17" charset="-128"/>
                          <a:cs typeface="Times New Roman" panose="02020603050405020304" pitchFamily="18" charset="0"/>
                        </a:rPr>
                        <a:t>図書館における障害理解に関する取組</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図書館（全</a:t>
                      </a:r>
                      <a:r>
                        <a:rPr kumimoji="1" lang="en-US" altLang="ja-JP" sz="1200" dirty="0">
                          <a:solidFill>
                            <a:schemeClr val="tx1"/>
                          </a:solidFill>
                          <a:latin typeface="ＭＳ 明朝" panose="02020609040205080304" pitchFamily="17" charset="-128"/>
                          <a:ea typeface="ＭＳ 明朝" panose="02020609040205080304" pitchFamily="17" charset="-128"/>
                        </a:rPr>
                        <a:t>12</a:t>
                      </a:r>
                      <a:r>
                        <a:rPr kumimoji="1" lang="ja-JP" altLang="en-US" sz="1200" dirty="0">
                          <a:solidFill>
                            <a:schemeClr val="tx1"/>
                          </a:solidFill>
                          <a:latin typeface="ＭＳ 明朝" panose="02020609040205080304" pitchFamily="17" charset="-128"/>
                          <a:ea typeface="ＭＳ 明朝" panose="02020609040205080304" pitchFamily="17" charset="-128"/>
                        </a:rPr>
                        <a:t>館）では、年間を通して、地域住民の障害理解等を目的とした取組を実施した。</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＜主な実績＞</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gn="just">
                        <a:lnSpc>
                          <a:spcPts val="1600"/>
                        </a:lnSpc>
                      </a:pPr>
                      <a:r>
                        <a:rPr kumimoji="1" lang="ja-JP" altLang="en-US" sz="1200" b="0" dirty="0">
                          <a:solidFill>
                            <a:schemeClr val="tx1"/>
                          </a:solidFill>
                          <a:latin typeface="ＭＳ 明朝" panose="02020609040205080304" pitchFamily="17" charset="-128"/>
                          <a:ea typeface="ＭＳ 明朝" panose="02020609040205080304" pitchFamily="17" charset="-128"/>
                        </a:rPr>
                        <a:t>・障害者週間に合わせた障害理解に関する本の企画展示およびパネル展の開催（７館）</a:t>
                      </a:r>
                      <a:endParaRPr kumimoji="1" lang="en-US" altLang="ja-JP" sz="1200" b="0" dirty="0">
                        <a:solidFill>
                          <a:schemeClr val="tx1"/>
                        </a:solidFill>
                        <a:latin typeface="ＭＳ 明朝" panose="02020609040205080304" pitchFamily="17" charset="-128"/>
                        <a:ea typeface="ＭＳ 明朝" panose="02020609040205080304" pitchFamily="17" charset="-128"/>
                      </a:endParaRPr>
                    </a:p>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・バリアフリー映画会</a:t>
                      </a:r>
                      <a:r>
                        <a:rPr kumimoji="1" lang="en-US" altLang="ja-JP" sz="1200" b="0" dirty="0">
                          <a:solidFill>
                            <a:schemeClr val="tx1"/>
                          </a:solidFill>
                          <a:latin typeface="ＭＳ 明朝" panose="02020609040205080304" pitchFamily="17" charset="-128"/>
                          <a:ea typeface="ＭＳ 明朝" panose="02020609040205080304" pitchFamily="17" charset="-128"/>
                        </a:rPr>
                        <a:t>【</a:t>
                      </a:r>
                      <a:r>
                        <a:rPr kumimoji="1" lang="ja-JP" altLang="en-US" sz="1200" b="0" dirty="0">
                          <a:solidFill>
                            <a:schemeClr val="tx1"/>
                          </a:solidFill>
                          <a:latin typeface="ＭＳ 明朝" panose="02020609040205080304" pitchFamily="17" charset="-128"/>
                          <a:ea typeface="ＭＳ 明朝" panose="02020609040205080304" pitchFamily="17" charset="-128"/>
                        </a:rPr>
                        <a:t>９館で実施、参加人数約</a:t>
                      </a:r>
                      <a:r>
                        <a:rPr kumimoji="1" lang="en-US" altLang="ja-JP" sz="1200" b="0" dirty="0">
                          <a:solidFill>
                            <a:schemeClr val="tx1"/>
                          </a:solidFill>
                          <a:latin typeface="ＭＳ 明朝" panose="02020609040205080304" pitchFamily="17" charset="-128"/>
                          <a:ea typeface="ＭＳ 明朝" panose="02020609040205080304" pitchFamily="17" charset="-128"/>
                        </a:rPr>
                        <a:t>180</a:t>
                      </a:r>
                      <a:r>
                        <a:rPr kumimoji="1" lang="ja-JP" altLang="en-US" sz="1200" b="0" dirty="0">
                          <a:solidFill>
                            <a:schemeClr val="tx1"/>
                          </a:solidFill>
                          <a:latin typeface="ＭＳ 明朝" panose="02020609040205080304" pitchFamily="17" charset="-128"/>
                          <a:ea typeface="ＭＳ 明朝" panose="02020609040205080304" pitchFamily="17" charset="-128"/>
                        </a:rPr>
                        <a:t>人</a:t>
                      </a:r>
                      <a:r>
                        <a:rPr kumimoji="1" lang="en-US" altLang="ja-JP" sz="1200" b="0" dirty="0">
                          <a:solidFill>
                            <a:schemeClr val="tx1"/>
                          </a:solidFill>
                          <a:latin typeface="ＭＳ 明朝" panose="02020609040205080304" pitchFamily="17" charset="-128"/>
                          <a:ea typeface="ＭＳ 明朝" panose="02020609040205080304" pitchFamily="17" charset="-128"/>
                        </a:rPr>
                        <a:t>】</a:t>
                      </a:r>
                    </a:p>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・手話付きおはなし会</a:t>
                      </a:r>
                      <a:r>
                        <a:rPr kumimoji="1" lang="en-US" altLang="ja-JP" sz="1200" b="0" dirty="0">
                          <a:solidFill>
                            <a:schemeClr val="tx1"/>
                          </a:solidFill>
                          <a:latin typeface="ＭＳ 明朝" panose="02020609040205080304" pitchFamily="17" charset="-128"/>
                          <a:ea typeface="ＭＳ 明朝" panose="02020609040205080304" pitchFamily="17" charset="-128"/>
                        </a:rPr>
                        <a:t>【</a:t>
                      </a:r>
                      <a:r>
                        <a:rPr kumimoji="1" lang="ja-JP" altLang="en-US" sz="1200" b="0" dirty="0">
                          <a:solidFill>
                            <a:schemeClr val="tx1"/>
                          </a:solidFill>
                          <a:latin typeface="ＭＳ 明朝" panose="02020609040205080304" pitchFamily="17" charset="-128"/>
                          <a:ea typeface="ＭＳ 明朝" panose="02020609040205080304" pitchFamily="17" charset="-128"/>
                        </a:rPr>
                        <a:t>５館で実施、約</a:t>
                      </a:r>
                      <a:r>
                        <a:rPr kumimoji="1" lang="en-US" altLang="ja-JP" sz="1200" b="0" dirty="0">
                          <a:solidFill>
                            <a:schemeClr val="tx1"/>
                          </a:solidFill>
                          <a:latin typeface="ＭＳ 明朝" panose="02020609040205080304" pitchFamily="17" charset="-128"/>
                          <a:ea typeface="ＭＳ 明朝" panose="02020609040205080304" pitchFamily="17" charset="-128"/>
                        </a:rPr>
                        <a:t>100</a:t>
                      </a:r>
                      <a:r>
                        <a:rPr kumimoji="1" lang="ja-JP" altLang="en-US" sz="1200" b="0" dirty="0">
                          <a:solidFill>
                            <a:schemeClr val="tx1"/>
                          </a:solidFill>
                          <a:latin typeface="ＭＳ 明朝" panose="02020609040205080304" pitchFamily="17" charset="-128"/>
                          <a:ea typeface="ＭＳ 明朝" panose="02020609040205080304" pitchFamily="17" charset="-128"/>
                        </a:rPr>
                        <a:t>人</a:t>
                      </a:r>
                      <a:r>
                        <a:rPr kumimoji="1" lang="en-US" altLang="ja-JP" sz="1200" b="0" dirty="0">
                          <a:solidFill>
                            <a:schemeClr val="tx1"/>
                          </a:solidFill>
                          <a:latin typeface="ＭＳ 明朝" panose="02020609040205080304" pitchFamily="17" charset="-128"/>
                          <a:ea typeface="ＭＳ 明朝" panose="02020609040205080304" pitchFamily="17" charset="-128"/>
                        </a:rPr>
                        <a:t>】</a:t>
                      </a:r>
                    </a:p>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・パラリンピックに合わせた障害理解に関する展示</a:t>
                      </a:r>
                      <a:r>
                        <a:rPr kumimoji="1" lang="en-US" altLang="ja-JP" sz="1200" b="0" dirty="0">
                          <a:solidFill>
                            <a:schemeClr val="tx1"/>
                          </a:solidFill>
                          <a:latin typeface="ＭＳ 明朝" panose="02020609040205080304" pitchFamily="17" charset="-128"/>
                          <a:ea typeface="ＭＳ 明朝" panose="02020609040205080304" pitchFamily="17" charset="-128"/>
                        </a:rPr>
                        <a:t>【</a:t>
                      </a:r>
                      <a:r>
                        <a:rPr kumimoji="1" lang="ja-JP" altLang="en-US" sz="1200" b="0" dirty="0">
                          <a:solidFill>
                            <a:schemeClr val="tx1"/>
                          </a:solidFill>
                          <a:latin typeface="ＭＳ 明朝" panose="02020609040205080304" pitchFamily="17" charset="-128"/>
                          <a:ea typeface="ＭＳ 明朝" panose="02020609040205080304" pitchFamily="17" charset="-128"/>
                        </a:rPr>
                        <a:t>１館で実施</a:t>
                      </a:r>
                      <a:r>
                        <a:rPr kumimoji="1" lang="en-US" altLang="ja-JP" sz="1200" b="0" dirty="0">
                          <a:solidFill>
                            <a:schemeClr val="tx1"/>
                          </a:solidFill>
                          <a:latin typeface="ＭＳ 明朝" panose="02020609040205080304" pitchFamily="17" charset="-128"/>
                          <a:ea typeface="ＭＳ 明朝" panose="02020609040205080304" pitchFamily="17" charset="-128"/>
                        </a:rPr>
                        <a:t>】</a:t>
                      </a: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0172"/>
                  </a:ext>
                </a:extLst>
              </a:tr>
              <a:tr h="1925775">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⑯</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dirty="0">
                          <a:latin typeface="ＭＳ 明朝" panose="02020609040205080304" pitchFamily="17" charset="-128"/>
                          <a:ea typeface="ＭＳ 明朝" panose="02020609040205080304" pitchFamily="17" charset="-128"/>
                        </a:rPr>
                        <a:t>通年</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b="0" kern="100" dirty="0">
                          <a:effectLst/>
                          <a:latin typeface="游明朝" panose="02020400000000000000" pitchFamily="18" charset="-128"/>
                          <a:ea typeface="ＭＳ 明朝" panose="02020609040205080304" pitchFamily="17" charset="-128"/>
                          <a:cs typeface="Times New Roman" panose="02020603050405020304" pitchFamily="18" charset="0"/>
                        </a:rPr>
                        <a:t>障害者地域生活支援センターにおける障害理解に関する取組</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障害者地域生活支援センターでは、障害理解に関する区民向け講座などを実施した。</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＜主な実績＞</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・介護サポートかがやきスタッフ研修会「精神障害のある人の支援」</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（豊玉障害者地域生活支援センターきらら）　</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参加人数 約</a:t>
                      </a:r>
                      <a:r>
                        <a:rPr kumimoji="1" lang="en-US" altLang="ja-JP" sz="1200" dirty="0">
                          <a:solidFill>
                            <a:schemeClr val="tx1"/>
                          </a:solidFill>
                          <a:latin typeface="ＭＳ 明朝" panose="02020609040205080304" pitchFamily="17" charset="-128"/>
                          <a:ea typeface="ＭＳ 明朝" panose="02020609040205080304" pitchFamily="17" charset="-128"/>
                        </a:rPr>
                        <a:t>50</a:t>
                      </a:r>
                      <a:r>
                        <a:rPr kumimoji="1" lang="ja-JP" altLang="en-US" sz="1200" dirty="0">
                          <a:solidFill>
                            <a:schemeClr val="tx1"/>
                          </a:solidFill>
                          <a:latin typeface="ＭＳ 明朝" panose="02020609040205080304" pitchFamily="17" charset="-128"/>
                          <a:ea typeface="ＭＳ 明朝" panose="02020609040205080304" pitchFamily="17" charset="-128"/>
                        </a:rPr>
                        <a:t>人</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dirty="0">
                          <a:solidFill>
                            <a:schemeClr val="tx1"/>
                          </a:solidFill>
                          <a:latin typeface="ＭＳ 明朝" panose="02020609040205080304" pitchFamily="17" charset="-128"/>
                          <a:ea typeface="ＭＳ 明朝" panose="02020609040205080304" pitchFamily="17" charset="-128"/>
                        </a:rPr>
                        <a:t>・障害理解を深めるための講演会</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0" marR="0" lvl="0" indent="0" algn="just" defTabSz="1280160" rtl="0" eaLnBrk="1" fontAlgn="auto" latinLnBrk="0" hangingPunct="1">
                        <a:lnSpc>
                          <a:spcPts val="1600"/>
                        </a:lnSpc>
                        <a:spcBef>
                          <a:spcPts val="0"/>
                        </a:spcBef>
                        <a:spcAft>
                          <a:spcPts val="0"/>
                        </a:spcAft>
                        <a:buClrTx/>
                        <a:buSzTx/>
                        <a:buFontTx/>
                        <a:buNone/>
                        <a:tabLst/>
                        <a:defRPr/>
                      </a:pPr>
                      <a:r>
                        <a:rPr kumimoji="1" lang="ja-JP" altLang="en-US" sz="1200" dirty="0">
                          <a:solidFill>
                            <a:schemeClr val="tx1"/>
                          </a:solidFill>
                          <a:latin typeface="ＭＳ 明朝" panose="02020609040205080304" pitchFamily="17" charset="-128"/>
                          <a:ea typeface="ＭＳ 明朝" panose="02020609040205080304" pitchFamily="17" charset="-128"/>
                        </a:rPr>
                        <a:t>（石神井障害者地域生活支援センターういんぐ）　</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参加人数 </a:t>
                      </a:r>
                      <a:r>
                        <a:rPr kumimoji="1" lang="en-US" altLang="ja-JP" sz="1200" dirty="0">
                          <a:solidFill>
                            <a:schemeClr val="tx1"/>
                          </a:solidFill>
                          <a:latin typeface="ＭＳ 明朝" panose="02020609040205080304" pitchFamily="17" charset="-128"/>
                          <a:ea typeface="ＭＳ 明朝" panose="02020609040205080304" pitchFamily="17" charset="-128"/>
                        </a:rPr>
                        <a:t>37</a:t>
                      </a:r>
                      <a:r>
                        <a:rPr kumimoji="1" lang="ja-JP" altLang="en-US" sz="1200" dirty="0">
                          <a:solidFill>
                            <a:schemeClr val="tx1"/>
                          </a:solidFill>
                          <a:latin typeface="ＭＳ 明朝" panose="02020609040205080304" pitchFamily="17" charset="-128"/>
                          <a:ea typeface="ＭＳ 明朝" panose="02020609040205080304" pitchFamily="17" charset="-128"/>
                        </a:rPr>
                        <a:t>人</a:t>
                      </a:r>
                      <a:r>
                        <a:rPr kumimoji="1" lang="en-US" altLang="ja-JP" sz="1200" dirty="0">
                          <a:solidFill>
                            <a:schemeClr val="tx1"/>
                          </a:solidFill>
                          <a:latin typeface="ＭＳ 明朝" panose="02020609040205080304" pitchFamily="17" charset="-128"/>
                          <a:ea typeface="ＭＳ 明朝" panose="02020609040205080304" pitchFamily="17" charset="-128"/>
                        </a:rPr>
                        <a:t>】</a:t>
                      </a:r>
                    </a:p>
                    <a:p>
                      <a:pPr marL="177800" indent="-177800"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・障害理解を深めるための講演会</a:t>
                      </a:r>
                      <a:r>
                        <a:rPr kumimoji="1" lang="ja-JP" altLang="en-US" sz="1200" dirty="0">
                          <a:solidFill>
                            <a:schemeClr val="tx1"/>
                          </a:solidFill>
                          <a:latin typeface="ＭＳ Ｐ明朝" panose="02020600040205080304" pitchFamily="18" charset="-128"/>
                          <a:ea typeface="ＭＳ Ｐ明朝" panose="02020600040205080304" pitchFamily="18" charset="-128"/>
                        </a:rPr>
                        <a:t>（大泉障害者地域生活支援センターさくら）　　</a:t>
                      </a:r>
                      <a:r>
                        <a:rPr kumimoji="1" lang="en-US" altLang="ja-JP" sz="1200" dirty="0">
                          <a:solidFill>
                            <a:schemeClr val="tx1"/>
                          </a:solidFill>
                          <a:latin typeface="ＭＳ Ｐ明朝" panose="02020600040205080304" pitchFamily="18" charset="-128"/>
                          <a:ea typeface="ＭＳ Ｐ明朝" panose="02020600040205080304" pitchFamily="18" charset="-128"/>
                        </a:rPr>
                        <a:t>【</a:t>
                      </a:r>
                      <a:r>
                        <a:rPr kumimoji="1" lang="ja-JP" altLang="en-US" sz="1200" dirty="0">
                          <a:solidFill>
                            <a:schemeClr val="tx1"/>
                          </a:solidFill>
                          <a:latin typeface="ＭＳ Ｐ明朝" panose="02020600040205080304" pitchFamily="18" charset="-128"/>
                          <a:ea typeface="ＭＳ Ｐ明朝" panose="02020600040205080304" pitchFamily="18" charset="-128"/>
                        </a:rPr>
                        <a:t>参加人数 </a:t>
                      </a:r>
                      <a:r>
                        <a:rPr kumimoji="1" lang="en-US" altLang="ja-JP" sz="1200" dirty="0">
                          <a:solidFill>
                            <a:schemeClr val="tx1"/>
                          </a:solidFill>
                          <a:latin typeface="ＭＳ Ｐ明朝" panose="02020600040205080304" pitchFamily="18" charset="-128"/>
                          <a:ea typeface="ＭＳ Ｐ明朝" panose="02020600040205080304" pitchFamily="18" charset="-128"/>
                        </a:rPr>
                        <a:t>170</a:t>
                      </a:r>
                      <a:r>
                        <a:rPr kumimoji="1" lang="ja-JP" altLang="en-US" sz="1200" dirty="0">
                          <a:solidFill>
                            <a:schemeClr val="tx1"/>
                          </a:solidFill>
                          <a:latin typeface="ＭＳ Ｐ明朝" panose="02020600040205080304" pitchFamily="18" charset="-128"/>
                          <a:ea typeface="ＭＳ Ｐ明朝" panose="02020600040205080304" pitchFamily="18" charset="-128"/>
                        </a:rPr>
                        <a:t>人</a:t>
                      </a:r>
                      <a:r>
                        <a:rPr kumimoji="1" lang="en-US" altLang="ja-JP" sz="1200" dirty="0">
                          <a:solidFill>
                            <a:schemeClr val="tx1"/>
                          </a:solidFill>
                          <a:latin typeface="ＭＳ Ｐ明朝" panose="02020600040205080304" pitchFamily="18" charset="-128"/>
                          <a:ea typeface="ＭＳ Ｐ明朝" panose="02020600040205080304" pitchFamily="18"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177800" indent="-177800"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・音楽・演劇ワークショップ</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177800" indent="-177800" algn="just">
                        <a:lnSpc>
                          <a:spcPts val="1600"/>
                        </a:lnSpc>
                      </a:pPr>
                      <a:r>
                        <a:rPr kumimoji="1" lang="ja-JP" altLang="en-US" sz="1200" dirty="0">
                          <a:solidFill>
                            <a:schemeClr val="tx1"/>
                          </a:solidFill>
                          <a:latin typeface="ＭＳ 明朝" panose="02020609040205080304" pitchFamily="17" charset="-128"/>
                          <a:ea typeface="ＭＳ 明朝" panose="02020609040205080304" pitchFamily="17" charset="-128"/>
                        </a:rPr>
                        <a:t>（光が丘障害者地域生活支援センターすてっぷ）</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参加人数 </a:t>
                      </a:r>
                      <a:r>
                        <a:rPr kumimoji="1" lang="en-US" altLang="ja-JP" sz="1200" dirty="0">
                          <a:solidFill>
                            <a:schemeClr val="tx1"/>
                          </a:solidFill>
                          <a:latin typeface="ＭＳ 明朝" panose="02020609040205080304" pitchFamily="17" charset="-128"/>
                          <a:ea typeface="ＭＳ 明朝" panose="02020609040205080304" pitchFamily="17" charset="-128"/>
                        </a:rPr>
                        <a:t>100</a:t>
                      </a:r>
                      <a:r>
                        <a:rPr kumimoji="1" lang="ja-JP" altLang="en-US" sz="1200" dirty="0">
                          <a:solidFill>
                            <a:schemeClr val="tx1"/>
                          </a:solidFill>
                          <a:latin typeface="ＭＳ 明朝" panose="02020609040205080304" pitchFamily="17" charset="-128"/>
                          <a:ea typeface="ＭＳ 明朝" panose="02020609040205080304" pitchFamily="17" charset="-128"/>
                        </a:rPr>
                        <a:t>人</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a:t>
                      </a: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808616"/>
                  </a:ext>
                </a:extLst>
              </a:tr>
              <a:tr h="592261">
                <a:tc row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教育機関</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向け取組</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r>
                        <a:rPr lang="ja-JP" altLang="en-US" sz="1200" b="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障害者週間に合わせた取組）</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小中学校図書館における障害理解に関する本の展示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小中学校の図書館で、障害者週間に合わせて障害理解に関する本の企画・展示を行った。</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小学校２校、中学校４校で実施</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4239"/>
                  </a:ext>
                </a:extLst>
              </a:tr>
              <a:tr h="1427125">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②</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通年</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障害理解に係る障害者団体の訪問授業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区内障害者団体が小学校</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や幼稚園</a:t>
                      </a: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へ講師として訪問し、講義・体験・交流などの授業を行った。</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＜実績＞</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聴覚障害</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理解に係る授業</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幼稚園１園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baseline="0" dirty="0">
                          <a:effectLst/>
                          <a:latin typeface="ＭＳ 明朝" panose="02020609040205080304" pitchFamily="17" charset="-128"/>
                          <a:ea typeface="ＭＳ 明朝" panose="02020609040205080304" pitchFamily="17" charset="-128"/>
                          <a:cs typeface="Times New Roman" panose="02020603050405020304" pitchFamily="18" charset="0"/>
                        </a:rPr>
                        <a:t>②</a:t>
                      </a:r>
                      <a:r>
                        <a:rPr lang="ja-JP" altLang="ja-JP" sz="1200" kern="100" baseline="0" dirty="0">
                          <a:effectLst/>
                          <a:latin typeface="ＭＳ 明朝" panose="02020609040205080304" pitchFamily="17" charset="-128"/>
                          <a:ea typeface="ＭＳ 明朝" panose="02020609040205080304" pitchFamily="17" charset="-128"/>
                          <a:cs typeface="Times New Roman" panose="02020603050405020304" pitchFamily="18" charset="0"/>
                        </a:rPr>
                        <a:t>視覚障害</a:t>
                      </a:r>
                      <a:r>
                        <a:rPr lang="ja-JP" altLang="en-US" sz="1200" kern="100" baseline="0" dirty="0">
                          <a:effectLst/>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200" kern="100" baseline="0" dirty="0">
                          <a:effectLst/>
                          <a:latin typeface="ＭＳ 明朝" panose="02020609040205080304" pitchFamily="17" charset="-128"/>
                          <a:ea typeface="ＭＳ 明朝" panose="02020609040205080304" pitchFamily="17" charset="-128"/>
                          <a:cs typeface="Times New Roman" panose="02020603050405020304" pitchFamily="18" charset="0"/>
                        </a:rPr>
                        <a:t>理解に係る</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授業</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２校</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③知的障害の理解に係る授業　２校</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④重症心身障害の理解に係る授業　１校</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0071242"/>
                  </a:ext>
                </a:extLst>
              </a:tr>
              <a:tr h="1279569">
                <a:tc vMerge="1">
                  <a:txBody>
                    <a:bodyPr/>
                    <a:lstStyle/>
                    <a:p>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③</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通年</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ユニバーサルデザイン体験教室</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＜学校出張型＞</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【11</a:t>
                      </a: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校で実施、参加人数約</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1,082</a:t>
                      </a: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人</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a:t>
                      </a:r>
                      <a:endParaRPr 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lnSpc>
                          <a:spcPts val="1600"/>
                        </a:lnSpc>
                        <a:spcAft>
                          <a:spcPts val="0"/>
                        </a:spcAft>
                      </a:pP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小学校において、ユニバーサルデザインやユニバーサルスポーツ体験等の授業を実施した。</a:t>
                      </a:r>
                      <a:endPar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lnSpc>
                          <a:spcPts val="1600"/>
                        </a:lnSpc>
                        <a:spcAft>
                          <a:spcPts val="0"/>
                        </a:spcAft>
                      </a:pPr>
                      <a:endPar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lnSpc>
                          <a:spcPts val="1600"/>
                        </a:lnSpc>
                        <a:spcAft>
                          <a:spcPts val="0"/>
                        </a:spcAft>
                      </a:pP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＜学校外編＞</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a:t>
                      </a: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参加人数</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34</a:t>
                      </a:r>
                      <a:r>
                        <a:rPr lang="ja-JP" altLang="en-US"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人</a:t>
                      </a:r>
                      <a:r>
                        <a:rPr lang="en-US" altLang="ja-JP" sz="1200" kern="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rPr>
                        <a:t>】</a:t>
                      </a:r>
                    </a:p>
                    <a:p>
                      <a:pPr algn="just">
                        <a:lnSpc>
                          <a:spcPts val="1600"/>
                        </a:lnSpc>
                        <a:spcAft>
                          <a:spcPts val="0"/>
                        </a:spcAft>
                      </a:pPr>
                      <a:r>
                        <a:rPr lang="ja-JP" altLang="en-US" sz="1200" baseline="0" dirty="0">
                          <a:latin typeface="ＭＳ 明朝" panose="02020609040205080304" pitchFamily="17" charset="-128"/>
                          <a:ea typeface="ＭＳ 明朝" panose="02020609040205080304" pitchFamily="17" charset="-128"/>
                        </a:rPr>
                        <a:t>小学校４～６年生の親子を対象とし、区立施設（区役所１階）を見学し、ユニバーサルデザインについて学んだ。また、障害のある方へのインタビュー等も行った。</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8554947"/>
                  </a:ext>
                </a:extLst>
              </a:tr>
            </a:tbl>
          </a:graphicData>
        </a:graphic>
      </p:graphicFrame>
      <p:sp>
        <p:nvSpPr>
          <p:cNvPr id="2" name="スライド番号プレースホルダー 1"/>
          <p:cNvSpPr>
            <a:spLocks noGrp="1"/>
          </p:cNvSpPr>
          <p:nvPr>
            <p:ph type="sldNum" sz="quarter" idx="12"/>
          </p:nvPr>
        </p:nvSpPr>
        <p:spPr>
          <a:xfrm>
            <a:off x="4960620" y="9152655"/>
            <a:ext cx="2880360" cy="511175"/>
          </a:xfrm>
        </p:spPr>
        <p:txBody>
          <a:bodyPr/>
          <a:lstStyle/>
          <a:p>
            <a:pPr algn="ctr"/>
            <a:fld id="{5557A222-36E6-443B-A9AF-789AEEC637E0}" type="slidenum">
              <a:rPr kumimoji="1" lang="ja-JP" altLang="en-US" smtClean="0">
                <a:latin typeface="ＭＳ 明朝" panose="02020609040205080304" pitchFamily="17" charset="-128"/>
                <a:ea typeface="ＭＳ 明朝" panose="02020609040205080304" pitchFamily="17" charset="-128"/>
              </a:rPr>
              <a:pPr algn="ctr"/>
              <a:t>2</a:t>
            </a:fld>
            <a:endParaRPr kumimoji="1"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2300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24092732"/>
              </p:ext>
            </p:extLst>
          </p:nvPr>
        </p:nvGraphicFramePr>
        <p:xfrm>
          <a:off x="100800" y="252732"/>
          <a:ext cx="12600000" cy="5483568"/>
        </p:xfrm>
        <a:graphic>
          <a:graphicData uri="http://schemas.openxmlformats.org/drawingml/2006/table">
            <a:tbl>
              <a:tblPr firstRow="1" bandRow="1">
                <a:tableStyleId>{7E9639D4-E3E2-4D34-9284-5A2195B3D0D7}</a:tableStyleId>
              </a:tblPr>
              <a:tblGrid>
                <a:gridCol w="432000">
                  <a:extLst>
                    <a:ext uri="{9D8B030D-6E8A-4147-A177-3AD203B41FA5}">
                      <a16:colId xmlns:a16="http://schemas.microsoft.com/office/drawing/2014/main" val="4226923324"/>
                    </a:ext>
                  </a:extLst>
                </a:gridCol>
                <a:gridCol w="252000">
                  <a:extLst>
                    <a:ext uri="{9D8B030D-6E8A-4147-A177-3AD203B41FA5}">
                      <a16:colId xmlns:a16="http://schemas.microsoft.com/office/drawing/2014/main" val="604105656"/>
                    </a:ext>
                  </a:extLst>
                </a:gridCol>
                <a:gridCol w="1476000">
                  <a:extLst>
                    <a:ext uri="{9D8B030D-6E8A-4147-A177-3AD203B41FA5}">
                      <a16:colId xmlns:a16="http://schemas.microsoft.com/office/drawing/2014/main" val="2947605165"/>
                    </a:ext>
                  </a:extLst>
                </a:gridCol>
                <a:gridCol w="3600000">
                  <a:extLst>
                    <a:ext uri="{9D8B030D-6E8A-4147-A177-3AD203B41FA5}">
                      <a16:colId xmlns:a16="http://schemas.microsoft.com/office/drawing/2014/main" val="3443378316"/>
                    </a:ext>
                  </a:extLst>
                </a:gridCol>
                <a:gridCol w="6840000">
                  <a:extLst>
                    <a:ext uri="{9D8B030D-6E8A-4147-A177-3AD203B41FA5}">
                      <a16:colId xmlns:a16="http://schemas.microsoft.com/office/drawing/2014/main" val="1620030648"/>
                    </a:ext>
                  </a:extLst>
                </a:gridCol>
              </a:tblGrid>
              <a:tr h="333923">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対象</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en-US" alt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No</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時期</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取組項目</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内容</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934020205"/>
                  </a:ext>
                </a:extLst>
              </a:tr>
              <a:tr h="432000">
                <a:tc rowSpan="5">
                  <a:txBody>
                    <a:bodyPr/>
                    <a:lstStyle/>
                    <a:p>
                      <a:pPr algn="ctr"/>
                      <a:r>
                        <a:rPr kumimoji="1" lang="ja-JP" altLang="en-US" sz="1200" dirty="0">
                          <a:latin typeface="ＭＳ 明朝" panose="02020609040205080304" pitchFamily="17" charset="-128"/>
                          <a:ea typeface="ＭＳ 明朝" panose="02020609040205080304" pitchFamily="17" charset="-128"/>
                        </a:rPr>
                        <a:t>区職員等向け取組</a:t>
                      </a: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ＭＳ 明朝" panose="02020609040205080304" pitchFamily="17" charset="-128"/>
                          <a:ea typeface="ＭＳ 明朝" panose="02020609040205080304" pitchFamily="17" charset="-128"/>
                        </a:rPr>
                        <a:t>①</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令和６年４月</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新任職員向け研修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障害者差別解消法の</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内容</a:t>
                      </a: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のある人</a:t>
                      </a: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への適切な対応等について説明した。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752285"/>
                  </a:ext>
                </a:extLst>
              </a:tr>
              <a:tr h="432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②</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令和６年</a:t>
                      </a:r>
                      <a:r>
                        <a:rPr kumimoji="1" lang="en-US" altLang="ja-JP" sz="1200" b="0" dirty="0">
                          <a:latin typeface="ＭＳ 明朝" panose="02020609040205080304" pitchFamily="17" charset="-128"/>
                          <a:ea typeface="ＭＳ 明朝" panose="02020609040205080304" pitchFamily="17" charset="-128"/>
                        </a:rPr>
                        <a:t>11</a:t>
                      </a:r>
                      <a:r>
                        <a:rPr kumimoji="1" lang="ja-JP" altLang="en-US" sz="1200" b="0" dirty="0">
                          <a:latin typeface="ＭＳ 明朝" panose="02020609040205080304" pitchFamily="17" charset="-128"/>
                          <a:ea typeface="ＭＳ 明朝" panose="02020609040205080304" pitchFamily="17" charset="-128"/>
                        </a:rPr>
                        <a:t>月～</a:t>
                      </a:r>
                      <a:r>
                        <a:rPr kumimoji="1" lang="en-US" altLang="ja-JP" sz="1200" b="0" dirty="0">
                          <a:latin typeface="ＭＳ 明朝" panose="02020609040205080304" pitchFamily="17" charset="-128"/>
                          <a:ea typeface="ＭＳ 明朝" panose="02020609040205080304" pitchFamily="17" charset="-128"/>
                        </a:rPr>
                        <a:t>12</a:t>
                      </a:r>
                      <a:r>
                        <a:rPr kumimoji="1" lang="ja-JP" altLang="en-US" sz="1200" b="0" dirty="0">
                          <a:latin typeface="ＭＳ 明朝" panose="02020609040205080304" pitchFamily="17" charset="-128"/>
                          <a:ea typeface="ＭＳ 明朝" panose="02020609040205080304" pitchFamily="17" charset="-128"/>
                        </a:rPr>
                        <a:t>月</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e</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ラーニング研修（全職員対象）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障害者差別解消法（合理的配慮の提供等）</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の理解を目的とした</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e</a:t>
                      </a:r>
                      <a:r>
                        <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ラーニング研修を実施した。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0786187"/>
                  </a:ext>
                </a:extLst>
              </a:tr>
              <a:tr h="720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b="0" dirty="0">
                          <a:latin typeface="ＭＳ 明朝" panose="02020609040205080304" pitchFamily="17" charset="-128"/>
                          <a:ea typeface="ＭＳ 明朝" panose="02020609040205080304" pitchFamily="17" charset="-128"/>
                        </a:rPr>
                        <a:t>③</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令和７年２月６日</a:t>
                      </a:r>
                      <a:endParaRPr kumimoji="1" lang="en-US" altLang="ja-JP" sz="1200" b="0" dirty="0">
                        <a:latin typeface="ＭＳ 明朝" panose="02020609040205080304" pitchFamily="17" charset="-128"/>
                        <a:ea typeface="ＭＳ 明朝" panose="02020609040205080304" pitchFamily="17" charset="-128"/>
                      </a:endParaRP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区職員向け研修（障害平等研修「ＤＥＴ研修」）</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障害当事者がファシリテーターとなり、区職員とファシリテーターで対話を行いながら、社会の中にある様々な「障害（バリア）」を発見し、それらを解決するための行動について考えた。</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参加人数</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19</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人</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5616593"/>
                  </a:ext>
                </a:extLst>
              </a:tr>
              <a:tr h="432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b="0" dirty="0">
                          <a:latin typeface="ＭＳ 明朝" panose="02020609040205080304" pitchFamily="17" charset="-128"/>
                          <a:ea typeface="ＭＳ 明朝" panose="02020609040205080304" pitchFamily="17" charset="-128"/>
                        </a:rPr>
                        <a:t>④</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令和７年３月</a:t>
                      </a:r>
                      <a:r>
                        <a:rPr kumimoji="1" lang="en-US" altLang="ja-JP" sz="1200" b="0" dirty="0">
                          <a:latin typeface="ＭＳ 明朝" panose="02020609040205080304" pitchFamily="17" charset="-128"/>
                          <a:ea typeface="ＭＳ 明朝" panose="02020609040205080304" pitchFamily="17" charset="-128"/>
                        </a:rPr>
                        <a:t>24</a:t>
                      </a:r>
                      <a:r>
                        <a:rPr kumimoji="1" lang="ja-JP" altLang="en-US" sz="1200" b="0" dirty="0">
                          <a:latin typeface="ＭＳ 明朝" panose="02020609040205080304" pitchFamily="17" charset="-128"/>
                          <a:ea typeface="ＭＳ 明朝" panose="02020609040205080304" pitchFamily="17" charset="-128"/>
                        </a:rPr>
                        <a:t>日</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新任管理職員向け</a:t>
                      </a:r>
                      <a:r>
                        <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研修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障害者差別解消法の</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内容</a:t>
                      </a:r>
                      <a:r>
                        <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、障害者への適切な対応等について説明</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する。</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332985"/>
                  </a:ext>
                </a:extLst>
              </a:tr>
              <a:tr h="540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⑤</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kumimoji="1" lang="ja-JP" altLang="ja-JP" sz="1200" b="0" kern="1200" dirty="0">
                          <a:solidFill>
                            <a:schemeClr val="tx1"/>
                          </a:solidFill>
                          <a:effectLst/>
                          <a:latin typeface="ＭＳ 明朝" panose="02020609040205080304" pitchFamily="17" charset="-128"/>
                          <a:ea typeface="ＭＳ 明朝" panose="02020609040205080304" pitchFamily="17" charset="-128"/>
                          <a:cs typeface="+mn-cs"/>
                        </a:rPr>
                        <a:t>通年</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図書館職員向け</a:t>
                      </a: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講座</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0" fontAlgn="auto" latinLnBrk="0" hangingPunct="0">
                        <a:lnSpc>
                          <a:spcPts val="1600"/>
                        </a:lnSpc>
                        <a:spcBef>
                          <a:spcPts val="0"/>
                        </a:spcBef>
                        <a:spcAft>
                          <a:spcPts val="0"/>
                        </a:spcAft>
                        <a:buClrTx/>
                        <a:buSzTx/>
                        <a:buFontTx/>
                        <a:buNone/>
                        <a:tabLst/>
                        <a:defRPr/>
                      </a:pP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障害者地域生活支援センターでは、希望があった図書館の職員向けに、図書館に来館する障害のある方への対応方法など、障害理解促進講座を実施した。</a:t>
                      </a:r>
                      <a:r>
                        <a:rPr lang="en-US" alt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５館で実施、参加人数約</a:t>
                      </a:r>
                      <a:r>
                        <a:rPr lang="en-US" alt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150</a:t>
                      </a:r>
                      <a:r>
                        <a:rPr lang="ja-JP" altLang="en-US"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人</a:t>
                      </a:r>
                      <a:r>
                        <a:rPr lang="en-US" alt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8849217"/>
                  </a:ext>
                </a:extLst>
              </a:tr>
              <a:tr h="1873645">
                <a:tc>
                  <a:txBody>
                    <a:bodyPr/>
                    <a:lstStyle/>
                    <a:p>
                      <a:pPr algn="just"/>
                      <a:r>
                        <a:rPr kumimoji="1" lang="ja-JP" altLang="ja-JP" sz="1200" kern="1200" dirty="0">
                          <a:solidFill>
                            <a:schemeClr val="tx1"/>
                          </a:solidFill>
                          <a:effectLst/>
                          <a:latin typeface="ＭＳ 明朝" panose="02020609040205080304" pitchFamily="17" charset="-128"/>
                          <a:ea typeface="ＭＳ 明朝" panose="02020609040205080304" pitchFamily="17" charset="-128"/>
                          <a:cs typeface="+mn-cs"/>
                        </a:rPr>
                        <a:t>障害福祉サービス事業所職員および区民</a:t>
                      </a:r>
                      <a:r>
                        <a:rPr kumimoji="1" lang="ja-JP" altLang="en-US" sz="1200" kern="1200" dirty="0">
                          <a:solidFill>
                            <a:schemeClr val="tx1"/>
                          </a:solidFill>
                          <a:effectLst/>
                          <a:latin typeface="ＭＳ 明朝" panose="02020609040205080304" pitchFamily="17" charset="-128"/>
                          <a:ea typeface="ＭＳ 明朝" panose="02020609040205080304" pitchFamily="17" charset="-128"/>
                          <a:cs typeface="+mn-cs"/>
                        </a:rPr>
                        <a:t>向け取組</a:t>
                      </a:r>
                      <a:endParaRPr kumimoji="1" lang="ja-JP" altLang="en-US" sz="1200" dirty="0">
                        <a:latin typeface="ＭＳ 明朝" panose="02020609040205080304" pitchFamily="17" charset="-128"/>
                        <a:ea typeface="ＭＳ 明朝" panose="02020609040205080304" pitchFamily="17" charset="-128"/>
                      </a:endParaRP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①</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通年</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練馬障害福祉人材育成・研修センター</a:t>
                      </a:r>
                      <a:r>
                        <a:rPr lang="ja-JP" altLang="en-US"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における</a:t>
                      </a:r>
                      <a:r>
                        <a:rPr lang="ja-JP"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研修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練馬障害福祉人材育成・研修センター</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では</a:t>
                      </a: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、障害福祉サービス事業所職員および区民を対象として、障害への理解</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や</a:t>
                      </a: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障害者差別解消法に係る研修を実施した。</a:t>
                      </a:r>
                    </a:p>
                    <a:p>
                      <a:pPr algn="just">
                        <a:lnSpc>
                          <a:spcPts val="1600"/>
                        </a:lnSpc>
                        <a:spcAft>
                          <a:spcPts val="0"/>
                        </a:spcAft>
                      </a:pP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＜主な研修＞</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・精神障害のある人が地域で暮らすとは</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・合理的配慮と障害者差別解消法</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・誰もが安心して暮らすことができるまちへ　ロールプレイで学ぶ失語症のある人との会話技術　　</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　　　　　　　　　　　　　　　　　　　　　　　　　　　　　　　　　　　　　　　　　など</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1650742"/>
                  </a:ext>
                </a:extLst>
              </a:tr>
              <a:tr h="720000">
                <a:tc>
                  <a:txBody>
                    <a:bodyPr/>
                    <a:lstStyle/>
                    <a:p>
                      <a:pPr algn="ctr"/>
                      <a:r>
                        <a:rPr kumimoji="1" lang="ja-JP" altLang="en-US" sz="1200" dirty="0">
                          <a:latin typeface="ＭＳ 明朝" panose="02020609040205080304" pitchFamily="17" charset="-128"/>
                          <a:ea typeface="ＭＳ 明朝" panose="02020609040205080304" pitchFamily="17" charset="-128"/>
                        </a:rPr>
                        <a:t>その他</a:t>
                      </a:r>
                    </a:p>
                  </a:txBody>
                  <a:tcPr marL="36000" marR="36000"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①</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1" lang="ja-JP" altLang="en-US" sz="1200" dirty="0">
                          <a:latin typeface="ＭＳ 明朝" panose="02020609040205080304" pitchFamily="17" charset="-128"/>
                          <a:ea typeface="ＭＳ 明朝" panose="02020609040205080304" pitchFamily="17" charset="-128"/>
                        </a:rPr>
                        <a:t>通年</a:t>
                      </a:r>
                    </a:p>
                  </a:txBody>
                  <a:tcPr marL="36000" marR="36000"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相談事例の蓄積と活用</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区における障害者差別や合理的配慮の提供の相談事例を収集し、障害者差別解消支援地域協議会で報告した。</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79532"/>
                  </a:ext>
                </a:extLst>
              </a:tr>
            </a:tbl>
          </a:graphicData>
        </a:graphic>
      </p:graphicFrame>
      <p:sp>
        <p:nvSpPr>
          <p:cNvPr id="2" name="スライド番号プレースホルダー 1"/>
          <p:cNvSpPr>
            <a:spLocks noGrp="1"/>
          </p:cNvSpPr>
          <p:nvPr>
            <p:ph type="sldNum" sz="quarter" idx="12"/>
          </p:nvPr>
        </p:nvSpPr>
        <p:spPr>
          <a:xfrm>
            <a:off x="4960620" y="8974048"/>
            <a:ext cx="2880360" cy="511175"/>
          </a:xfrm>
        </p:spPr>
        <p:txBody>
          <a:bodyPr/>
          <a:lstStyle/>
          <a:p>
            <a:pPr algn="ctr"/>
            <a:fld id="{5557A222-36E6-443B-A9AF-789AEEC637E0}" type="slidenum">
              <a:rPr kumimoji="1" lang="ja-JP" altLang="en-US" smtClean="0">
                <a:latin typeface="ＭＳ 明朝" panose="02020609040205080304" pitchFamily="17" charset="-128"/>
                <a:ea typeface="ＭＳ 明朝" panose="02020609040205080304" pitchFamily="17" charset="-128"/>
              </a:rPr>
              <a:pPr algn="ctr"/>
              <a:t>3</a:t>
            </a:fld>
            <a:endParaRPr kumimoji="1"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958940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3594</TotalTime>
  <Words>1747</Words>
  <Application>Microsoft Office PowerPoint</Application>
  <PresentationFormat>A3 297x420 mm</PresentationFormat>
  <Paragraphs>169</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ＭＳ Ｐ明朝</vt:lpstr>
      <vt:lpstr>ＭＳ ゴシック</vt:lpstr>
      <vt:lpstr>ＭＳ 明朝</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櫻井　洋輔</dc:creator>
  <cp:lastModifiedBy>櫻井　洋輔</cp:lastModifiedBy>
  <cp:revision>186</cp:revision>
  <cp:lastPrinted>2024-01-30T08:31:01Z</cp:lastPrinted>
  <dcterms:created xsi:type="dcterms:W3CDTF">2022-01-24T02:11:58Z</dcterms:created>
  <dcterms:modified xsi:type="dcterms:W3CDTF">2025-03-05T00:29:09Z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2025-02-03T03:14:38Z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a2ab2787-c1e7-407f-a903-ef94d39b46a6</vt:lpwstr>
  </property>
  <property fmtid="{D5CDD505-2E9C-101B-9397-08002B2CF9AE}" pid="7" name="MSIP_Label_defa4170-0d19-0005-0004-bc88714345d2_ActionId">
    <vt:lpwstr>c179cd84-7402-487d-9339-6fa963f3ebcb</vt:lpwstr>
  </property>
  <property fmtid="{D5CDD505-2E9C-101B-9397-08002B2CF9AE}" pid="8" name="MSIP_Label_defa4170-0d19-0005-0004-bc88714345d2_ContentBits">
    <vt:lpwstr>0</vt:lpwstr>
  </property>
</Properties>
</file>