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6" r:id="rId1"/>
  </p:sldMasterIdLst>
  <p:notesMasterIdLst>
    <p:notesMasterId r:id="rId13"/>
  </p:notesMasterIdLst>
  <p:sldIdLst>
    <p:sldId id="287" r:id="rId2"/>
    <p:sldId id="288" r:id="rId3"/>
    <p:sldId id="289" r:id="rId4"/>
    <p:sldId id="290" r:id="rId5"/>
    <p:sldId id="291" r:id="rId6"/>
    <p:sldId id="292" r:id="rId7"/>
    <p:sldId id="293" r:id="rId8"/>
    <p:sldId id="294" r:id="rId9"/>
    <p:sldId id="295" r:id="rId10"/>
    <p:sldId id="297" r:id="rId11"/>
    <p:sldId id="298" r:id="rId12"/>
  </p:sldIdLst>
  <p:sldSz cx="12192000" cy="6858000"/>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32" autoAdjust="0"/>
    <p:restoredTop sz="94660"/>
  </p:normalViewPr>
  <p:slideViewPr>
    <p:cSldViewPr snapToGrid="0">
      <p:cViewPr varScale="1">
        <p:scale>
          <a:sx n="74" d="100"/>
          <a:sy n="74" d="100"/>
        </p:scale>
        <p:origin x="7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BC75F0-E8DF-4FEA-A23A-40B4EFE872A7}" type="doc">
      <dgm:prSet loTypeId="urn:microsoft.com/office/officeart/2005/8/layout/chevron2" loCatId="process" qsTypeId="urn:microsoft.com/office/officeart/2005/8/quickstyle/simple1" qsCatId="simple" csTypeId="urn:microsoft.com/office/officeart/2005/8/colors/accent1_1" csCatId="accent1" phldr="1"/>
      <dgm:spPr/>
      <dgm:t>
        <a:bodyPr/>
        <a:lstStyle/>
        <a:p>
          <a:endParaRPr kumimoji="1" lang="ja-JP" altLang="en-US"/>
        </a:p>
      </dgm:t>
    </dgm:pt>
    <dgm:pt modelId="{A24102F3-D9D5-44E8-B118-38412F202092}">
      <dgm:prSet phldrT="[テキスト]"/>
      <dgm:spPr/>
      <dgm:t>
        <a:bodyPr/>
        <a:lstStyle/>
        <a:p>
          <a:r>
            <a:rPr kumimoji="1" lang="en-US" altLang="ja-JP" dirty="0" smtClean="0"/>
            <a:t>30</a:t>
          </a:r>
          <a:r>
            <a:rPr kumimoji="1" lang="ja-JP" altLang="en-US" dirty="0" smtClean="0"/>
            <a:t>年度</a:t>
          </a:r>
          <a:r>
            <a:rPr kumimoji="1" lang="en-US" altLang="ja-JP" dirty="0" smtClean="0"/>
            <a:t>4</a:t>
          </a:r>
          <a:r>
            <a:rPr kumimoji="1" lang="ja-JP" altLang="en-US" dirty="0" smtClean="0"/>
            <a:t>月</a:t>
          </a:r>
          <a:endParaRPr kumimoji="1" lang="ja-JP" altLang="en-US" dirty="0"/>
        </a:p>
      </dgm:t>
    </dgm:pt>
    <dgm:pt modelId="{EA4F45BD-3A1F-4FFD-8A60-480988A57F5F}" type="parTrans" cxnId="{52FBA7A7-C3D2-436C-97BF-8CF08A3BC92A}">
      <dgm:prSet/>
      <dgm:spPr/>
      <dgm:t>
        <a:bodyPr/>
        <a:lstStyle/>
        <a:p>
          <a:endParaRPr kumimoji="1" lang="ja-JP" altLang="en-US"/>
        </a:p>
      </dgm:t>
    </dgm:pt>
    <dgm:pt modelId="{52495DAB-2335-4024-B7D1-D3C21BE8A0BF}" type="sibTrans" cxnId="{52FBA7A7-C3D2-436C-97BF-8CF08A3BC92A}">
      <dgm:prSet/>
      <dgm:spPr/>
      <dgm:t>
        <a:bodyPr/>
        <a:lstStyle/>
        <a:p>
          <a:endParaRPr kumimoji="1" lang="ja-JP" altLang="en-US"/>
        </a:p>
      </dgm:t>
    </dgm:pt>
    <dgm:pt modelId="{9EE02F5B-A6BF-4790-A472-5680066901E1}">
      <dgm:prSet phldrT="[テキスト]" custT="1"/>
      <dgm:spPr/>
      <dgm:t>
        <a:bodyPr/>
        <a:lstStyle/>
        <a:p>
          <a:r>
            <a:rPr kumimoji="1" lang="en-US" altLang="ja-JP" sz="2000" dirty="0" smtClean="0"/>
            <a:t>22</a:t>
          </a:r>
          <a:r>
            <a:rPr kumimoji="1" lang="ja-JP" altLang="en-US" sz="2000" dirty="0" smtClean="0"/>
            <a:t>日　小竹町会館　ワークショップ１</a:t>
          </a:r>
          <a:endParaRPr kumimoji="1" lang="ja-JP" altLang="en-US" sz="2000" dirty="0"/>
        </a:p>
      </dgm:t>
    </dgm:pt>
    <dgm:pt modelId="{607B40EE-1DF3-4C3D-BB1D-C7E703D0B371}" type="parTrans" cxnId="{E47E3361-9968-4FD0-A12A-DB3461B4A636}">
      <dgm:prSet/>
      <dgm:spPr/>
      <dgm:t>
        <a:bodyPr/>
        <a:lstStyle/>
        <a:p>
          <a:endParaRPr kumimoji="1" lang="ja-JP" altLang="en-US"/>
        </a:p>
      </dgm:t>
    </dgm:pt>
    <dgm:pt modelId="{9D97B0D7-4C3D-49D4-93F7-AE36CC99398D}" type="sibTrans" cxnId="{E47E3361-9968-4FD0-A12A-DB3461B4A636}">
      <dgm:prSet/>
      <dgm:spPr/>
      <dgm:t>
        <a:bodyPr/>
        <a:lstStyle/>
        <a:p>
          <a:endParaRPr kumimoji="1" lang="ja-JP" altLang="en-US"/>
        </a:p>
      </dgm:t>
    </dgm:pt>
    <dgm:pt modelId="{4630F99C-709C-42A4-84FA-9A13DEA9CE76}">
      <dgm:prSet phldrT="[テキスト]" custT="1"/>
      <dgm:spPr/>
      <dgm:t>
        <a:bodyPr/>
        <a:lstStyle/>
        <a:p>
          <a:r>
            <a:rPr kumimoji="1" lang="en-US" altLang="ja-JP" sz="2000" dirty="0" smtClean="0"/>
            <a:t>28</a:t>
          </a:r>
          <a:r>
            <a:rPr kumimoji="1" lang="ja-JP" altLang="en-US" sz="2000" dirty="0" smtClean="0"/>
            <a:t>日　小竹町会館　ワークショップ２</a:t>
          </a:r>
          <a:endParaRPr kumimoji="1" lang="ja-JP" altLang="en-US" sz="2000" dirty="0"/>
        </a:p>
      </dgm:t>
    </dgm:pt>
    <dgm:pt modelId="{63A0455E-47D3-4152-9C5D-460C3E5F23DD}" type="parTrans" cxnId="{0F493D33-1FD8-48BD-B231-D1F2E8D03C8C}">
      <dgm:prSet/>
      <dgm:spPr/>
      <dgm:t>
        <a:bodyPr/>
        <a:lstStyle/>
        <a:p>
          <a:endParaRPr kumimoji="1" lang="ja-JP" altLang="en-US"/>
        </a:p>
      </dgm:t>
    </dgm:pt>
    <dgm:pt modelId="{3B3C1150-B400-48A4-A5C5-68416542CF94}" type="sibTrans" cxnId="{0F493D33-1FD8-48BD-B231-D1F2E8D03C8C}">
      <dgm:prSet/>
      <dgm:spPr/>
      <dgm:t>
        <a:bodyPr/>
        <a:lstStyle/>
        <a:p>
          <a:endParaRPr kumimoji="1" lang="ja-JP" altLang="en-US"/>
        </a:p>
      </dgm:t>
    </dgm:pt>
    <dgm:pt modelId="{6472B288-FA91-43AC-BE65-A64CE172F0B1}">
      <dgm:prSet phldrT="[テキスト]"/>
      <dgm:spPr/>
      <dgm:t>
        <a:bodyPr/>
        <a:lstStyle/>
        <a:p>
          <a:r>
            <a:rPr kumimoji="1" lang="ja-JP" altLang="en-US" dirty="0" smtClean="0"/>
            <a:t>順次</a:t>
          </a:r>
          <a:endParaRPr kumimoji="1" lang="ja-JP" altLang="en-US" dirty="0"/>
        </a:p>
      </dgm:t>
    </dgm:pt>
    <dgm:pt modelId="{1C2E45A7-AB39-4A9E-8B29-91859EBB9285}" type="parTrans" cxnId="{2947D759-7B48-4667-8E78-560FC6B7242E}">
      <dgm:prSet/>
      <dgm:spPr/>
      <dgm:t>
        <a:bodyPr/>
        <a:lstStyle/>
        <a:p>
          <a:endParaRPr kumimoji="1" lang="ja-JP" altLang="en-US"/>
        </a:p>
      </dgm:t>
    </dgm:pt>
    <dgm:pt modelId="{C2F45568-0891-4B09-9C98-BA5CB935EC55}" type="sibTrans" cxnId="{2947D759-7B48-4667-8E78-560FC6B7242E}">
      <dgm:prSet/>
      <dgm:spPr/>
      <dgm:t>
        <a:bodyPr/>
        <a:lstStyle/>
        <a:p>
          <a:endParaRPr kumimoji="1" lang="ja-JP" altLang="en-US"/>
        </a:p>
      </dgm:t>
    </dgm:pt>
    <dgm:pt modelId="{A7F0030C-88AA-4BC5-9898-A47967F1A50C}">
      <dgm:prSet phldrT="[テキスト]"/>
      <dgm:spPr/>
      <dgm:t>
        <a:bodyPr/>
        <a:lstStyle/>
        <a:p>
          <a:r>
            <a:rPr kumimoji="1" lang="ja-JP" altLang="en-US" dirty="0" smtClean="0"/>
            <a:t>年度末</a:t>
          </a:r>
          <a:endParaRPr kumimoji="1" lang="ja-JP" altLang="en-US" dirty="0"/>
        </a:p>
      </dgm:t>
    </dgm:pt>
    <dgm:pt modelId="{D09774DB-280E-4B9C-8DC0-63F43E849F6B}" type="parTrans" cxnId="{B2BCEC01-E232-47D8-BFFE-CE4D0E92AA25}">
      <dgm:prSet/>
      <dgm:spPr/>
      <dgm:t>
        <a:bodyPr/>
        <a:lstStyle/>
        <a:p>
          <a:endParaRPr kumimoji="1" lang="ja-JP" altLang="en-US"/>
        </a:p>
      </dgm:t>
    </dgm:pt>
    <dgm:pt modelId="{A5FBE717-092C-4CE1-9CEE-9A6C9361E9CE}" type="sibTrans" cxnId="{B2BCEC01-E232-47D8-BFFE-CE4D0E92AA25}">
      <dgm:prSet/>
      <dgm:spPr/>
      <dgm:t>
        <a:bodyPr/>
        <a:lstStyle/>
        <a:p>
          <a:endParaRPr kumimoji="1" lang="ja-JP" altLang="en-US"/>
        </a:p>
      </dgm:t>
    </dgm:pt>
    <dgm:pt modelId="{06B708CF-96DA-473B-B653-0DFF2F118C89}">
      <dgm:prSet phldrT="[テキスト]" custT="1"/>
      <dgm:spPr/>
      <dgm:t>
        <a:bodyPr/>
        <a:lstStyle/>
        <a:p>
          <a:r>
            <a:rPr kumimoji="1" lang="ja-JP" altLang="en-US" sz="2000" dirty="0" smtClean="0"/>
            <a:t>研究事業の成果まとめ</a:t>
          </a:r>
          <a:endParaRPr kumimoji="1" lang="ja-JP" altLang="en-US" sz="2000" dirty="0"/>
        </a:p>
      </dgm:t>
    </dgm:pt>
    <dgm:pt modelId="{BDE95E40-C384-4AE9-83A4-2DD3D72E0ABD}" type="parTrans" cxnId="{2725DFA9-A4F8-457B-A456-76B9B228912A}">
      <dgm:prSet/>
      <dgm:spPr/>
      <dgm:t>
        <a:bodyPr/>
        <a:lstStyle/>
        <a:p>
          <a:endParaRPr kumimoji="1" lang="ja-JP" altLang="en-US"/>
        </a:p>
      </dgm:t>
    </dgm:pt>
    <dgm:pt modelId="{B3A4B57B-6BC8-4E0B-A004-21B84BDEA2D0}" type="sibTrans" cxnId="{2725DFA9-A4F8-457B-A456-76B9B228912A}">
      <dgm:prSet/>
      <dgm:spPr/>
      <dgm:t>
        <a:bodyPr/>
        <a:lstStyle/>
        <a:p>
          <a:endParaRPr kumimoji="1" lang="ja-JP" altLang="en-US"/>
        </a:p>
      </dgm:t>
    </dgm:pt>
    <dgm:pt modelId="{6EF9CD75-9458-4BF1-84F0-1D7A68901868}">
      <dgm:prSet phldrT="[テキスト]" custT="1"/>
      <dgm:spPr/>
      <dgm:t>
        <a:bodyPr/>
        <a:lstStyle/>
        <a:p>
          <a:r>
            <a:rPr kumimoji="1" lang="ja-JP" altLang="en-US" sz="2000" dirty="0" smtClean="0"/>
            <a:t>研究事業の開催</a:t>
          </a:r>
          <a:endParaRPr kumimoji="1" lang="ja-JP" altLang="en-US" sz="2000" dirty="0"/>
        </a:p>
      </dgm:t>
    </dgm:pt>
    <dgm:pt modelId="{D2045888-A2FC-455B-ADB6-ACC3474018C4}" type="parTrans" cxnId="{39293FB5-4F0B-4E5C-BF00-7BD07DECAB75}">
      <dgm:prSet/>
      <dgm:spPr/>
      <dgm:t>
        <a:bodyPr/>
        <a:lstStyle/>
        <a:p>
          <a:endParaRPr kumimoji="1" lang="ja-JP" altLang="en-US"/>
        </a:p>
      </dgm:t>
    </dgm:pt>
    <dgm:pt modelId="{CD1C0CDF-A32E-4FF3-9D53-9A0838F146D9}" type="sibTrans" cxnId="{39293FB5-4F0B-4E5C-BF00-7BD07DECAB75}">
      <dgm:prSet/>
      <dgm:spPr/>
      <dgm:t>
        <a:bodyPr/>
        <a:lstStyle/>
        <a:p>
          <a:endParaRPr kumimoji="1" lang="ja-JP" altLang="en-US"/>
        </a:p>
      </dgm:t>
    </dgm:pt>
    <dgm:pt modelId="{6387E47A-30B7-4CC7-B7D6-C64150EE7D62}">
      <dgm:prSet phldrT="[テキスト]" custT="1"/>
      <dgm:spPr/>
      <dgm:t>
        <a:bodyPr/>
        <a:lstStyle/>
        <a:p>
          <a:r>
            <a:rPr kumimoji="1" lang="ja-JP" altLang="en-US" sz="2000" dirty="0" smtClean="0"/>
            <a:t>連携協議会の開催</a:t>
          </a:r>
          <a:r>
            <a:rPr kumimoji="1" lang="ja-JP" altLang="en-US" sz="2300" dirty="0" smtClean="0"/>
            <a:t>　　　　　　　　　　　　　　　　　　　　　　　　　　　　　　　　　　　</a:t>
          </a:r>
          <a:endParaRPr kumimoji="1" lang="ja-JP" altLang="en-US" sz="2300" dirty="0"/>
        </a:p>
      </dgm:t>
    </dgm:pt>
    <dgm:pt modelId="{56BE1147-51A3-4E2A-B470-F806271375A5}" type="parTrans" cxnId="{4767DE39-E7B7-4A14-BEE4-45942C50CDEE}">
      <dgm:prSet/>
      <dgm:spPr/>
      <dgm:t>
        <a:bodyPr/>
        <a:lstStyle/>
        <a:p>
          <a:endParaRPr kumimoji="1" lang="ja-JP" altLang="en-US"/>
        </a:p>
      </dgm:t>
    </dgm:pt>
    <dgm:pt modelId="{A43117DC-653A-4D0D-98DB-D2F0AF6F4A4A}" type="sibTrans" cxnId="{4767DE39-E7B7-4A14-BEE4-45942C50CDEE}">
      <dgm:prSet/>
      <dgm:spPr/>
      <dgm:t>
        <a:bodyPr/>
        <a:lstStyle/>
        <a:p>
          <a:endParaRPr kumimoji="1" lang="ja-JP" altLang="en-US"/>
        </a:p>
      </dgm:t>
    </dgm:pt>
    <dgm:pt modelId="{28A8C924-9395-44F8-A38F-C9E5E7F25DF2}">
      <dgm:prSet phldrT="[テキスト]" custT="1"/>
      <dgm:spPr/>
      <dgm:t>
        <a:bodyPr/>
        <a:lstStyle/>
        <a:p>
          <a:r>
            <a:rPr kumimoji="1" lang="ja-JP" altLang="en-US" sz="2000" dirty="0" smtClean="0"/>
            <a:t>アトリウムでの結果報告展示会</a:t>
          </a:r>
          <a:endParaRPr kumimoji="1" lang="ja-JP" altLang="en-US" sz="2000" dirty="0"/>
        </a:p>
      </dgm:t>
    </dgm:pt>
    <dgm:pt modelId="{556B6DCB-0B41-4951-A1B8-47CE97E6CE3B}" type="parTrans" cxnId="{10254BC0-E5C3-4014-84D7-2E393382B4F0}">
      <dgm:prSet/>
      <dgm:spPr/>
      <dgm:t>
        <a:bodyPr/>
        <a:lstStyle/>
        <a:p>
          <a:endParaRPr kumimoji="1" lang="ja-JP" altLang="en-US"/>
        </a:p>
      </dgm:t>
    </dgm:pt>
    <dgm:pt modelId="{13470855-04E8-47C7-A600-93B94BAC0F52}" type="sibTrans" cxnId="{10254BC0-E5C3-4014-84D7-2E393382B4F0}">
      <dgm:prSet/>
      <dgm:spPr/>
      <dgm:t>
        <a:bodyPr/>
        <a:lstStyle/>
        <a:p>
          <a:endParaRPr kumimoji="1" lang="ja-JP" altLang="en-US"/>
        </a:p>
      </dgm:t>
    </dgm:pt>
    <dgm:pt modelId="{849188E8-AB0F-4C55-897C-283E9E15A11B}" type="pres">
      <dgm:prSet presAssocID="{81BC75F0-E8DF-4FEA-A23A-40B4EFE872A7}" presName="linearFlow" presStyleCnt="0">
        <dgm:presLayoutVars>
          <dgm:dir/>
          <dgm:animLvl val="lvl"/>
          <dgm:resizeHandles val="exact"/>
        </dgm:presLayoutVars>
      </dgm:prSet>
      <dgm:spPr/>
      <dgm:t>
        <a:bodyPr/>
        <a:lstStyle/>
        <a:p>
          <a:endParaRPr kumimoji="1" lang="ja-JP" altLang="en-US"/>
        </a:p>
      </dgm:t>
    </dgm:pt>
    <dgm:pt modelId="{F07FC302-5500-467B-AD1D-A3CF74726180}" type="pres">
      <dgm:prSet presAssocID="{A24102F3-D9D5-44E8-B118-38412F202092}" presName="composite" presStyleCnt="0"/>
      <dgm:spPr/>
    </dgm:pt>
    <dgm:pt modelId="{8B940A1C-CF93-4F84-9FD2-5FFCE3B7F983}" type="pres">
      <dgm:prSet presAssocID="{A24102F3-D9D5-44E8-B118-38412F202092}" presName="parentText" presStyleLbl="alignNode1" presStyleIdx="0" presStyleCnt="3">
        <dgm:presLayoutVars>
          <dgm:chMax val="1"/>
          <dgm:bulletEnabled val="1"/>
        </dgm:presLayoutVars>
      </dgm:prSet>
      <dgm:spPr/>
      <dgm:t>
        <a:bodyPr/>
        <a:lstStyle/>
        <a:p>
          <a:endParaRPr kumimoji="1" lang="ja-JP" altLang="en-US"/>
        </a:p>
      </dgm:t>
    </dgm:pt>
    <dgm:pt modelId="{F8C38449-1900-4FA6-A46F-F15458B76211}" type="pres">
      <dgm:prSet presAssocID="{A24102F3-D9D5-44E8-B118-38412F202092}" presName="descendantText" presStyleLbl="alignAcc1" presStyleIdx="0" presStyleCnt="3">
        <dgm:presLayoutVars>
          <dgm:bulletEnabled val="1"/>
        </dgm:presLayoutVars>
      </dgm:prSet>
      <dgm:spPr/>
      <dgm:t>
        <a:bodyPr/>
        <a:lstStyle/>
        <a:p>
          <a:endParaRPr kumimoji="1" lang="ja-JP" altLang="en-US"/>
        </a:p>
      </dgm:t>
    </dgm:pt>
    <dgm:pt modelId="{30A0D5FF-6BDB-48DF-9E72-A08D44E5673D}" type="pres">
      <dgm:prSet presAssocID="{52495DAB-2335-4024-B7D1-D3C21BE8A0BF}" presName="sp" presStyleCnt="0"/>
      <dgm:spPr/>
    </dgm:pt>
    <dgm:pt modelId="{895685CF-1B8A-45C6-BE49-A858F13BEF5A}" type="pres">
      <dgm:prSet presAssocID="{6472B288-FA91-43AC-BE65-A64CE172F0B1}" presName="composite" presStyleCnt="0"/>
      <dgm:spPr/>
    </dgm:pt>
    <dgm:pt modelId="{33A659DE-1046-4BF7-AEF2-EA0B6CA125B8}" type="pres">
      <dgm:prSet presAssocID="{6472B288-FA91-43AC-BE65-A64CE172F0B1}" presName="parentText" presStyleLbl="alignNode1" presStyleIdx="1" presStyleCnt="3">
        <dgm:presLayoutVars>
          <dgm:chMax val="1"/>
          <dgm:bulletEnabled val="1"/>
        </dgm:presLayoutVars>
      </dgm:prSet>
      <dgm:spPr/>
      <dgm:t>
        <a:bodyPr/>
        <a:lstStyle/>
        <a:p>
          <a:endParaRPr kumimoji="1" lang="ja-JP" altLang="en-US"/>
        </a:p>
      </dgm:t>
    </dgm:pt>
    <dgm:pt modelId="{082EA4A3-4DE5-4DED-A201-15023283F262}" type="pres">
      <dgm:prSet presAssocID="{6472B288-FA91-43AC-BE65-A64CE172F0B1}" presName="descendantText" presStyleLbl="alignAcc1" presStyleIdx="1" presStyleCnt="3">
        <dgm:presLayoutVars>
          <dgm:bulletEnabled val="1"/>
        </dgm:presLayoutVars>
      </dgm:prSet>
      <dgm:spPr/>
      <dgm:t>
        <a:bodyPr/>
        <a:lstStyle/>
        <a:p>
          <a:endParaRPr kumimoji="1" lang="ja-JP" altLang="en-US"/>
        </a:p>
      </dgm:t>
    </dgm:pt>
    <dgm:pt modelId="{B461EB36-F34E-4F5F-B024-4F46A8FCCE05}" type="pres">
      <dgm:prSet presAssocID="{C2F45568-0891-4B09-9C98-BA5CB935EC55}" presName="sp" presStyleCnt="0"/>
      <dgm:spPr/>
    </dgm:pt>
    <dgm:pt modelId="{97DA6100-2A3B-4FD7-A4F3-A6D7E352D680}" type="pres">
      <dgm:prSet presAssocID="{A7F0030C-88AA-4BC5-9898-A47967F1A50C}" presName="composite" presStyleCnt="0"/>
      <dgm:spPr/>
    </dgm:pt>
    <dgm:pt modelId="{4E502A3B-E902-45D6-9F2C-8E4A119620C6}" type="pres">
      <dgm:prSet presAssocID="{A7F0030C-88AA-4BC5-9898-A47967F1A50C}" presName="parentText" presStyleLbl="alignNode1" presStyleIdx="2" presStyleCnt="3">
        <dgm:presLayoutVars>
          <dgm:chMax val="1"/>
          <dgm:bulletEnabled val="1"/>
        </dgm:presLayoutVars>
      </dgm:prSet>
      <dgm:spPr/>
      <dgm:t>
        <a:bodyPr/>
        <a:lstStyle/>
        <a:p>
          <a:endParaRPr kumimoji="1" lang="ja-JP" altLang="en-US"/>
        </a:p>
      </dgm:t>
    </dgm:pt>
    <dgm:pt modelId="{9C8C1ADD-6844-4EF5-A1F2-C3896EAE345F}" type="pres">
      <dgm:prSet presAssocID="{A7F0030C-88AA-4BC5-9898-A47967F1A50C}" presName="descendantText" presStyleLbl="alignAcc1" presStyleIdx="2" presStyleCnt="3">
        <dgm:presLayoutVars>
          <dgm:bulletEnabled val="1"/>
        </dgm:presLayoutVars>
      </dgm:prSet>
      <dgm:spPr/>
      <dgm:t>
        <a:bodyPr/>
        <a:lstStyle/>
        <a:p>
          <a:endParaRPr kumimoji="1" lang="ja-JP" altLang="en-US"/>
        </a:p>
      </dgm:t>
    </dgm:pt>
  </dgm:ptLst>
  <dgm:cxnLst>
    <dgm:cxn modelId="{2947D759-7B48-4667-8E78-560FC6B7242E}" srcId="{81BC75F0-E8DF-4FEA-A23A-40B4EFE872A7}" destId="{6472B288-FA91-43AC-BE65-A64CE172F0B1}" srcOrd="1" destOrd="0" parTransId="{1C2E45A7-AB39-4A9E-8B29-91859EBB9285}" sibTransId="{C2F45568-0891-4B09-9C98-BA5CB935EC55}"/>
    <dgm:cxn modelId="{69A9FE9F-1059-46EA-94C7-123A25DDC5DB}" type="presOf" srcId="{6472B288-FA91-43AC-BE65-A64CE172F0B1}" destId="{33A659DE-1046-4BF7-AEF2-EA0B6CA125B8}" srcOrd="0" destOrd="0" presId="urn:microsoft.com/office/officeart/2005/8/layout/chevron2"/>
    <dgm:cxn modelId="{F51A354A-64F7-4FAF-BD96-DD362DEAFC81}" type="presOf" srcId="{06B708CF-96DA-473B-B653-0DFF2F118C89}" destId="{9C8C1ADD-6844-4EF5-A1F2-C3896EAE345F}" srcOrd="0" destOrd="0" presId="urn:microsoft.com/office/officeart/2005/8/layout/chevron2"/>
    <dgm:cxn modelId="{E47E3361-9968-4FD0-A12A-DB3461B4A636}" srcId="{A24102F3-D9D5-44E8-B118-38412F202092}" destId="{9EE02F5B-A6BF-4790-A472-5680066901E1}" srcOrd="0" destOrd="0" parTransId="{607B40EE-1DF3-4C3D-BB1D-C7E703D0B371}" sibTransId="{9D97B0D7-4C3D-49D4-93F7-AE36CC99398D}"/>
    <dgm:cxn modelId="{52FBA7A7-C3D2-436C-97BF-8CF08A3BC92A}" srcId="{81BC75F0-E8DF-4FEA-A23A-40B4EFE872A7}" destId="{A24102F3-D9D5-44E8-B118-38412F202092}" srcOrd="0" destOrd="0" parTransId="{EA4F45BD-3A1F-4FFD-8A60-480988A57F5F}" sibTransId="{52495DAB-2335-4024-B7D1-D3C21BE8A0BF}"/>
    <dgm:cxn modelId="{681F4222-31BF-4A60-ADEE-1B053CF38FF2}" type="presOf" srcId="{9EE02F5B-A6BF-4790-A472-5680066901E1}" destId="{F8C38449-1900-4FA6-A46F-F15458B76211}" srcOrd="0" destOrd="0" presId="urn:microsoft.com/office/officeart/2005/8/layout/chevron2"/>
    <dgm:cxn modelId="{8E1C4083-9AC1-4189-8779-95045DEDC095}" type="presOf" srcId="{81BC75F0-E8DF-4FEA-A23A-40B4EFE872A7}" destId="{849188E8-AB0F-4C55-897C-283E9E15A11B}" srcOrd="0" destOrd="0" presId="urn:microsoft.com/office/officeart/2005/8/layout/chevron2"/>
    <dgm:cxn modelId="{23F92613-740A-46F5-93BF-712352AC81FF}" type="presOf" srcId="{A7F0030C-88AA-4BC5-9898-A47967F1A50C}" destId="{4E502A3B-E902-45D6-9F2C-8E4A119620C6}" srcOrd="0" destOrd="0" presId="urn:microsoft.com/office/officeart/2005/8/layout/chevron2"/>
    <dgm:cxn modelId="{92F6727D-5A6F-41FF-BBA9-D9CE665AF888}" type="presOf" srcId="{4630F99C-709C-42A4-84FA-9A13DEA9CE76}" destId="{F8C38449-1900-4FA6-A46F-F15458B76211}" srcOrd="0" destOrd="1" presId="urn:microsoft.com/office/officeart/2005/8/layout/chevron2"/>
    <dgm:cxn modelId="{0F493D33-1FD8-48BD-B231-D1F2E8D03C8C}" srcId="{A24102F3-D9D5-44E8-B118-38412F202092}" destId="{4630F99C-709C-42A4-84FA-9A13DEA9CE76}" srcOrd="1" destOrd="0" parTransId="{63A0455E-47D3-4152-9C5D-460C3E5F23DD}" sibTransId="{3B3C1150-B400-48A4-A5C5-68416542CF94}"/>
    <dgm:cxn modelId="{4767DE39-E7B7-4A14-BEE4-45942C50CDEE}" srcId="{6472B288-FA91-43AC-BE65-A64CE172F0B1}" destId="{6387E47A-30B7-4CC7-B7D6-C64150EE7D62}" srcOrd="1" destOrd="0" parTransId="{56BE1147-51A3-4E2A-B470-F806271375A5}" sibTransId="{A43117DC-653A-4D0D-98DB-D2F0AF6F4A4A}"/>
    <dgm:cxn modelId="{B2BCEC01-E232-47D8-BFFE-CE4D0E92AA25}" srcId="{81BC75F0-E8DF-4FEA-A23A-40B4EFE872A7}" destId="{A7F0030C-88AA-4BC5-9898-A47967F1A50C}" srcOrd="2" destOrd="0" parTransId="{D09774DB-280E-4B9C-8DC0-63F43E849F6B}" sibTransId="{A5FBE717-092C-4CE1-9CEE-9A6C9361E9CE}"/>
    <dgm:cxn modelId="{10254BC0-E5C3-4014-84D7-2E393382B4F0}" srcId="{A7F0030C-88AA-4BC5-9898-A47967F1A50C}" destId="{28A8C924-9395-44F8-A38F-C9E5E7F25DF2}" srcOrd="1" destOrd="0" parTransId="{556B6DCB-0B41-4951-A1B8-47CE97E6CE3B}" sibTransId="{13470855-04E8-47C7-A600-93B94BAC0F52}"/>
    <dgm:cxn modelId="{39293FB5-4F0B-4E5C-BF00-7BD07DECAB75}" srcId="{6472B288-FA91-43AC-BE65-A64CE172F0B1}" destId="{6EF9CD75-9458-4BF1-84F0-1D7A68901868}" srcOrd="0" destOrd="0" parTransId="{D2045888-A2FC-455B-ADB6-ACC3474018C4}" sibTransId="{CD1C0CDF-A32E-4FF3-9D53-9A0838F146D9}"/>
    <dgm:cxn modelId="{5A24E56F-AE06-46D9-9370-6B8118491333}" type="presOf" srcId="{28A8C924-9395-44F8-A38F-C9E5E7F25DF2}" destId="{9C8C1ADD-6844-4EF5-A1F2-C3896EAE345F}" srcOrd="0" destOrd="1" presId="urn:microsoft.com/office/officeart/2005/8/layout/chevron2"/>
    <dgm:cxn modelId="{F3379748-6D2A-457C-9526-54D1C385782B}" type="presOf" srcId="{A24102F3-D9D5-44E8-B118-38412F202092}" destId="{8B940A1C-CF93-4F84-9FD2-5FFCE3B7F983}" srcOrd="0" destOrd="0" presId="urn:microsoft.com/office/officeart/2005/8/layout/chevron2"/>
    <dgm:cxn modelId="{49F5E558-AA6F-4705-9407-6218246597D1}" type="presOf" srcId="{6387E47A-30B7-4CC7-B7D6-C64150EE7D62}" destId="{082EA4A3-4DE5-4DED-A201-15023283F262}" srcOrd="0" destOrd="1" presId="urn:microsoft.com/office/officeart/2005/8/layout/chevron2"/>
    <dgm:cxn modelId="{2725DFA9-A4F8-457B-A456-76B9B228912A}" srcId="{A7F0030C-88AA-4BC5-9898-A47967F1A50C}" destId="{06B708CF-96DA-473B-B653-0DFF2F118C89}" srcOrd="0" destOrd="0" parTransId="{BDE95E40-C384-4AE9-83A4-2DD3D72E0ABD}" sibTransId="{B3A4B57B-6BC8-4E0B-A004-21B84BDEA2D0}"/>
    <dgm:cxn modelId="{B3B49AEC-9C67-4031-A538-22382128931F}" type="presOf" srcId="{6EF9CD75-9458-4BF1-84F0-1D7A68901868}" destId="{082EA4A3-4DE5-4DED-A201-15023283F262}" srcOrd="0" destOrd="0" presId="urn:microsoft.com/office/officeart/2005/8/layout/chevron2"/>
    <dgm:cxn modelId="{CC673253-6728-44C7-B726-2C66C01298C7}" type="presParOf" srcId="{849188E8-AB0F-4C55-897C-283E9E15A11B}" destId="{F07FC302-5500-467B-AD1D-A3CF74726180}" srcOrd="0" destOrd="0" presId="urn:microsoft.com/office/officeart/2005/8/layout/chevron2"/>
    <dgm:cxn modelId="{CE9DECE9-131D-4738-B86A-6E715133919F}" type="presParOf" srcId="{F07FC302-5500-467B-AD1D-A3CF74726180}" destId="{8B940A1C-CF93-4F84-9FD2-5FFCE3B7F983}" srcOrd="0" destOrd="0" presId="urn:microsoft.com/office/officeart/2005/8/layout/chevron2"/>
    <dgm:cxn modelId="{93935462-24BA-463B-8E24-238E4651968C}" type="presParOf" srcId="{F07FC302-5500-467B-AD1D-A3CF74726180}" destId="{F8C38449-1900-4FA6-A46F-F15458B76211}" srcOrd="1" destOrd="0" presId="urn:microsoft.com/office/officeart/2005/8/layout/chevron2"/>
    <dgm:cxn modelId="{45469FDE-65A2-477D-A480-14B3BAF65034}" type="presParOf" srcId="{849188E8-AB0F-4C55-897C-283E9E15A11B}" destId="{30A0D5FF-6BDB-48DF-9E72-A08D44E5673D}" srcOrd="1" destOrd="0" presId="urn:microsoft.com/office/officeart/2005/8/layout/chevron2"/>
    <dgm:cxn modelId="{C26C5232-5AE6-46F0-83C8-247D6B7D38A5}" type="presParOf" srcId="{849188E8-AB0F-4C55-897C-283E9E15A11B}" destId="{895685CF-1B8A-45C6-BE49-A858F13BEF5A}" srcOrd="2" destOrd="0" presId="urn:microsoft.com/office/officeart/2005/8/layout/chevron2"/>
    <dgm:cxn modelId="{3A5295F4-0181-4645-93B2-C1BA3D0759BD}" type="presParOf" srcId="{895685CF-1B8A-45C6-BE49-A858F13BEF5A}" destId="{33A659DE-1046-4BF7-AEF2-EA0B6CA125B8}" srcOrd="0" destOrd="0" presId="urn:microsoft.com/office/officeart/2005/8/layout/chevron2"/>
    <dgm:cxn modelId="{6EA5D46C-C7F2-43C9-A226-5A2860C6E7DF}" type="presParOf" srcId="{895685CF-1B8A-45C6-BE49-A858F13BEF5A}" destId="{082EA4A3-4DE5-4DED-A201-15023283F262}" srcOrd="1" destOrd="0" presId="urn:microsoft.com/office/officeart/2005/8/layout/chevron2"/>
    <dgm:cxn modelId="{CDFF2936-FEF2-49D0-8C19-1B2AB08D6A55}" type="presParOf" srcId="{849188E8-AB0F-4C55-897C-283E9E15A11B}" destId="{B461EB36-F34E-4F5F-B024-4F46A8FCCE05}" srcOrd="3" destOrd="0" presId="urn:microsoft.com/office/officeart/2005/8/layout/chevron2"/>
    <dgm:cxn modelId="{77251B8E-A655-457C-A5E3-12D669D9A00C}" type="presParOf" srcId="{849188E8-AB0F-4C55-897C-283E9E15A11B}" destId="{97DA6100-2A3B-4FD7-A4F3-A6D7E352D680}" srcOrd="4" destOrd="0" presId="urn:microsoft.com/office/officeart/2005/8/layout/chevron2"/>
    <dgm:cxn modelId="{771A60ED-C930-4182-BCAF-2C0FC8D0C67D}" type="presParOf" srcId="{97DA6100-2A3B-4FD7-A4F3-A6D7E352D680}" destId="{4E502A3B-E902-45D6-9F2C-8E4A119620C6}" srcOrd="0" destOrd="0" presId="urn:microsoft.com/office/officeart/2005/8/layout/chevron2"/>
    <dgm:cxn modelId="{C2D60901-66B2-4040-9500-A1D0C569D3A2}" type="presParOf" srcId="{97DA6100-2A3B-4FD7-A4F3-A6D7E352D680}" destId="{9C8C1ADD-6844-4EF5-A1F2-C3896EAE345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40A1C-CF93-4F84-9FD2-5FFCE3B7F983}">
      <dsp:nvSpPr>
        <dsp:cNvPr id="0" name=""/>
        <dsp:cNvSpPr/>
      </dsp:nvSpPr>
      <dsp:spPr>
        <a:xfrm rot="5400000">
          <a:off x="-255032" y="258966"/>
          <a:ext cx="1700214" cy="1190150"/>
        </a:xfrm>
        <a:prstGeom prst="chevron">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en-US" altLang="ja-JP" sz="2000" kern="1200" dirty="0" smtClean="0"/>
            <a:t>30</a:t>
          </a:r>
          <a:r>
            <a:rPr kumimoji="1" lang="ja-JP" altLang="en-US" sz="2000" kern="1200" dirty="0" smtClean="0"/>
            <a:t>年度</a:t>
          </a:r>
          <a:r>
            <a:rPr kumimoji="1" lang="en-US" altLang="ja-JP" sz="2000" kern="1200" dirty="0" smtClean="0"/>
            <a:t>4</a:t>
          </a:r>
          <a:r>
            <a:rPr kumimoji="1" lang="ja-JP" altLang="en-US" sz="2000" kern="1200" dirty="0" smtClean="0"/>
            <a:t>月</a:t>
          </a:r>
          <a:endParaRPr kumimoji="1" lang="ja-JP" altLang="en-US" sz="2000" kern="1200" dirty="0"/>
        </a:p>
      </dsp:txBody>
      <dsp:txXfrm rot="-5400000">
        <a:off x="0" y="599009"/>
        <a:ext cx="1190150" cy="510064"/>
      </dsp:txXfrm>
    </dsp:sp>
    <dsp:sp modelId="{F8C38449-1900-4FA6-A46F-F15458B76211}">
      <dsp:nvSpPr>
        <dsp:cNvPr id="0" name=""/>
        <dsp:cNvSpPr/>
      </dsp:nvSpPr>
      <dsp:spPr>
        <a:xfrm rot="5400000">
          <a:off x="3610998" y="-2416914"/>
          <a:ext cx="1105139" cy="5946836"/>
        </a:xfrm>
        <a:prstGeom prst="round2SameRect">
          <a:avLst/>
        </a:prstGeom>
        <a:solidFill>
          <a:schemeClr val="accent1">
            <a:alpha val="90000"/>
            <a:tint val="4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kumimoji="1" lang="en-US" altLang="ja-JP" sz="2000" kern="1200" dirty="0" smtClean="0"/>
            <a:t>22</a:t>
          </a:r>
          <a:r>
            <a:rPr kumimoji="1" lang="ja-JP" altLang="en-US" sz="2000" kern="1200" dirty="0" smtClean="0"/>
            <a:t>日　小竹町会館　ワークショップ１</a:t>
          </a:r>
          <a:endParaRPr kumimoji="1" lang="ja-JP" altLang="en-US" sz="2000" kern="1200" dirty="0"/>
        </a:p>
        <a:p>
          <a:pPr marL="228600" lvl="1" indent="-228600" algn="l" defTabSz="889000">
            <a:lnSpc>
              <a:spcPct val="90000"/>
            </a:lnSpc>
            <a:spcBef>
              <a:spcPct val="0"/>
            </a:spcBef>
            <a:spcAft>
              <a:spcPct val="15000"/>
            </a:spcAft>
            <a:buChar char="••"/>
          </a:pPr>
          <a:r>
            <a:rPr kumimoji="1" lang="en-US" altLang="ja-JP" sz="2000" kern="1200" dirty="0" smtClean="0"/>
            <a:t>28</a:t>
          </a:r>
          <a:r>
            <a:rPr kumimoji="1" lang="ja-JP" altLang="en-US" sz="2000" kern="1200" dirty="0" smtClean="0"/>
            <a:t>日　小竹町会館　ワークショップ２</a:t>
          </a:r>
          <a:endParaRPr kumimoji="1" lang="ja-JP" altLang="en-US" sz="2000" kern="1200" dirty="0"/>
        </a:p>
      </dsp:txBody>
      <dsp:txXfrm rot="-5400000">
        <a:off x="1190150" y="57882"/>
        <a:ext cx="5892888" cy="997243"/>
      </dsp:txXfrm>
    </dsp:sp>
    <dsp:sp modelId="{33A659DE-1046-4BF7-AEF2-EA0B6CA125B8}">
      <dsp:nvSpPr>
        <dsp:cNvPr id="0" name=""/>
        <dsp:cNvSpPr/>
      </dsp:nvSpPr>
      <dsp:spPr>
        <a:xfrm rot="5400000">
          <a:off x="-255032" y="1766336"/>
          <a:ext cx="1700214" cy="1190150"/>
        </a:xfrm>
        <a:prstGeom prst="chevron">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順次</a:t>
          </a:r>
          <a:endParaRPr kumimoji="1" lang="ja-JP" altLang="en-US" sz="2000" kern="1200" dirty="0"/>
        </a:p>
      </dsp:txBody>
      <dsp:txXfrm rot="-5400000">
        <a:off x="0" y="2106379"/>
        <a:ext cx="1190150" cy="510064"/>
      </dsp:txXfrm>
    </dsp:sp>
    <dsp:sp modelId="{082EA4A3-4DE5-4DED-A201-15023283F262}">
      <dsp:nvSpPr>
        <dsp:cNvPr id="0" name=""/>
        <dsp:cNvSpPr/>
      </dsp:nvSpPr>
      <dsp:spPr>
        <a:xfrm rot="5400000">
          <a:off x="3610998" y="-909544"/>
          <a:ext cx="1105139" cy="5946836"/>
        </a:xfrm>
        <a:prstGeom prst="round2SameRect">
          <a:avLst/>
        </a:prstGeom>
        <a:solidFill>
          <a:schemeClr val="accent1">
            <a:alpha val="90000"/>
            <a:tint val="4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kumimoji="1" lang="ja-JP" altLang="en-US" sz="2000" kern="1200" dirty="0" smtClean="0"/>
            <a:t>研究事業の開催</a:t>
          </a:r>
          <a:endParaRPr kumimoji="1" lang="ja-JP" altLang="en-US" sz="2000" kern="1200" dirty="0"/>
        </a:p>
        <a:p>
          <a:pPr marL="228600" lvl="1" indent="-228600" algn="l" defTabSz="889000">
            <a:lnSpc>
              <a:spcPct val="90000"/>
            </a:lnSpc>
            <a:spcBef>
              <a:spcPct val="0"/>
            </a:spcBef>
            <a:spcAft>
              <a:spcPct val="15000"/>
            </a:spcAft>
            <a:buChar char="••"/>
          </a:pPr>
          <a:r>
            <a:rPr kumimoji="1" lang="ja-JP" altLang="en-US" sz="2000" kern="1200" dirty="0" smtClean="0"/>
            <a:t>連携協議会の開催</a:t>
          </a:r>
          <a:r>
            <a:rPr kumimoji="1" lang="ja-JP" altLang="en-US" sz="2300" kern="1200" dirty="0" smtClean="0"/>
            <a:t>　　　　　　　　　　　　　　　　　　　　　　　　　　　　　　　　　　　</a:t>
          </a:r>
          <a:endParaRPr kumimoji="1" lang="ja-JP" altLang="en-US" sz="2300" kern="1200" dirty="0"/>
        </a:p>
      </dsp:txBody>
      <dsp:txXfrm rot="-5400000">
        <a:off x="1190150" y="1565252"/>
        <a:ext cx="5892888" cy="997243"/>
      </dsp:txXfrm>
    </dsp:sp>
    <dsp:sp modelId="{4E502A3B-E902-45D6-9F2C-8E4A119620C6}">
      <dsp:nvSpPr>
        <dsp:cNvPr id="0" name=""/>
        <dsp:cNvSpPr/>
      </dsp:nvSpPr>
      <dsp:spPr>
        <a:xfrm rot="5400000">
          <a:off x="-255032" y="3273706"/>
          <a:ext cx="1700214" cy="1190150"/>
        </a:xfrm>
        <a:prstGeom prst="chevron">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年度末</a:t>
          </a:r>
          <a:endParaRPr kumimoji="1" lang="ja-JP" altLang="en-US" sz="2000" kern="1200" dirty="0"/>
        </a:p>
      </dsp:txBody>
      <dsp:txXfrm rot="-5400000">
        <a:off x="0" y="3613749"/>
        <a:ext cx="1190150" cy="510064"/>
      </dsp:txXfrm>
    </dsp:sp>
    <dsp:sp modelId="{9C8C1ADD-6844-4EF5-A1F2-C3896EAE345F}">
      <dsp:nvSpPr>
        <dsp:cNvPr id="0" name=""/>
        <dsp:cNvSpPr/>
      </dsp:nvSpPr>
      <dsp:spPr>
        <a:xfrm rot="5400000">
          <a:off x="3610998" y="597825"/>
          <a:ext cx="1105139" cy="5946836"/>
        </a:xfrm>
        <a:prstGeom prst="round2SameRect">
          <a:avLst/>
        </a:prstGeom>
        <a:solidFill>
          <a:schemeClr val="accent1">
            <a:alpha val="90000"/>
            <a:tint val="4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kumimoji="1" lang="ja-JP" altLang="en-US" sz="2000" kern="1200" dirty="0" smtClean="0"/>
            <a:t>研究事業の成果まとめ</a:t>
          </a:r>
          <a:endParaRPr kumimoji="1" lang="ja-JP" altLang="en-US" sz="2000" kern="1200" dirty="0"/>
        </a:p>
        <a:p>
          <a:pPr marL="228600" lvl="1" indent="-228600" algn="l" defTabSz="889000">
            <a:lnSpc>
              <a:spcPct val="90000"/>
            </a:lnSpc>
            <a:spcBef>
              <a:spcPct val="0"/>
            </a:spcBef>
            <a:spcAft>
              <a:spcPct val="15000"/>
            </a:spcAft>
            <a:buChar char="••"/>
          </a:pPr>
          <a:r>
            <a:rPr kumimoji="1" lang="ja-JP" altLang="en-US" sz="2000" kern="1200" dirty="0" smtClean="0"/>
            <a:t>アトリウムでの結果報告展示会</a:t>
          </a:r>
          <a:endParaRPr kumimoji="1" lang="ja-JP" altLang="en-US" sz="2000" kern="1200" dirty="0"/>
        </a:p>
      </dsp:txBody>
      <dsp:txXfrm rot="-5400000">
        <a:off x="1190150" y="3072621"/>
        <a:ext cx="5892888" cy="99724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BB51131E-4ACA-4611-A09D-C197247D3E45}" type="datetimeFigureOut">
              <a:rPr kumimoji="1" lang="ja-JP" altLang="en-US" smtClean="0"/>
              <a:t>2018/3/29</a:t>
            </a:fld>
            <a:endParaRPr kumimoji="1" lang="ja-JP" altLang="en-US"/>
          </a:p>
        </p:txBody>
      </p:sp>
      <p:sp>
        <p:nvSpPr>
          <p:cNvPr id="4" name="スライド イメージ プレースホルダー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1E9C0E13-929D-4041-AEBF-A1DF4B91B0AC}" type="slidenum">
              <a:rPr kumimoji="1" lang="ja-JP" altLang="en-US" smtClean="0"/>
              <a:t>‹#›</a:t>
            </a:fld>
            <a:endParaRPr kumimoji="1" lang="ja-JP" altLang="en-US"/>
          </a:p>
        </p:txBody>
      </p:sp>
    </p:spTree>
    <p:extLst>
      <p:ext uri="{BB962C8B-B14F-4D97-AF65-F5344CB8AC3E}">
        <p14:creationId xmlns:p14="http://schemas.microsoft.com/office/powerpoint/2010/main" val="34652390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39738" y="1252538"/>
            <a:ext cx="6008687" cy="33813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A4A182-35F4-4A97-82BC-7D718F1D461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77854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07067" y="4050841"/>
            <a:ext cx="7766936" cy="1096899"/>
          </a:xfrm>
        </p:spPr>
        <p:txBody>
          <a:bodyPr anchor="t"/>
          <a:lstStyle>
            <a:lvl1pPr marL="0" indent="0" algn="r">
              <a:buNone/>
              <a:defRPr>
                <a:solidFill>
                  <a:schemeClr val="tx1">
                    <a:lumMod val="50000"/>
                    <a:lumOff val="50000"/>
                  </a:schemeClr>
                </a:solidFill>
              </a:defRPr>
            </a:lvl1pPr>
            <a:lvl2pPr marL="457167" indent="0" algn="ctr">
              <a:buNone/>
              <a:defRPr>
                <a:solidFill>
                  <a:schemeClr val="tx1">
                    <a:tint val="75000"/>
                  </a:schemeClr>
                </a:solidFill>
              </a:defRPr>
            </a:lvl2pPr>
            <a:lvl3pPr marL="914332"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30" indent="0" algn="ctr">
              <a:buNone/>
              <a:defRPr>
                <a:solidFill>
                  <a:schemeClr val="tx1">
                    <a:tint val="75000"/>
                  </a:schemeClr>
                </a:solidFill>
              </a:defRPr>
            </a:lvl6pPr>
            <a:lvl7pPr marL="2742994" indent="0" algn="ctr">
              <a:buNone/>
              <a:defRPr>
                <a:solidFill>
                  <a:schemeClr val="tx1">
                    <a:tint val="75000"/>
                  </a:schemeClr>
                </a:solidFill>
              </a:defRPr>
            </a:lvl7pPr>
            <a:lvl8pPr marL="3200160" indent="0" algn="ctr">
              <a:buNone/>
              <a:defRPr>
                <a:solidFill>
                  <a:schemeClr val="tx1">
                    <a:tint val="75000"/>
                  </a:schemeClr>
                </a:solidFill>
              </a:defRPr>
            </a:lvl8pPr>
            <a:lvl9pPr marL="3657327"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314BF8C-80FE-47F2-B10E-6B4D3D246AFF}" type="datetimeFigureOut">
              <a:rPr kumimoji="1" lang="ja-JP" altLang="en-US" smtClean="0"/>
              <a:t>2018/3/29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A282D0-003A-4E1C-AA30-10880DF8275B}" type="slidenum">
              <a:rPr kumimoji="1" lang="ja-JP" altLang="en-US" smtClean="0"/>
              <a:t>‹#›</a:t>
            </a:fld>
            <a:endParaRPr kumimoji="1" lang="ja-JP" altLang="en-US"/>
          </a:p>
        </p:txBody>
      </p:sp>
    </p:spTree>
    <p:extLst>
      <p:ext uri="{BB962C8B-B14F-4D97-AF65-F5344CB8AC3E}">
        <p14:creationId xmlns:p14="http://schemas.microsoft.com/office/powerpoint/2010/main" val="4221324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167" indent="0">
              <a:buNone/>
              <a:defRPr sz="1800">
                <a:solidFill>
                  <a:schemeClr val="tx1">
                    <a:tint val="75000"/>
                  </a:schemeClr>
                </a:solidFill>
              </a:defRPr>
            </a:lvl2pPr>
            <a:lvl3pPr marL="914332" indent="0">
              <a:buNone/>
              <a:defRPr sz="1600">
                <a:solidFill>
                  <a:schemeClr val="tx1">
                    <a:tint val="75000"/>
                  </a:schemeClr>
                </a:solidFill>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30" indent="0">
              <a:buNone/>
              <a:defRPr sz="1400">
                <a:solidFill>
                  <a:schemeClr val="tx1">
                    <a:tint val="75000"/>
                  </a:schemeClr>
                </a:solidFill>
              </a:defRPr>
            </a:lvl6pPr>
            <a:lvl7pPr marL="2742994" indent="0">
              <a:buNone/>
              <a:defRPr sz="1400">
                <a:solidFill>
                  <a:schemeClr val="tx1">
                    <a:tint val="75000"/>
                  </a:schemeClr>
                </a:solidFill>
              </a:defRPr>
            </a:lvl7pPr>
            <a:lvl8pPr marL="3200160" indent="0">
              <a:buNone/>
              <a:defRPr sz="1400">
                <a:solidFill>
                  <a:schemeClr val="tx1">
                    <a:tint val="75000"/>
                  </a:schemeClr>
                </a:solidFill>
              </a:defRPr>
            </a:lvl8pPr>
            <a:lvl9pPr marL="3657327"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314BF8C-80FE-47F2-B10E-6B4D3D246AFF}" type="datetimeFigureOut">
              <a:rPr kumimoji="1" lang="ja-JP" altLang="en-US" smtClean="0"/>
              <a:t>2018/3/29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A282D0-003A-4E1C-AA30-10880DF8275B}" type="slidenum">
              <a:rPr kumimoji="1" lang="ja-JP" altLang="en-US" smtClean="0"/>
              <a:t>‹#›</a:t>
            </a:fld>
            <a:endParaRPr kumimoji="1" lang="ja-JP" altLang="en-US"/>
          </a:p>
        </p:txBody>
      </p:sp>
    </p:spTree>
    <p:extLst>
      <p:ext uri="{BB962C8B-B14F-4D97-AF65-F5344CB8AC3E}">
        <p14:creationId xmlns:p14="http://schemas.microsoft.com/office/powerpoint/2010/main" val="374870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8" y="609600"/>
            <a:ext cx="8094135"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167" indent="0">
              <a:buFontTx/>
              <a:buNone/>
              <a:defRPr/>
            </a:lvl2pPr>
            <a:lvl3pPr marL="914332" indent="0">
              <a:buFontTx/>
              <a:buNone/>
              <a:defRPr/>
            </a:lvl3pPr>
            <a:lvl4pPr marL="1371498" indent="0">
              <a:buFontTx/>
              <a:buNone/>
              <a:defRPr/>
            </a:lvl4pPr>
            <a:lvl5pPr marL="1828664"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167" indent="0">
              <a:buNone/>
              <a:defRPr sz="1800">
                <a:solidFill>
                  <a:schemeClr val="tx1">
                    <a:tint val="75000"/>
                  </a:schemeClr>
                </a:solidFill>
              </a:defRPr>
            </a:lvl2pPr>
            <a:lvl3pPr marL="914332" indent="0">
              <a:buNone/>
              <a:defRPr sz="1600">
                <a:solidFill>
                  <a:schemeClr val="tx1">
                    <a:tint val="75000"/>
                  </a:schemeClr>
                </a:solidFill>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30" indent="0">
              <a:buNone/>
              <a:defRPr sz="1400">
                <a:solidFill>
                  <a:schemeClr val="tx1">
                    <a:tint val="75000"/>
                  </a:schemeClr>
                </a:solidFill>
              </a:defRPr>
            </a:lvl6pPr>
            <a:lvl7pPr marL="2742994" indent="0">
              <a:buNone/>
              <a:defRPr sz="1400">
                <a:solidFill>
                  <a:schemeClr val="tx1">
                    <a:tint val="75000"/>
                  </a:schemeClr>
                </a:solidFill>
              </a:defRPr>
            </a:lvl7pPr>
            <a:lvl8pPr marL="3200160" indent="0">
              <a:buNone/>
              <a:defRPr sz="1400">
                <a:solidFill>
                  <a:schemeClr val="tx1">
                    <a:tint val="75000"/>
                  </a:schemeClr>
                </a:solidFill>
              </a:defRPr>
            </a:lvl8pPr>
            <a:lvl9pPr marL="3657327"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314BF8C-80FE-47F2-B10E-6B4D3D246AFF}" type="datetimeFigureOut">
              <a:rPr kumimoji="1" lang="ja-JP" altLang="en-US" smtClean="0"/>
              <a:t>2018/3/29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A282D0-003A-4E1C-AA30-10880DF8275B}" type="slidenum">
              <a:rPr kumimoji="1" lang="ja-JP" altLang="en-US" smtClean="0"/>
              <a:t>‹#›</a:t>
            </a:fld>
            <a:endParaRPr kumimoji="1" lang="ja-JP" altLang="en-US"/>
          </a:p>
        </p:txBody>
      </p:sp>
      <p:sp>
        <p:nvSpPr>
          <p:cNvPr id="20" name="TextBox 19"/>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sz="1800" dirty="0">
              <a:solidFill>
                <a:schemeClr val="accent1">
                  <a:lumMod val="60000"/>
                  <a:lumOff val="40000"/>
                </a:schemeClr>
              </a:solidFill>
              <a:latin typeface="Arial"/>
            </a:endParaRPr>
          </a:p>
        </p:txBody>
      </p:sp>
    </p:spTree>
    <p:extLst>
      <p:ext uri="{BB962C8B-B14F-4D97-AF65-F5344CB8AC3E}">
        <p14:creationId xmlns:p14="http://schemas.microsoft.com/office/powerpoint/2010/main" val="3454312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167" indent="0">
              <a:buNone/>
              <a:defRPr sz="1800">
                <a:solidFill>
                  <a:schemeClr val="tx1">
                    <a:tint val="75000"/>
                  </a:schemeClr>
                </a:solidFill>
              </a:defRPr>
            </a:lvl2pPr>
            <a:lvl3pPr marL="914332" indent="0">
              <a:buNone/>
              <a:defRPr sz="1600">
                <a:solidFill>
                  <a:schemeClr val="tx1">
                    <a:tint val="75000"/>
                  </a:schemeClr>
                </a:solidFill>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30" indent="0">
              <a:buNone/>
              <a:defRPr sz="1400">
                <a:solidFill>
                  <a:schemeClr val="tx1">
                    <a:tint val="75000"/>
                  </a:schemeClr>
                </a:solidFill>
              </a:defRPr>
            </a:lvl6pPr>
            <a:lvl7pPr marL="2742994" indent="0">
              <a:buNone/>
              <a:defRPr sz="1400">
                <a:solidFill>
                  <a:schemeClr val="tx1">
                    <a:tint val="75000"/>
                  </a:schemeClr>
                </a:solidFill>
              </a:defRPr>
            </a:lvl7pPr>
            <a:lvl8pPr marL="3200160" indent="0">
              <a:buNone/>
              <a:defRPr sz="1400">
                <a:solidFill>
                  <a:schemeClr val="tx1">
                    <a:tint val="75000"/>
                  </a:schemeClr>
                </a:solidFill>
              </a:defRPr>
            </a:lvl8pPr>
            <a:lvl9pPr marL="3657327"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314BF8C-80FE-47F2-B10E-6B4D3D246AFF}" type="datetimeFigureOut">
              <a:rPr kumimoji="1" lang="ja-JP" altLang="en-US" smtClean="0"/>
              <a:t>2018/3/29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A282D0-003A-4E1C-AA30-10880DF8275B}" type="slidenum">
              <a:rPr kumimoji="1" lang="ja-JP" altLang="en-US" smtClean="0"/>
              <a:t>‹#›</a:t>
            </a:fld>
            <a:endParaRPr kumimoji="1" lang="ja-JP" altLang="en-US"/>
          </a:p>
        </p:txBody>
      </p:sp>
    </p:spTree>
    <p:extLst>
      <p:ext uri="{BB962C8B-B14F-4D97-AF65-F5344CB8AC3E}">
        <p14:creationId xmlns:p14="http://schemas.microsoft.com/office/powerpoint/2010/main" val="1982977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8" y="609600"/>
            <a:ext cx="8094135"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167" indent="0">
              <a:buFontTx/>
              <a:buNone/>
              <a:defRPr/>
            </a:lvl2pPr>
            <a:lvl3pPr marL="914332" indent="0">
              <a:buFontTx/>
              <a:buNone/>
              <a:defRPr/>
            </a:lvl3pPr>
            <a:lvl4pPr marL="1371498" indent="0">
              <a:buFontTx/>
              <a:buNone/>
              <a:defRPr/>
            </a:lvl4pPr>
            <a:lvl5pPr marL="1828664"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167" indent="0">
              <a:buNone/>
              <a:defRPr sz="1800">
                <a:solidFill>
                  <a:schemeClr val="tx1">
                    <a:tint val="75000"/>
                  </a:schemeClr>
                </a:solidFill>
              </a:defRPr>
            </a:lvl2pPr>
            <a:lvl3pPr marL="914332" indent="0">
              <a:buNone/>
              <a:defRPr sz="1600">
                <a:solidFill>
                  <a:schemeClr val="tx1">
                    <a:tint val="75000"/>
                  </a:schemeClr>
                </a:solidFill>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30" indent="0">
              <a:buNone/>
              <a:defRPr sz="1400">
                <a:solidFill>
                  <a:schemeClr val="tx1">
                    <a:tint val="75000"/>
                  </a:schemeClr>
                </a:solidFill>
              </a:defRPr>
            </a:lvl6pPr>
            <a:lvl7pPr marL="2742994" indent="0">
              <a:buNone/>
              <a:defRPr sz="1400">
                <a:solidFill>
                  <a:schemeClr val="tx1">
                    <a:tint val="75000"/>
                  </a:schemeClr>
                </a:solidFill>
              </a:defRPr>
            </a:lvl7pPr>
            <a:lvl8pPr marL="3200160" indent="0">
              <a:buNone/>
              <a:defRPr sz="1400">
                <a:solidFill>
                  <a:schemeClr val="tx1">
                    <a:tint val="75000"/>
                  </a:schemeClr>
                </a:solidFill>
              </a:defRPr>
            </a:lvl8pPr>
            <a:lvl9pPr marL="3657327"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314BF8C-80FE-47F2-B10E-6B4D3D246AFF}" type="datetimeFigureOut">
              <a:rPr kumimoji="1" lang="ja-JP" altLang="en-US" smtClean="0"/>
              <a:t>2018/3/29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A282D0-003A-4E1C-AA30-10880DF8275B}" type="slidenum">
              <a:rPr kumimoji="1" lang="ja-JP" altLang="en-US" smtClean="0"/>
              <a:t>‹#›</a:t>
            </a:fld>
            <a:endParaRPr kumimoji="1" lang="ja-JP" altLang="en-US"/>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03181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8588203"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167" indent="0">
              <a:buFontTx/>
              <a:buNone/>
              <a:defRPr/>
            </a:lvl2pPr>
            <a:lvl3pPr marL="914332" indent="0">
              <a:buFontTx/>
              <a:buNone/>
              <a:defRPr/>
            </a:lvl3pPr>
            <a:lvl4pPr marL="1371498" indent="0">
              <a:buFontTx/>
              <a:buNone/>
              <a:defRPr/>
            </a:lvl4pPr>
            <a:lvl5pPr marL="1828664"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167" indent="0">
              <a:buNone/>
              <a:defRPr sz="1800">
                <a:solidFill>
                  <a:schemeClr val="tx1">
                    <a:tint val="75000"/>
                  </a:schemeClr>
                </a:solidFill>
              </a:defRPr>
            </a:lvl2pPr>
            <a:lvl3pPr marL="914332" indent="0">
              <a:buNone/>
              <a:defRPr sz="1600">
                <a:solidFill>
                  <a:schemeClr val="tx1">
                    <a:tint val="75000"/>
                  </a:schemeClr>
                </a:solidFill>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30" indent="0">
              <a:buNone/>
              <a:defRPr sz="1400">
                <a:solidFill>
                  <a:schemeClr val="tx1">
                    <a:tint val="75000"/>
                  </a:schemeClr>
                </a:solidFill>
              </a:defRPr>
            </a:lvl6pPr>
            <a:lvl7pPr marL="2742994" indent="0">
              <a:buNone/>
              <a:defRPr sz="1400">
                <a:solidFill>
                  <a:schemeClr val="tx1">
                    <a:tint val="75000"/>
                  </a:schemeClr>
                </a:solidFill>
              </a:defRPr>
            </a:lvl7pPr>
            <a:lvl8pPr marL="3200160" indent="0">
              <a:buNone/>
              <a:defRPr sz="1400">
                <a:solidFill>
                  <a:schemeClr val="tx1">
                    <a:tint val="75000"/>
                  </a:schemeClr>
                </a:solidFill>
              </a:defRPr>
            </a:lvl8pPr>
            <a:lvl9pPr marL="3657327"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314BF8C-80FE-47F2-B10E-6B4D3D246AFF}" type="datetimeFigureOut">
              <a:rPr kumimoji="1" lang="ja-JP" altLang="en-US" smtClean="0"/>
              <a:t>2018/3/29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A282D0-003A-4E1C-AA30-10880DF8275B}" type="slidenum">
              <a:rPr kumimoji="1" lang="ja-JP" altLang="en-US" smtClean="0"/>
              <a:t>‹#›</a:t>
            </a:fld>
            <a:endParaRPr kumimoji="1" lang="ja-JP" altLang="en-US"/>
          </a:p>
        </p:txBody>
      </p:sp>
    </p:spTree>
    <p:extLst>
      <p:ext uri="{BB962C8B-B14F-4D97-AF65-F5344CB8AC3E}">
        <p14:creationId xmlns:p14="http://schemas.microsoft.com/office/powerpoint/2010/main" val="3810214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314BF8C-80FE-47F2-B10E-6B4D3D246AFF}" type="datetimeFigureOut">
              <a:rPr kumimoji="1" lang="ja-JP" altLang="en-US" smtClean="0"/>
              <a:t>2018/3/29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A282D0-003A-4E1C-AA30-10880DF8275B}" type="slidenum">
              <a:rPr kumimoji="1" lang="ja-JP" altLang="en-US" smtClean="0"/>
              <a:t>‹#›</a:t>
            </a:fld>
            <a:endParaRPr kumimoji="1" lang="ja-JP" altLang="en-US"/>
          </a:p>
        </p:txBody>
      </p:sp>
    </p:spTree>
    <p:extLst>
      <p:ext uri="{BB962C8B-B14F-4D97-AF65-F5344CB8AC3E}">
        <p14:creationId xmlns:p14="http://schemas.microsoft.com/office/powerpoint/2010/main" val="3149974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8" y="609607"/>
            <a:ext cx="1304743"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77339" y="609600"/>
            <a:ext cx="7060151" cy="5251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314BF8C-80FE-47F2-B10E-6B4D3D246AFF}" type="datetimeFigureOut">
              <a:rPr kumimoji="1" lang="ja-JP" altLang="en-US" smtClean="0"/>
              <a:t>2018/3/29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A282D0-003A-4E1C-AA30-10880DF8275B}" type="slidenum">
              <a:rPr kumimoji="1" lang="ja-JP" altLang="en-US" smtClean="0"/>
              <a:t>‹#›</a:t>
            </a:fld>
            <a:endParaRPr kumimoji="1" lang="ja-JP" altLang="en-US"/>
          </a:p>
        </p:txBody>
      </p:sp>
    </p:spTree>
    <p:extLst>
      <p:ext uri="{BB962C8B-B14F-4D97-AF65-F5344CB8AC3E}">
        <p14:creationId xmlns:p14="http://schemas.microsoft.com/office/powerpoint/2010/main" val="2704717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314BF8C-80FE-47F2-B10E-6B4D3D246AFF}" type="datetimeFigureOut">
              <a:rPr kumimoji="1" lang="ja-JP" altLang="en-US" smtClean="0"/>
              <a:t>2018/3/29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A282D0-003A-4E1C-AA30-10880DF8275B}" type="slidenum">
              <a:rPr kumimoji="1" lang="ja-JP" altLang="en-US" smtClean="0"/>
              <a:t>‹#›</a:t>
            </a:fld>
            <a:endParaRPr kumimoji="1" lang="ja-JP" altLang="en-US"/>
          </a:p>
        </p:txBody>
      </p:sp>
    </p:spTree>
    <p:extLst>
      <p:ext uri="{BB962C8B-B14F-4D97-AF65-F5344CB8AC3E}">
        <p14:creationId xmlns:p14="http://schemas.microsoft.com/office/powerpoint/2010/main" val="2877513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71"/>
            <a:ext cx="8596668"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167" indent="0">
              <a:buNone/>
              <a:defRPr sz="1800">
                <a:solidFill>
                  <a:schemeClr val="tx1">
                    <a:tint val="75000"/>
                  </a:schemeClr>
                </a:solidFill>
              </a:defRPr>
            </a:lvl2pPr>
            <a:lvl3pPr marL="914332" indent="0">
              <a:buNone/>
              <a:defRPr sz="1600">
                <a:solidFill>
                  <a:schemeClr val="tx1">
                    <a:tint val="75000"/>
                  </a:schemeClr>
                </a:solidFill>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30" indent="0">
              <a:buNone/>
              <a:defRPr sz="1400">
                <a:solidFill>
                  <a:schemeClr val="tx1">
                    <a:tint val="75000"/>
                  </a:schemeClr>
                </a:solidFill>
              </a:defRPr>
            </a:lvl6pPr>
            <a:lvl7pPr marL="2742994" indent="0">
              <a:buNone/>
              <a:defRPr sz="1400">
                <a:solidFill>
                  <a:schemeClr val="tx1">
                    <a:tint val="75000"/>
                  </a:schemeClr>
                </a:solidFill>
              </a:defRPr>
            </a:lvl7pPr>
            <a:lvl8pPr marL="3200160" indent="0">
              <a:buNone/>
              <a:defRPr sz="1400">
                <a:solidFill>
                  <a:schemeClr val="tx1">
                    <a:tint val="75000"/>
                  </a:schemeClr>
                </a:solidFill>
              </a:defRPr>
            </a:lvl8pPr>
            <a:lvl9pPr marL="3657327"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314BF8C-80FE-47F2-B10E-6B4D3D246AFF}" type="datetimeFigureOut">
              <a:rPr kumimoji="1" lang="ja-JP" altLang="en-US" smtClean="0"/>
              <a:t>2018/3/29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A282D0-003A-4E1C-AA30-10880DF8275B}" type="slidenum">
              <a:rPr kumimoji="1" lang="ja-JP" altLang="en-US" smtClean="0"/>
              <a:t>‹#›</a:t>
            </a:fld>
            <a:endParaRPr kumimoji="1" lang="ja-JP" altLang="en-US"/>
          </a:p>
        </p:txBody>
      </p:sp>
    </p:spTree>
    <p:extLst>
      <p:ext uri="{BB962C8B-B14F-4D97-AF65-F5344CB8AC3E}">
        <p14:creationId xmlns:p14="http://schemas.microsoft.com/office/powerpoint/2010/main" val="3863571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77336" y="2160589"/>
            <a:ext cx="4184035" cy="388077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314BF8C-80FE-47F2-B10E-6B4D3D246AFF}" type="datetimeFigureOut">
              <a:rPr kumimoji="1" lang="ja-JP" altLang="en-US" smtClean="0"/>
              <a:t>2018/3/29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A282D0-003A-4E1C-AA30-10880DF8275B}" type="slidenum">
              <a:rPr kumimoji="1" lang="ja-JP" altLang="en-US" smtClean="0"/>
              <a:t>‹#›</a:t>
            </a:fld>
            <a:endParaRPr kumimoji="1" lang="ja-JP" altLang="en-US"/>
          </a:p>
        </p:txBody>
      </p:sp>
    </p:spTree>
    <p:extLst>
      <p:ext uri="{BB962C8B-B14F-4D97-AF65-F5344CB8AC3E}">
        <p14:creationId xmlns:p14="http://schemas.microsoft.com/office/powerpoint/2010/main" val="4215661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750" y="2160983"/>
            <a:ext cx="4185623" cy="576262"/>
          </a:xfrm>
        </p:spPr>
        <p:txBody>
          <a:bodyPr anchor="b">
            <a:noAutofit/>
          </a:bodyPr>
          <a:lstStyle>
            <a:lvl1pPr marL="0" indent="0">
              <a:buNone/>
              <a:defRPr sz="2400" b="0"/>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5750" y="2737253"/>
            <a:ext cx="4185623"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88385" y="2160983"/>
            <a:ext cx="4185619" cy="576262"/>
          </a:xfrm>
        </p:spPr>
        <p:txBody>
          <a:bodyPr anchor="b">
            <a:noAutofit/>
          </a:bodyPr>
          <a:lstStyle>
            <a:lvl1pPr marL="0" indent="0">
              <a:buNone/>
              <a:defRPr sz="2400" b="0"/>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88389" y="2737253"/>
            <a:ext cx="4185617"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314BF8C-80FE-47F2-B10E-6B4D3D246AFF}" type="datetimeFigureOut">
              <a:rPr kumimoji="1" lang="ja-JP" altLang="en-US" smtClean="0"/>
              <a:t>2018/3/29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3A282D0-003A-4E1C-AA30-10880DF8275B}" type="slidenum">
              <a:rPr kumimoji="1" lang="ja-JP" altLang="en-US" smtClean="0"/>
              <a:t>‹#›</a:t>
            </a:fld>
            <a:endParaRPr kumimoji="1" lang="ja-JP" altLang="en-US"/>
          </a:p>
        </p:txBody>
      </p:sp>
    </p:spTree>
    <p:extLst>
      <p:ext uri="{BB962C8B-B14F-4D97-AF65-F5344CB8AC3E}">
        <p14:creationId xmlns:p14="http://schemas.microsoft.com/office/powerpoint/2010/main" val="2858181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314BF8C-80FE-47F2-B10E-6B4D3D246AFF}" type="datetimeFigureOut">
              <a:rPr kumimoji="1" lang="ja-JP" altLang="en-US" smtClean="0"/>
              <a:t>2018/3/29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3A282D0-003A-4E1C-AA30-10880DF8275B}" type="slidenum">
              <a:rPr kumimoji="1" lang="ja-JP" altLang="en-US" smtClean="0"/>
              <a:t>‹#›</a:t>
            </a:fld>
            <a:endParaRPr kumimoji="1" lang="ja-JP" altLang="en-US"/>
          </a:p>
        </p:txBody>
      </p:sp>
    </p:spTree>
    <p:extLst>
      <p:ext uri="{BB962C8B-B14F-4D97-AF65-F5344CB8AC3E}">
        <p14:creationId xmlns:p14="http://schemas.microsoft.com/office/powerpoint/2010/main" val="2619351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14BF8C-80FE-47F2-B10E-6B4D3D246AFF}" type="datetimeFigureOut">
              <a:rPr kumimoji="1" lang="ja-JP" altLang="en-US" smtClean="0"/>
              <a:t>2018/3/29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3A282D0-003A-4E1C-AA30-10880DF8275B}" type="slidenum">
              <a:rPr kumimoji="1" lang="ja-JP" altLang="en-US" smtClean="0"/>
              <a:t>‹#›</a:t>
            </a:fld>
            <a:endParaRPr kumimoji="1" lang="ja-JP" altLang="en-US"/>
          </a:p>
        </p:txBody>
      </p:sp>
    </p:spTree>
    <p:extLst>
      <p:ext uri="{BB962C8B-B14F-4D97-AF65-F5344CB8AC3E}">
        <p14:creationId xmlns:p14="http://schemas.microsoft.com/office/powerpoint/2010/main" val="555054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60464" y="514932"/>
            <a:ext cx="4513541"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400"/>
            </a:lvl1pPr>
            <a:lvl2pPr marL="457027" indent="0">
              <a:buNone/>
              <a:defRPr sz="1400"/>
            </a:lvl2pPr>
            <a:lvl3pPr marL="914058" indent="0">
              <a:buNone/>
              <a:defRPr sz="1200"/>
            </a:lvl3pPr>
            <a:lvl4pPr marL="1371086" indent="0">
              <a:buNone/>
              <a:defRPr sz="1000"/>
            </a:lvl4pPr>
            <a:lvl5pPr marL="1828114" indent="0">
              <a:buNone/>
              <a:defRPr sz="1000"/>
            </a:lvl5pPr>
            <a:lvl6pPr marL="2285146" indent="0">
              <a:buNone/>
              <a:defRPr sz="1000"/>
            </a:lvl6pPr>
            <a:lvl7pPr marL="2742173" indent="0">
              <a:buNone/>
              <a:defRPr sz="1000"/>
            </a:lvl7pPr>
            <a:lvl8pPr marL="3199200" indent="0">
              <a:buNone/>
              <a:defRPr sz="1000"/>
            </a:lvl8pPr>
            <a:lvl9pPr marL="3656227"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314BF8C-80FE-47F2-B10E-6B4D3D246AFF}" type="datetimeFigureOut">
              <a:rPr kumimoji="1" lang="ja-JP" altLang="en-US" smtClean="0"/>
              <a:t>2018/3/29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A282D0-003A-4E1C-AA30-10880DF8275B}" type="slidenum">
              <a:rPr kumimoji="1" lang="ja-JP" altLang="en-US" smtClean="0"/>
              <a:t>‹#›</a:t>
            </a:fld>
            <a:endParaRPr kumimoji="1" lang="ja-JP" altLang="en-US"/>
          </a:p>
        </p:txBody>
      </p:sp>
    </p:spTree>
    <p:extLst>
      <p:ext uri="{BB962C8B-B14F-4D97-AF65-F5344CB8AC3E}">
        <p14:creationId xmlns:p14="http://schemas.microsoft.com/office/powerpoint/2010/main" val="1259024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6" y="4800600"/>
            <a:ext cx="8596667"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600"/>
            </a:lvl1pPr>
            <a:lvl2pPr marL="457167" indent="0">
              <a:buNone/>
              <a:defRPr sz="1600"/>
            </a:lvl2pPr>
            <a:lvl3pPr marL="914332" indent="0">
              <a:buNone/>
              <a:defRPr sz="1600"/>
            </a:lvl3pPr>
            <a:lvl4pPr marL="1371498" indent="0">
              <a:buNone/>
              <a:defRPr sz="1600"/>
            </a:lvl4pPr>
            <a:lvl5pPr marL="1828664" indent="0">
              <a:buNone/>
              <a:defRPr sz="1600"/>
            </a:lvl5pPr>
            <a:lvl6pPr marL="2285830" indent="0">
              <a:buNone/>
              <a:defRPr sz="1600"/>
            </a:lvl6pPr>
            <a:lvl7pPr marL="2742994" indent="0">
              <a:buNone/>
              <a:defRPr sz="1600"/>
            </a:lvl7pPr>
            <a:lvl8pPr marL="3200160" indent="0">
              <a:buNone/>
              <a:defRPr sz="1600"/>
            </a:lvl8pPr>
            <a:lvl9pPr marL="3657327"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77336" y="5367338"/>
            <a:ext cx="8596667" cy="674024"/>
          </a:xfrm>
        </p:spPr>
        <p:txBody>
          <a:bodyPr>
            <a:normAutofit/>
          </a:bodyPr>
          <a:lstStyle>
            <a:lvl1pPr marL="0" indent="0">
              <a:buNone/>
              <a:defRPr sz="1200"/>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314BF8C-80FE-47F2-B10E-6B4D3D246AFF}" type="datetimeFigureOut">
              <a:rPr kumimoji="1" lang="ja-JP" altLang="en-US" smtClean="0"/>
              <a:t>2018/3/29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A282D0-003A-4E1C-AA30-10880DF8275B}" type="slidenum">
              <a:rPr kumimoji="1" lang="ja-JP" altLang="en-US" smtClean="0"/>
              <a:t>‹#›</a:t>
            </a:fld>
            <a:endParaRPr kumimoji="1" lang="ja-JP" altLang="en-US"/>
          </a:p>
        </p:txBody>
      </p:sp>
    </p:spTree>
    <p:extLst>
      <p:ext uri="{BB962C8B-B14F-4D97-AF65-F5344CB8AC3E}">
        <p14:creationId xmlns:p14="http://schemas.microsoft.com/office/powerpoint/2010/main" val="1407844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205133" y="6041370"/>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314BF8C-80FE-47F2-B10E-6B4D3D246AFF}" type="datetimeFigureOut">
              <a:rPr kumimoji="1" lang="ja-JP" altLang="en-US" smtClean="0"/>
              <a:t>2018/3/29</a:t>
            </a:fld>
            <a:endParaRPr kumimoji="1" lang="ja-JP" altLang="en-US"/>
          </a:p>
        </p:txBody>
      </p:sp>
      <p:sp>
        <p:nvSpPr>
          <p:cNvPr id="5" name="Footer Placeholder 4"/>
          <p:cNvSpPr>
            <a:spLocks noGrp="1"/>
          </p:cNvSpPr>
          <p:nvPr>
            <p:ph type="ftr" sz="quarter" idx="3"/>
          </p:nvPr>
        </p:nvSpPr>
        <p:spPr>
          <a:xfrm>
            <a:off x="677335" y="6041370"/>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5" y="6041370"/>
            <a:ext cx="683339" cy="365125"/>
          </a:xfrm>
          <a:prstGeom prst="rect">
            <a:avLst/>
          </a:prstGeom>
        </p:spPr>
        <p:txBody>
          <a:bodyPr vert="horz" lIns="91440" tIns="45720" rIns="91440" bIns="45720" rtlCol="0" anchor="ctr"/>
          <a:lstStyle>
            <a:lvl1pPr algn="r">
              <a:defRPr sz="900">
                <a:solidFill>
                  <a:schemeClr val="accent1"/>
                </a:solidFill>
              </a:defRPr>
            </a:lvl1pPr>
          </a:lstStyle>
          <a:p>
            <a:fld id="{B3A282D0-003A-4E1C-AA30-10880DF8275B}" type="slidenum">
              <a:rPr kumimoji="1" lang="ja-JP" altLang="en-US" smtClean="0"/>
              <a:t>‹#›</a:t>
            </a:fld>
            <a:endParaRPr kumimoji="1" lang="ja-JP" altLang="en-US"/>
          </a:p>
        </p:txBody>
      </p:sp>
    </p:spTree>
    <p:extLst>
      <p:ext uri="{BB962C8B-B14F-4D97-AF65-F5344CB8AC3E}">
        <p14:creationId xmlns:p14="http://schemas.microsoft.com/office/powerpoint/2010/main" val="3025093060"/>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Lst>
  <p:txStyles>
    <p:titleStyle>
      <a:lvl1pPr algn="l" defTabSz="457167"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874" indent="-342874" algn="l" defTabSz="457167"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895" indent="-285730" algn="l" defTabSz="457167"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2914" indent="-228584" algn="l" defTabSz="457167"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080" indent="-228584" algn="l" defTabSz="457167"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247" indent="-228584" algn="l" defTabSz="457167"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412" indent="-228584" algn="l" defTabSz="457167"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578" indent="-228584" algn="l" defTabSz="457167"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8744" indent="-228584" algn="l" defTabSz="457167"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5910" indent="-228584" algn="l" defTabSz="457167"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167" rtl="0" eaLnBrk="1" latinLnBrk="0" hangingPunct="1">
        <a:defRPr kumimoji="1" sz="1800" kern="1200">
          <a:solidFill>
            <a:schemeClr val="tx1"/>
          </a:solidFill>
          <a:latin typeface="+mn-lt"/>
          <a:ea typeface="+mn-ea"/>
          <a:cs typeface="+mn-cs"/>
        </a:defRPr>
      </a:lvl1pPr>
      <a:lvl2pPr marL="457167" algn="l" defTabSz="457167" rtl="0" eaLnBrk="1" latinLnBrk="0" hangingPunct="1">
        <a:defRPr kumimoji="1" sz="1800" kern="1200">
          <a:solidFill>
            <a:schemeClr val="tx1"/>
          </a:solidFill>
          <a:latin typeface="+mn-lt"/>
          <a:ea typeface="+mn-ea"/>
          <a:cs typeface="+mn-cs"/>
        </a:defRPr>
      </a:lvl2pPr>
      <a:lvl3pPr marL="914332" algn="l" defTabSz="457167" rtl="0" eaLnBrk="1" latinLnBrk="0" hangingPunct="1">
        <a:defRPr kumimoji="1" sz="1800" kern="1200">
          <a:solidFill>
            <a:schemeClr val="tx1"/>
          </a:solidFill>
          <a:latin typeface="+mn-lt"/>
          <a:ea typeface="+mn-ea"/>
          <a:cs typeface="+mn-cs"/>
        </a:defRPr>
      </a:lvl3pPr>
      <a:lvl4pPr marL="1371498" algn="l" defTabSz="457167" rtl="0" eaLnBrk="1" latinLnBrk="0" hangingPunct="1">
        <a:defRPr kumimoji="1" sz="1800" kern="1200">
          <a:solidFill>
            <a:schemeClr val="tx1"/>
          </a:solidFill>
          <a:latin typeface="+mn-lt"/>
          <a:ea typeface="+mn-ea"/>
          <a:cs typeface="+mn-cs"/>
        </a:defRPr>
      </a:lvl4pPr>
      <a:lvl5pPr marL="1828664" algn="l" defTabSz="457167" rtl="0" eaLnBrk="1" latinLnBrk="0" hangingPunct="1">
        <a:defRPr kumimoji="1" sz="1800" kern="1200">
          <a:solidFill>
            <a:schemeClr val="tx1"/>
          </a:solidFill>
          <a:latin typeface="+mn-lt"/>
          <a:ea typeface="+mn-ea"/>
          <a:cs typeface="+mn-cs"/>
        </a:defRPr>
      </a:lvl5pPr>
      <a:lvl6pPr marL="2285830" algn="l" defTabSz="457167" rtl="0" eaLnBrk="1" latinLnBrk="0" hangingPunct="1">
        <a:defRPr kumimoji="1" sz="1800" kern="1200">
          <a:solidFill>
            <a:schemeClr val="tx1"/>
          </a:solidFill>
          <a:latin typeface="+mn-lt"/>
          <a:ea typeface="+mn-ea"/>
          <a:cs typeface="+mn-cs"/>
        </a:defRPr>
      </a:lvl6pPr>
      <a:lvl7pPr marL="2742994" algn="l" defTabSz="457167" rtl="0" eaLnBrk="1" latinLnBrk="0" hangingPunct="1">
        <a:defRPr kumimoji="1" sz="1800" kern="1200">
          <a:solidFill>
            <a:schemeClr val="tx1"/>
          </a:solidFill>
          <a:latin typeface="+mn-lt"/>
          <a:ea typeface="+mn-ea"/>
          <a:cs typeface="+mn-cs"/>
        </a:defRPr>
      </a:lvl7pPr>
      <a:lvl8pPr marL="3200160" algn="l" defTabSz="457167" rtl="0" eaLnBrk="1" latinLnBrk="0" hangingPunct="1">
        <a:defRPr kumimoji="1" sz="1800" kern="1200">
          <a:solidFill>
            <a:schemeClr val="tx1"/>
          </a:solidFill>
          <a:latin typeface="+mn-lt"/>
          <a:ea typeface="+mn-ea"/>
          <a:cs typeface="+mn-cs"/>
        </a:defRPr>
      </a:lvl8pPr>
      <a:lvl9pPr marL="3657327" algn="l" defTabSz="45716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5.wdp"/><Relationship Id="rId3" Type="http://schemas.openxmlformats.org/officeDocument/2006/relationships/image" Target="../media/image6.jpeg"/><Relationship Id="rId7" Type="http://schemas.openxmlformats.org/officeDocument/2006/relationships/image" Target="../media/image9.png"/><Relationship Id="rId12" Type="http://schemas.openxmlformats.org/officeDocument/2006/relationships/image" Target="../media/image12.png"/><Relationship Id="rId17" Type="http://schemas.microsoft.com/office/2007/relationships/hdphoto" Target="../media/hdphoto1.wdp"/><Relationship Id="rId2" Type="http://schemas.openxmlformats.org/officeDocument/2006/relationships/image" Target="../media/image5.png"/><Relationship Id="rId16" Type="http://schemas.openxmlformats.org/officeDocument/2006/relationships/image" Target="../media/image4.png"/><Relationship Id="rId1" Type="http://schemas.openxmlformats.org/officeDocument/2006/relationships/slideLayout" Target="../slideLayouts/slideLayout1.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8.jpeg"/><Relationship Id="rId15" Type="http://schemas.openxmlformats.org/officeDocument/2006/relationships/image" Target="../media/image3.png"/><Relationship Id="rId10" Type="http://schemas.openxmlformats.org/officeDocument/2006/relationships/image" Target="../media/image11.jpeg"/><Relationship Id="rId4" Type="http://schemas.openxmlformats.org/officeDocument/2006/relationships/image" Target="../media/image7.jpeg"/><Relationship Id="rId9" Type="http://schemas.openxmlformats.org/officeDocument/2006/relationships/image" Target="../media/image10.jpeg"/><Relationship Id="rId1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pn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6.gi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oleObject" Target="../embeddings/oleObject1.bin"/><Relationship Id="rId7"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emf"/></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784"/>
          <a:stretch/>
        </p:blipFill>
        <p:spPr bwMode="auto">
          <a:xfrm>
            <a:off x="3934621" y="806093"/>
            <a:ext cx="4322763" cy="4821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2717443" y="5628075"/>
            <a:ext cx="6632620" cy="830997"/>
          </a:xfrm>
          <a:prstGeom prst="rect">
            <a:avLst/>
          </a:prstGeom>
        </p:spPr>
        <p:txBody>
          <a:bodyPr wrap="square">
            <a:spAutoFit/>
          </a:bodyPr>
          <a:lstStyle/>
          <a:p>
            <a:pPr algn="ctr"/>
            <a:r>
              <a:rPr lang="ja-JP" altLang="en-US" sz="2400" b="1" dirty="0">
                <a:solidFill>
                  <a:srgbClr val="FF7C8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ＮＰＯ法人・</a:t>
            </a:r>
            <a:r>
              <a:rPr lang="ja-JP" altLang="en-US" sz="2400" b="1" dirty="0" err="1">
                <a:solidFill>
                  <a:srgbClr val="FF7C8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障がい</a:t>
            </a:r>
            <a:r>
              <a:rPr lang="ja-JP" altLang="en-US" sz="2400" b="1" dirty="0">
                <a:solidFill>
                  <a:srgbClr val="FF7C8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児・者の学びを保障する会</a:t>
            </a:r>
            <a:endParaRPr lang="en-US" altLang="ja-JP" sz="2400" b="1" dirty="0">
              <a:solidFill>
                <a:srgbClr val="FF7C8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lang="ja-JP" altLang="en-US" sz="2400" b="1" dirty="0">
                <a:solidFill>
                  <a:srgbClr val="FF7C8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（ままのがっこ）</a:t>
            </a:r>
          </a:p>
        </p:txBody>
      </p:sp>
    </p:spTree>
    <p:extLst>
      <p:ext uri="{BB962C8B-B14F-4D97-AF65-F5344CB8AC3E}">
        <p14:creationId xmlns:p14="http://schemas.microsoft.com/office/powerpoint/2010/main" val="1115187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サブタイトル 2"/>
          <p:cNvSpPr txBox="1">
            <a:spLocks/>
          </p:cNvSpPr>
          <p:nvPr/>
        </p:nvSpPr>
        <p:spPr>
          <a:xfrm>
            <a:off x="567375" y="244468"/>
            <a:ext cx="11407776" cy="647905"/>
          </a:xfrm>
          <a:prstGeom prst="rect">
            <a:avLst/>
          </a:prstGeom>
          <a:effectLst>
            <a:outerShdw blurRad="50800" dist="101600" dir="3180000" algn="ctr" rotWithShape="0">
              <a:schemeClr val="tx1">
                <a:alpha val="32000"/>
              </a:schemeClr>
            </a:outerShdw>
          </a:effectLst>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Clr>
                <a:srgbClr val="FFFF00"/>
              </a:buClr>
              <a:buNone/>
            </a:pPr>
            <a:r>
              <a:rPr lang="en-US" altLang="ja-JP" sz="2400" b="1" dirty="0">
                <a:solidFill>
                  <a:srgbClr val="FFFF00">
                    <a:lumMod val="75000"/>
                  </a:srgb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2400" b="1" dirty="0">
                <a:solidFill>
                  <a:srgbClr val="FFFF00">
                    <a:lumMod val="75000"/>
                  </a:srgb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400" b="1" dirty="0">
                <a:solidFill>
                  <a:srgbClr val="FFFF00">
                    <a:lumMod val="75000"/>
                  </a:srgb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2400" b="1" dirty="0">
                <a:solidFill>
                  <a:srgbClr val="FFFF00">
                    <a:lumMod val="75000"/>
                  </a:srgb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年度の成果（効果）・課題</a:t>
            </a:r>
            <a:endParaRPr lang="en-US" altLang="ja-JP" b="1" dirty="0">
              <a:solidFill>
                <a:srgbClr val="FFEFC9"/>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 name="正方形/長方形 1"/>
          <p:cNvSpPr/>
          <p:nvPr/>
        </p:nvSpPr>
        <p:spPr>
          <a:xfrm>
            <a:off x="567377" y="1038304"/>
            <a:ext cx="11216795" cy="5632311"/>
          </a:xfrm>
          <a:prstGeom prst="rect">
            <a:avLst/>
          </a:prstGeom>
        </p:spPr>
        <p:txBody>
          <a:bodyPr wrap="square">
            <a:spAutoFit/>
          </a:bodyPr>
          <a:lstStyle/>
          <a:p>
            <a:endParaRPr kumimoji="1" lang="en-US" altLang="ja-JP" dirty="0">
              <a:solidFill>
                <a:prstClr val="black"/>
              </a:solidFill>
              <a:latin typeface="Trebuchet MS" panose="020B0603020202020204"/>
              <a:ea typeface="メイリオ" panose="020B0604030504040204" pitchFamily="50" charset="-128"/>
            </a:endParaRPr>
          </a:p>
          <a:p>
            <a:r>
              <a:rPr kumimoji="1" lang="ja-JP" altLang="en-US" dirty="0">
                <a:solidFill>
                  <a:prstClr val="black"/>
                </a:solidFill>
                <a:latin typeface="Trebuchet MS" panose="020B0603020202020204"/>
                <a:ea typeface="メイリオ" panose="020B0604030504040204" pitchFamily="50" charset="-128"/>
              </a:rPr>
              <a:t>　</a:t>
            </a:r>
            <a:r>
              <a:rPr kumimoji="1" lang="ja-JP" altLang="en-US" sz="2400" dirty="0">
                <a:solidFill>
                  <a:prstClr val="black"/>
                </a:solidFill>
                <a:latin typeface="Trebuchet MS" panose="020B0603020202020204"/>
                <a:ea typeface="メイリオ" panose="020B0604030504040204" pitchFamily="50" charset="-128"/>
              </a:rPr>
              <a:t>・先行事例の視察を通して、支援内容の再検討</a:t>
            </a:r>
            <a:endParaRPr kumimoji="1" lang="en-US" altLang="ja-JP" sz="2400" dirty="0">
              <a:solidFill>
                <a:prstClr val="black"/>
              </a:solidFill>
              <a:latin typeface="Trebuchet MS" panose="020B0603020202020204"/>
              <a:ea typeface="メイリオ" panose="020B0604030504040204" pitchFamily="50" charset="-128"/>
            </a:endParaRPr>
          </a:p>
          <a:p>
            <a:endParaRPr kumimoji="1" lang="en-US" altLang="ja-JP" dirty="0">
              <a:solidFill>
                <a:prstClr val="black"/>
              </a:solidFill>
              <a:latin typeface="Trebuchet MS" panose="020B0603020202020204"/>
              <a:ea typeface="メイリオ" panose="020B0604030504040204" pitchFamily="50" charset="-128"/>
            </a:endParaRPr>
          </a:p>
          <a:p>
            <a:r>
              <a:rPr kumimoji="1" lang="ja-JP" altLang="en-US" dirty="0">
                <a:solidFill>
                  <a:prstClr val="black"/>
                </a:solidFill>
                <a:latin typeface="Trebuchet MS" panose="020B0603020202020204"/>
                <a:ea typeface="メイリオ" panose="020B0604030504040204" pitchFamily="50" charset="-128"/>
              </a:rPr>
              <a:t>　　　</a:t>
            </a:r>
            <a:r>
              <a:rPr kumimoji="1" lang="en-US" altLang="ja-JP" dirty="0">
                <a:solidFill>
                  <a:prstClr val="black"/>
                </a:solidFill>
                <a:latin typeface="Trebuchet MS" panose="020B0603020202020204"/>
                <a:ea typeface="メイリオ" panose="020B0604030504040204" pitchFamily="50" charset="-128"/>
              </a:rPr>
              <a:t>I-LDK</a:t>
            </a:r>
            <a:r>
              <a:rPr kumimoji="1" lang="ja-JP" altLang="en-US" dirty="0">
                <a:solidFill>
                  <a:prstClr val="black"/>
                </a:solidFill>
                <a:latin typeface="Trebuchet MS" panose="020B0603020202020204"/>
                <a:ea typeface="メイリオ" panose="020B0604030504040204" pitchFamily="50" charset="-128"/>
              </a:rPr>
              <a:t>事業だけでは収入が安定しないため、生活訓練事業等で安定化を図る方向での検討します。</a:t>
            </a:r>
            <a:endParaRPr kumimoji="1" lang="en-US" altLang="ja-JP" dirty="0">
              <a:solidFill>
                <a:prstClr val="black"/>
              </a:solidFill>
              <a:latin typeface="Trebuchet MS" panose="020B0603020202020204"/>
              <a:ea typeface="メイリオ" panose="020B0604030504040204" pitchFamily="50" charset="-128"/>
            </a:endParaRPr>
          </a:p>
          <a:p>
            <a:endParaRPr kumimoji="1" lang="en-US" altLang="ja-JP" dirty="0">
              <a:solidFill>
                <a:prstClr val="black"/>
              </a:solidFill>
              <a:latin typeface="Trebuchet MS" panose="020B0603020202020204"/>
              <a:ea typeface="メイリオ" panose="020B0604030504040204" pitchFamily="50" charset="-128"/>
            </a:endParaRPr>
          </a:p>
          <a:p>
            <a:r>
              <a:rPr kumimoji="1" lang="ja-JP" altLang="en-US" dirty="0">
                <a:solidFill>
                  <a:prstClr val="black"/>
                </a:solidFill>
                <a:latin typeface="Trebuchet MS" panose="020B0603020202020204"/>
                <a:ea typeface="メイリオ" panose="020B0604030504040204" pitchFamily="50" charset="-128"/>
              </a:rPr>
              <a:t>　</a:t>
            </a:r>
            <a:endParaRPr kumimoji="1" lang="en-US" altLang="ja-JP" dirty="0">
              <a:solidFill>
                <a:prstClr val="black"/>
              </a:solidFill>
              <a:latin typeface="Trebuchet MS" panose="020B0603020202020204"/>
              <a:ea typeface="メイリオ" panose="020B0604030504040204" pitchFamily="50" charset="-128"/>
            </a:endParaRPr>
          </a:p>
          <a:p>
            <a:r>
              <a:rPr kumimoji="1" lang="ja-JP" altLang="en-US" dirty="0">
                <a:solidFill>
                  <a:prstClr val="black"/>
                </a:solidFill>
                <a:latin typeface="Trebuchet MS" panose="020B0603020202020204"/>
                <a:ea typeface="メイリオ" panose="020B0604030504040204" pitchFamily="50" charset="-128"/>
              </a:rPr>
              <a:t>　</a:t>
            </a:r>
            <a:r>
              <a:rPr kumimoji="1" lang="ja-JP" altLang="en-US" sz="2400" dirty="0">
                <a:solidFill>
                  <a:prstClr val="black"/>
                </a:solidFill>
                <a:latin typeface="Trebuchet MS" panose="020B0603020202020204"/>
                <a:ea typeface="メイリオ" panose="020B0604030504040204" pitchFamily="50" charset="-128"/>
              </a:rPr>
              <a:t>・拠点設置準備</a:t>
            </a:r>
            <a:endParaRPr kumimoji="1" lang="en-US" altLang="ja-JP" sz="2400" dirty="0">
              <a:solidFill>
                <a:prstClr val="black"/>
              </a:solidFill>
              <a:latin typeface="Trebuchet MS" panose="020B0603020202020204"/>
              <a:ea typeface="メイリオ" panose="020B0604030504040204" pitchFamily="50" charset="-128"/>
            </a:endParaRPr>
          </a:p>
          <a:p>
            <a:r>
              <a:rPr kumimoji="1" lang="ja-JP" altLang="en-US" dirty="0">
                <a:solidFill>
                  <a:prstClr val="black"/>
                </a:solidFill>
                <a:latin typeface="Trebuchet MS" panose="020B0603020202020204"/>
                <a:ea typeface="メイリオ" panose="020B0604030504040204" pitchFamily="50" charset="-128"/>
              </a:rPr>
              <a:t>　　</a:t>
            </a:r>
            <a:endParaRPr kumimoji="1" lang="en-US" altLang="ja-JP" dirty="0">
              <a:solidFill>
                <a:prstClr val="black"/>
              </a:solidFill>
              <a:latin typeface="Trebuchet MS" panose="020B0603020202020204"/>
              <a:ea typeface="メイリオ" panose="020B0604030504040204" pitchFamily="50" charset="-128"/>
            </a:endParaRPr>
          </a:p>
          <a:p>
            <a:r>
              <a:rPr kumimoji="1" lang="ja-JP" altLang="en-US" dirty="0">
                <a:solidFill>
                  <a:prstClr val="black"/>
                </a:solidFill>
                <a:latin typeface="Trebuchet MS" panose="020B0603020202020204"/>
                <a:ea typeface="メイリオ" panose="020B0604030504040204" pitchFamily="50" charset="-128"/>
              </a:rPr>
              <a:t>　　　生活訓練事業を行う上での諸条件の整理を行った結果、下記を満たす物件を選定します。</a:t>
            </a:r>
            <a:endParaRPr kumimoji="1" lang="en-US" altLang="ja-JP" dirty="0">
              <a:solidFill>
                <a:prstClr val="black"/>
              </a:solidFill>
              <a:latin typeface="Trebuchet MS" panose="020B0603020202020204"/>
              <a:ea typeface="メイリオ" panose="020B0604030504040204" pitchFamily="50" charset="-128"/>
            </a:endParaRPr>
          </a:p>
          <a:p>
            <a:r>
              <a:rPr kumimoji="1" lang="ja-JP" altLang="en-US" dirty="0">
                <a:solidFill>
                  <a:prstClr val="black"/>
                </a:solidFill>
                <a:latin typeface="Trebuchet MS" panose="020B0603020202020204"/>
                <a:ea typeface="メイリオ" panose="020B0604030504040204" pitchFamily="50" charset="-128"/>
              </a:rPr>
              <a:t>　　　　（１）収容面積から８０～</a:t>
            </a:r>
            <a:r>
              <a:rPr kumimoji="1" lang="en-US" altLang="ja-JP" dirty="0">
                <a:solidFill>
                  <a:prstClr val="black"/>
                </a:solidFill>
                <a:latin typeface="Trebuchet MS" panose="020B0603020202020204"/>
                <a:ea typeface="メイリオ" panose="020B0604030504040204" pitchFamily="50" charset="-128"/>
              </a:rPr>
              <a:t>100</a:t>
            </a:r>
            <a:r>
              <a:rPr kumimoji="1" lang="ja-JP" altLang="en-US" dirty="0">
                <a:solidFill>
                  <a:prstClr val="black"/>
                </a:solidFill>
                <a:latin typeface="Trebuchet MS" panose="020B0603020202020204"/>
                <a:ea typeface="メイリオ" panose="020B0604030504040204" pitchFamily="50" charset="-128"/>
              </a:rPr>
              <a:t>㎡程度の面積が必要なこと。</a:t>
            </a:r>
            <a:endParaRPr kumimoji="1" lang="en-US" altLang="ja-JP" dirty="0">
              <a:solidFill>
                <a:prstClr val="black"/>
              </a:solidFill>
              <a:latin typeface="Trebuchet MS" panose="020B0603020202020204"/>
              <a:ea typeface="メイリオ" panose="020B0604030504040204" pitchFamily="50" charset="-128"/>
            </a:endParaRPr>
          </a:p>
          <a:p>
            <a:r>
              <a:rPr kumimoji="1" lang="ja-JP" altLang="en-US" dirty="0">
                <a:solidFill>
                  <a:prstClr val="black"/>
                </a:solidFill>
                <a:latin typeface="Trebuchet MS" panose="020B0603020202020204"/>
                <a:ea typeface="メイリオ" panose="020B0604030504040204" pitchFamily="50" charset="-128"/>
              </a:rPr>
              <a:t>　　　　（２）バリアフリー対策の工事費が必要ない物件、もしくは、工事費が賄えられる物件とすること。</a:t>
            </a:r>
            <a:endParaRPr kumimoji="1" lang="en-US" altLang="ja-JP" dirty="0">
              <a:solidFill>
                <a:prstClr val="black"/>
              </a:solidFill>
              <a:latin typeface="Trebuchet MS" panose="020B0603020202020204"/>
              <a:ea typeface="メイリオ" panose="020B0604030504040204" pitchFamily="50" charset="-128"/>
            </a:endParaRPr>
          </a:p>
          <a:p>
            <a:r>
              <a:rPr kumimoji="1" lang="ja-JP" altLang="en-US" dirty="0">
                <a:solidFill>
                  <a:prstClr val="black"/>
                </a:solidFill>
                <a:latin typeface="Trebuchet MS" panose="020B0603020202020204"/>
                <a:ea typeface="メイリオ" panose="020B0604030504040204" pitchFamily="50" charset="-128"/>
              </a:rPr>
              <a:t>　　　　（３）半年間の家賃を支払うことができる賃貸物件とすること。</a:t>
            </a:r>
            <a:endParaRPr kumimoji="1" lang="en-US" altLang="ja-JP" dirty="0">
              <a:solidFill>
                <a:prstClr val="black"/>
              </a:solidFill>
              <a:latin typeface="Trebuchet MS" panose="020B0603020202020204"/>
              <a:ea typeface="メイリオ" panose="020B0604030504040204" pitchFamily="50" charset="-128"/>
            </a:endParaRPr>
          </a:p>
          <a:p>
            <a:r>
              <a:rPr kumimoji="1" lang="ja-JP" altLang="en-US" dirty="0">
                <a:solidFill>
                  <a:prstClr val="black"/>
                </a:solidFill>
                <a:latin typeface="Trebuchet MS" panose="020B0603020202020204"/>
                <a:ea typeface="メイリオ" panose="020B0604030504040204" pitchFamily="50" charset="-128"/>
              </a:rPr>
              <a:t>　　　　　　（生活訓練事業の認証を得るまでの半年間は、家賃補助が得られないため）</a:t>
            </a:r>
            <a:endParaRPr kumimoji="1" lang="en-US" altLang="ja-JP" dirty="0">
              <a:solidFill>
                <a:prstClr val="black"/>
              </a:solidFill>
              <a:latin typeface="Trebuchet MS" panose="020B0603020202020204"/>
              <a:ea typeface="メイリオ" panose="020B0604030504040204" pitchFamily="50" charset="-128"/>
            </a:endParaRPr>
          </a:p>
          <a:p>
            <a:endParaRPr kumimoji="1" lang="en-US" altLang="ja-JP" dirty="0">
              <a:solidFill>
                <a:prstClr val="black"/>
              </a:solidFill>
              <a:latin typeface="Trebuchet MS" panose="020B0603020202020204"/>
              <a:ea typeface="メイリオ" panose="020B0604030504040204" pitchFamily="50" charset="-128"/>
            </a:endParaRPr>
          </a:p>
          <a:p>
            <a:r>
              <a:rPr kumimoji="1" lang="ja-JP" altLang="en-US" dirty="0">
                <a:solidFill>
                  <a:prstClr val="black"/>
                </a:solidFill>
                <a:latin typeface="Trebuchet MS" panose="020B0603020202020204"/>
                <a:ea typeface="メイリオ" panose="020B0604030504040204" pitchFamily="50" charset="-128"/>
              </a:rPr>
              <a:t>　　</a:t>
            </a:r>
            <a:endParaRPr kumimoji="1" lang="en-US" altLang="ja-JP" dirty="0">
              <a:solidFill>
                <a:prstClr val="black"/>
              </a:solidFill>
              <a:latin typeface="Trebuchet MS" panose="020B0603020202020204"/>
              <a:ea typeface="メイリオ" panose="020B0604030504040204" pitchFamily="50" charset="-128"/>
            </a:endParaRPr>
          </a:p>
          <a:p>
            <a:r>
              <a:rPr kumimoji="1" lang="ja-JP" altLang="en-US" dirty="0">
                <a:solidFill>
                  <a:prstClr val="black"/>
                </a:solidFill>
                <a:latin typeface="Trebuchet MS" panose="020B0603020202020204"/>
                <a:ea typeface="メイリオ" panose="020B0604030504040204" pitchFamily="50" charset="-128"/>
              </a:rPr>
              <a:t>　</a:t>
            </a:r>
            <a:r>
              <a:rPr kumimoji="1" lang="ja-JP" altLang="en-US" sz="2400" dirty="0">
                <a:solidFill>
                  <a:prstClr val="black"/>
                </a:solidFill>
                <a:latin typeface="Trebuchet MS" panose="020B0603020202020204"/>
                <a:ea typeface="メイリオ" panose="020B0604030504040204" pitchFamily="50" charset="-128"/>
              </a:rPr>
              <a:t>・つながるフェスタにてドラムサークルのワークショップ開催</a:t>
            </a:r>
            <a:endParaRPr kumimoji="1" lang="en-US" altLang="ja-JP" sz="2400" dirty="0">
              <a:solidFill>
                <a:prstClr val="black"/>
              </a:solidFill>
              <a:latin typeface="Trebuchet MS" panose="020B0603020202020204"/>
              <a:ea typeface="メイリオ" panose="020B0604030504040204" pitchFamily="50" charset="-128"/>
            </a:endParaRPr>
          </a:p>
          <a:p>
            <a:endParaRPr kumimoji="1" lang="en-US" altLang="ja-JP" dirty="0">
              <a:solidFill>
                <a:prstClr val="black"/>
              </a:solidFill>
              <a:latin typeface="Trebuchet MS" panose="020B0603020202020204"/>
              <a:ea typeface="メイリオ" panose="020B0604030504040204" pitchFamily="50" charset="-128"/>
            </a:endParaRPr>
          </a:p>
          <a:p>
            <a:r>
              <a:rPr kumimoji="1" lang="ja-JP" altLang="en-US" dirty="0">
                <a:solidFill>
                  <a:prstClr val="black"/>
                </a:solidFill>
                <a:latin typeface="Trebuchet MS" panose="020B0603020202020204"/>
                <a:ea typeface="メイリオ" panose="020B0604030504040204" pitchFamily="50" charset="-128"/>
              </a:rPr>
              <a:t>　　　初の取組みを実施できたことで、周知方法や開催内容のフィードバックが行えました。</a:t>
            </a:r>
            <a:endParaRPr kumimoji="1" lang="en-US" altLang="ja-JP" dirty="0">
              <a:solidFill>
                <a:prstClr val="black"/>
              </a:solidFill>
              <a:latin typeface="Trebuchet MS" panose="020B0603020202020204"/>
              <a:ea typeface="メイリオ" panose="020B0604030504040204" pitchFamily="50" charset="-128"/>
            </a:endParaRPr>
          </a:p>
          <a:p>
            <a:endParaRPr kumimoji="1" lang="en-US" altLang="ja-JP" dirty="0">
              <a:solidFill>
                <a:prstClr val="black"/>
              </a:solidFill>
              <a:latin typeface="Trebuchet MS" panose="020B0603020202020204"/>
              <a:ea typeface="メイリオ" panose="020B0604030504040204" pitchFamily="50" charset="-128"/>
            </a:endParaRPr>
          </a:p>
        </p:txBody>
      </p:sp>
    </p:spTree>
    <p:extLst>
      <p:ext uri="{BB962C8B-B14F-4D97-AF65-F5344CB8AC3E}">
        <p14:creationId xmlns:p14="http://schemas.microsoft.com/office/powerpoint/2010/main" val="1986959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図表 2"/>
          <p:cNvGraphicFramePr/>
          <p:nvPr>
            <p:extLst/>
          </p:nvPr>
        </p:nvGraphicFramePr>
        <p:xfrm>
          <a:off x="847917" y="660549"/>
          <a:ext cx="7136987" cy="4722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サブタイトル 2"/>
          <p:cNvSpPr txBox="1">
            <a:spLocks/>
          </p:cNvSpPr>
          <p:nvPr/>
        </p:nvSpPr>
        <p:spPr>
          <a:xfrm>
            <a:off x="567375" y="244468"/>
            <a:ext cx="11407776" cy="647905"/>
          </a:xfrm>
          <a:prstGeom prst="rect">
            <a:avLst/>
          </a:prstGeom>
          <a:effectLst>
            <a:outerShdw blurRad="50800" dist="101600" dir="3180000" algn="ctr" rotWithShape="0">
              <a:schemeClr val="tx1">
                <a:alpha val="32000"/>
              </a:schemeClr>
            </a:outerShdw>
          </a:effectLst>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Clr>
                <a:srgbClr val="FFFF00"/>
              </a:buClr>
              <a:buNone/>
            </a:pPr>
            <a:r>
              <a:rPr lang="en-US" altLang="ja-JP" sz="2400" b="1" dirty="0">
                <a:solidFill>
                  <a:srgbClr val="FFFF00">
                    <a:lumMod val="75000"/>
                  </a:srgb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2400" b="1" dirty="0">
                <a:solidFill>
                  <a:srgbClr val="FFFF00">
                    <a:lumMod val="75000"/>
                  </a:srgb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400" b="1" dirty="0">
                <a:solidFill>
                  <a:srgbClr val="FFFF00">
                    <a:lumMod val="75000"/>
                  </a:srgb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2400" b="1" dirty="0">
                <a:solidFill>
                  <a:srgbClr val="FFFF00">
                    <a:lumMod val="75000"/>
                  </a:srgb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・３１年度の事業計画</a:t>
            </a:r>
            <a:endParaRPr lang="en-US" altLang="ja-JP" b="1" dirty="0">
              <a:solidFill>
                <a:srgbClr val="FFEFC9"/>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nvGrpSpPr>
          <p:cNvPr id="10" name="グループ化 9"/>
          <p:cNvGrpSpPr/>
          <p:nvPr/>
        </p:nvGrpSpPr>
        <p:grpSpPr>
          <a:xfrm>
            <a:off x="847918" y="5157789"/>
            <a:ext cx="1190151" cy="1700215"/>
            <a:chOff x="0" y="3018674"/>
            <a:chExt cx="1190150" cy="1700214"/>
          </a:xfrm>
        </p:grpSpPr>
        <p:sp>
          <p:nvSpPr>
            <p:cNvPr id="11" name="山形 10"/>
            <p:cNvSpPr/>
            <p:nvPr/>
          </p:nvSpPr>
          <p:spPr>
            <a:xfrm rot="5400000">
              <a:off x="-255032" y="3273706"/>
              <a:ext cx="1700214" cy="1190150"/>
            </a:xfrm>
            <a:prstGeom prst="chevron">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山形 4"/>
            <p:cNvSpPr txBox="1"/>
            <p:nvPr/>
          </p:nvSpPr>
          <p:spPr>
            <a:xfrm>
              <a:off x="0" y="3613749"/>
              <a:ext cx="1190150" cy="5100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pPr algn="ctr" defTabSz="711148">
                <a:lnSpc>
                  <a:spcPct val="90000"/>
                </a:lnSpc>
                <a:spcBef>
                  <a:spcPct val="0"/>
                </a:spcBef>
                <a:spcAft>
                  <a:spcPct val="35000"/>
                </a:spcAft>
              </a:pPr>
              <a:r>
                <a:rPr kumimoji="1" lang="en-US" altLang="ja-JP" sz="2000" dirty="0">
                  <a:solidFill>
                    <a:prstClr val="black">
                      <a:hueOff val="0"/>
                      <a:satOff val="0"/>
                      <a:lumOff val="0"/>
                      <a:alphaOff val="0"/>
                    </a:prstClr>
                  </a:solidFill>
                  <a:latin typeface="Trebuchet MS" panose="020B0603020202020204"/>
                  <a:ea typeface="メイリオ" panose="020B0604030504040204" pitchFamily="50" charset="-128"/>
                </a:rPr>
                <a:t>31</a:t>
              </a:r>
              <a:r>
                <a:rPr kumimoji="1" lang="ja-JP" altLang="en-US" sz="2000" dirty="0">
                  <a:solidFill>
                    <a:prstClr val="black">
                      <a:hueOff val="0"/>
                      <a:satOff val="0"/>
                      <a:lumOff val="0"/>
                      <a:alphaOff val="0"/>
                    </a:prstClr>
                  </a:solidFill>
                  <a:latin typeface="Trebuchet MS" panose="020B0603020202020204"/>
                  <a:ea typeface="メイリオ" panose="020B0604030504040204" pitchFamily="50" charset="-128"/>
                </a:rPr>
                <a:t>年度</a:t>
              </a:r>
            </a:p>
          </p:txBody>
        </p:sp>
      </p:grpSp>
      <p:grpSp>
        <p:nvGrpSpPr>
          <p:cNvPr id="13" name="グループ化 12"/>
          <p:cNvGrpSpPr/>
          <p:nvPr/>
        </p:nvGrpSpPr>
        <p:grpSpPr>
          <a:xfrm>
            <a:off x="2038069" y="5128337"/>
            <a:ext cx="5946835" cy="1105139"/>
            <a:chOff x="1190150" y="3018674"/>
            <a:chExt cx="5946835" cy="1105139"/>
          </a:xfrm>
        </p:grpSpPr>
        <p:sp>
          <p:nvSpPr>
            <p:cNvPr id="14" name="片側の 2 つの角を丸めた四角形 13"/>
            <p:cNvSpPr/>
            <p:nvPr/>
          </p:nvSpPr>
          <p:spPr>
            <a:xfrm rot="5400000">
              <a:off x="3610998" y="597826"/>
              <a:ext cx="1105139" cy="5946835"/>
            </a:xfrm>
            <a:prstGeom prst="round2SameRect">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片側の 2 つの角を丸めた四角形 4"/>
            <p:cNvSpPr txBox="1"/>
            <p:nvPr/>
          </p:nvSpPr>
          <p:spPr>
            <a:xfrm>
              <a:off x="1190150" y="3072622"/>
              <a:ext cx="5892887" cy="9972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84" lvl="1" indent="-228584" defTabSz="888934">
                <a:lnSpc>
                  <a:spcPct val="90000"/>
                </a:lnSpc>
                <a:spcBef>
                  <a:spcPct val="0"/>
                </a:spcBef>
                <a:spcAft>
                  <a:spcPct val="15000"/>
                </a:spcAft>
                <a:buFontTx/>
                <a:buChar char="••"/>
              </a:pPr>
              <a:r>
                <a:rPr kumimoji="1" lang="ja-JP" altLang="en-US" sz="2000" dirty="0">
                  <a:solidFill>
                    <a:prstClr val="black">
                      <a:hueOff val="0"/>
                      <a:satOff val="0"/>
                      <a:lumOff val="0"/>
                      <a:alphaOff val="0"/>
                    </a:prstClr>
                  </a:solidFill>
                  <a:latin typeface="Trebuchet MS" panose="020B0603020202020204"/>
                  <a:ea typeface="メイリオ" panose="020B0604030504040204" pitchFamily="50" charset="-128"/>
                </a:rPr>
                <a:t>研究事業の実施</a:t>
              </a:r>
              <a:endParaRPr kumimoji="1" lang="en-US" altLang="ja-JP" sz="2000" dirty="0">
                <a:solidFill>
                  <a:prstClr val="black">
                    <a:hueOff val="0"/>
                    <a:satOff val="0"/>
                    <a:lumOff val="0"/>
                    <a:alphaOff val="0"/>
                  </a:prstClr>
                </a:solidFill>
                <a:latin typeface="Trebuchet MS" panose="020B0603020202020204"/>
                <a:ea typeface="メイリオ" panose="020B0604030504040204" pitchFamily="50" charset="-128"/>
              </a:endParaRPr>
            </a:p>
            <a:p>
              <a:pPr marL="0" lvl="1" defTabSz="888934">
                <a:lnSpc>
                  <a:spcPct val="90000"/>
                </a:lnSpc>
                <a:spcBef>
                  <a:spcPct val="0"/>
                </a:spcBef>
                <a:spcAft>
                  <a:spcPct val="15000"/>
                </a:spcAft>
              </a:pPr>
              <a:endParaRPr kumimoji="1" lang="en-US" altLang="ja-JP" sz="2000" dirty="0">
                <a:solidFill>
                  <a:prstClr val="black">
                    <a:hueOff val="0"/>
                    <a:satOff val="0"/>
                    <a:lumOff val="0"/>
                    <a:alphaOff val="0"/>
                  </a:prstClr>
                </a:solidFill>
                <a:latin typeface="Trebuchet MS" panose="020B0603020202020204"/>
                <a:ea typeface="メイリオ" panose="020B0604030504040204" pitchFamily="50" charset="-128"/>
              </a:endParaRPr>
            </a:p>
            <a:p>
              <a:pPr marL="228584" lvl="1" indent="-228584" defTabSz="888934">
                <a:lnSpc>
                  <a:spcPct val="90000"/>
                </a:lnSpc>
                <a:spcBef>
                  <a:spcPct val="0"/>
                </a:spcBef>
                <a:spcAft>
                  <a:spcPct val="15000"/>
                </a:spcAft>
                <a:buFontTx/>
                <a:buChar char="••"/>
              </a:pPr>
              <a:r>
                <a:rPr kumimoji="1" lang="ja-JP" altLang="en-US" sz="2000" dirty="0">
                  <a:solidFill>
                    <a:prstClr val="black">
                      <a:hueOff val="0"/>
                      <a:satOff val="0"/>
                      <a:lumOff val="0"/>
                      <a:alphaOff val="0"/>
                    </a:prstClr>
                  </a:solidFill>
                  <a:latin typeface="Trebuchet MS" panose="020B0603020202020204"/>
                  <a:ea typeface="メイリオ" panose="020B0604030504040204" pitchFamily="50" charset="-128"/>
                </a:rPr>
                <a:t>生活訓練事業実施</a:t>
              </a:r>
            </a:p>
          </p:txBody>
        </p:sp>
      </p:grpSp>
    </p:spTree>
    <p:extLst>
      <p:ext uri="{BB962C8B-B14F-4D97-AF65-F5344CB8AC3E}">
        <p14:creationId xmlns:p14="http://schemas.microsoft.com/office/powerpoint/2010/main" val="2674670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サブタイトル 2"/>
          <p:cNvSpPr txBox="1">
            <a:spLocks/>
          </p:cNvSpPr>
          <p:nvPr/>
        </p:nvSpPr>
        <p:spPr>
          <a:xfrm>
            <a:off x="270457" y="743655"/>
            <a:ext cx="11050075" cy="1004552"/>
          </a:xfrm>
          <a:prstGeom prst="rect">
            <a:avLst/>
          </a:prstGeom>
          <a:effectLst>
            <a:outerShdw blurRad="50800" dist="101600" dir="3180000" algn="ctr" rotWithShape="0">
              <a:schemeClr val="tx1">
                <a:alpha val="32000"/>
              </a:schemeClr>
            </a:outerShdw>
          </a:effectLst>
        </p:spPr>
        <p:txBody>
          <a:bodyPr vert="horz" lIns="91440" tIns="45720" rIns="91440" bIns="45720" rtlCol="0">
            <a:normAutofit fontScale="47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a:lstStyle>
          <a:p>
            <a:pPr marL="0" indent="0" algn="ctr">
              <a:buClr>
                <a:srgbClr val="FFFF00"/>
              </a:buClr>
              <a:buNone/>
            </a:pPr>
            <a:r>
              <a:rPr lang="ja-JP" altLang="en-US" sz="5900" b="1" dirty="0">
                <a:solidFill>
                  <a:srgbClr val="FF7C8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実施団体  　　　ＮＰＯ法人・</a:t>
            </a:r>
            <a:r>
              <a:rPr lang="ja-JP" altLang="en-US" sz="5900" b="1" dirty="0" err="1">
                <a:solidFill>
                  <a:srgbClr val="FF7C8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障がい</a:t>
            </a:r>
            <a:r>
              <a:rPr lang="ja-JP" altLang="en-US" sz="5900" b="1" dirty="0">
                <a:solidFill>
                  <a:srgbClr val="FF7C8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児・者の学びを保障する会</a:t>
            </a:r>
            <a:endParaRPr lang="en-US" altLang="ja-JP" sz="5900" b="1" dirty="0">
              <a:solidFill>
                <a:srgbClr val="FF7C8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marL="0" indent="0" algn="ctr">
              <a:buClr>
                <a:srgbClr val="FFFF00"/>
              </a:buClr>
              <a:buNone/>
            </a:pPr>
            <a:r>
              <a:rPr lang="ja-JP" altLang="en-US" sz="5900" b="1" dirty="0">
                <a:solidFill>
                  <a:srgbClr val="FF7C8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（ままのがっこ）</a:t>
            </a:r>
            <a:endParaRPr lang="en-US" altLang="ja-JP" b="1" dirty="0">
              <a:solidFill>
                <a:srgbClr val="FF7C8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buClr>
                <a:srgbClr val="FFFF00"/>
              </a:buClr>
            </a:pPr>
            <a:endParaRPr lang="en-US" altLang="ja-JP" b="1" dirty="0">
              <a:solidFill>
                <a:srgbClr val="FF7C80"/>
              </a:solidFill>
              <a:latin typeface="メイリオ" panose="020B0604030504040204" pitchFamily="50" charset="-128"/>
              <a:ea typeface="メイリオ" panose="020B0604030504040204" pitchFamily="50" charset="-128"/>
            </a:endParaRPr>
          </a:p>
          <a:p>
            <a:pPr marL="0" indent="0">
              <a:buClr>
                <a:srgbClr val="FFFF00"/>
              </a:buClr>
              <a:buNone/>
            </a:pPr>
            <a:endParaRPr lang="en-US" altLang="ja-JP" b="1" dirty="0">
              <a:solidFill>
                <a:srgbClr val="FF7C8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marL="0" indent="0">
              <a:buClr>
                <a:srgbClr val="FFFF00"/>
              </a:buClr>
              <a:buNone/>
            </a:pPr>
            <a:endParaRPr lang="en-US" altLang="ja-JP" b="1" dirty="0">
              <a:solidFill>
                <a:srgbClr val="FF7C8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marL="0" indent="0">
              <a:buClr>
                <a:srgbClr val="FFFF00"/>
              </a:buClr>
              <a:buNone/>
            </a:pPr>
            <a:endParaRPr lang="en-US" altLang="ja-JP" b="1" dirty="0">
              <a:solidFill>
                <a:srgbClr val="FF7C8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buClr>
                <a:srgbClr val="FFFF00"/>
              </a:buClr>
            </a:pPr>
            <a:endParaRPr lang="en-US" altLang="ja-JP" b="1" dirty="0">
              <a:solidFill>
                <a:srgbClr val="FF7C8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buClr>
                <a:srgbClr val="FFFF00"/>
              </a:buClr>
            </a:pPr>
            <a:endParaRPr lang="en-US" altLang="ja-JP" b="1" dirty="0">
              <a:solidFill>
                <a:srgbClr val="FF7C8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3" name="正方形/長方形 12"/>
          <p:cNvSpPr/>
          <p:nvPr/>
        </p:nvSpPr>
        <p:spPr>
          <a:xfrm>
            <a:off x="2156058" y="1196752"/>
            <a:ext cx="8411455" cy="7128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24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障がい</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児・者および家族や支援者を母体とする任意団体</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（全</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名）</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endParaRPr lang="en-US" altLang="ja-JP"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100"/>
              </a:lnSpc>
            </a:pPr>
            <a:r>
              <a:rPr lang="en-US" altLang="ja-JP" sz="1600" dirty="0">
                <a:solidFill>
                  <a:prstClr val="black"/>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solidFill>
                  <a:prstClr val="black"/>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団体主要メンバー</a:t>
            </a:r>
            <a:r>
              <a:rPr lang="en-US" altLang="ja-JP" sz="1600" dirty="0">
                <a:solidFill>
                  <a:prstClr val="black"/>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p>
          <a:p>
            <a:pPr>
              <a:lnSpc>
                <a:spcPts val="21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責任者　　　　　  　　　　　　大森　梓　　 （保護者</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支援教育専門士）</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1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ワークショップ担当責任者   　  朝生　賀子　 （介護福祉士）</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1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ボランティアスタッフ　　　　  伊藤　修毅　 （日本福祉大学准教授）</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1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障がい</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者支援担当）　　　　  森　　博俊　 （都留文科大学名誉教授）</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1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栗林　満　　 （元特別支援学校教員）</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1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永田　三枝子 （元小学校教員・特別支援学級）</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1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永野　佑子　 （元中学校教員・特別支援学級）</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1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中川　重徳　 （弁護士）</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1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（準備・広報活動担当）　　　  久保園　有紀 （保育士</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保護者）</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1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馬場　祐子    （保護者）</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1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石田　結城    （保護者）</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1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その他　団体内保護者有志</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100"/>
              </a:lnSpc>
            </a:pPr>
            <a:r>
              <a:rPr lang="en-US" altLang="ja-JP" sz="1600" dirty="0">
                <a:solidFill>
                  <a:prstClr val="black"/>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solidFill>
                  <a:prstClr val="black"/>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従事職員紹介</a:t>
            </a:r>
            <a:r>
              <a:rPr lang="en-US" altLang="ja-JP" sz="1600" dirty="0">
                <a:solidFill>
                  <a:prstClr val="black"/>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p>
          <a:p>
            <a:pPr>
              <a:lnSpc>
                <a:spcPts val="21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大坪 史明（施設整備課）大山 千秋（障害者施策推進課）横山 大志（土木部計画課）</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100"/>
              </a:lnSpc>
            </a:pPr>
            <a:endParaRPr lang="en-US" altLang="ja-JP" sz="16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100"/>
              </a:lnSpc>
            </a:pPr>
            <a:endParaRPr lang="en-US" altLang="ja-JP" sz="1600" dirty="0">
              <a:solidFill>
                <a:srgbClr val="002060"/>
              </a:solidFill>
              <a:latin typeface="Trebuchet MS" panose="020B0603020202020204"/>
              <a:ea typeface="メイリオ" panose="020B0604030504040204" pitchFamily="50" charset="-128"/>
            </a:endParaRPr>
          </a:p>
          <a:p>
            <a:pPr>
              <a:lnSpc>
                <a:spcPts val="2100"/>
              </a:lnSpc>
            </a:pPr>
            <a:endParaRPr lang="en-US" altLang="ja-JP" sz="1600" dirty="0">
              <a:solidFill>
                <a:srgbClr val="002060"/>
              </a:solidFill>
              <a:latin typeface="Trebuchet MS" panose="020B0603020202020204"/>
              <a:ea typeface="メイリオ" panose="020B0604030504040204" pitchFamily="50" charset="-128"/>
            </a:endParaRPr>
          </a:p>
          <a:p>
            <a:endParaRPr lang="ja-JP" altLang="en-US" sz="2400" dirty="0">
              <a:solidFill>
                <a:srgbClr val="002060"/>
              </a:solidFill>
              <a:latin typeface="Trebuchet MS" panose="020B0603020202020204"/>
              <a:ea typeface="メイリオ" panose="020B0604030504040204" pitchFamily="50" charset="-128"/>
            </a:endParaRPr>
          </a:p>
        </p:txBody>
      </p:sp>
      <p:sp>
        <p:nvSpPr>
          <p:cNvPr id="11" name="下矢印 10"/>
          <p:cNvSpPr/>
          <p:nvPr/>
        </p:nvSpPr>
        <p:spPr>
          <a:xfrm flipV="1">
            <a:off x="8902026" y="6260098"/>
            <a:ext cx="693455" cy="321849"/>
          </a:xfrm>
          <a:prstGeom prst="downArrow">
            <a:avLst>
              <a:gd name="adj1" fmla="val 80598"/>
              <a:gd name="adj2" fmla="val 48698"/>
            </a:avLst>
          </a:prstGeom>
          <a:solidFill>
            <a:schemeClr val="bg1"/>
          </a:solidFill>
          <a:ln>
            <a:solidFill>
              <a:srgbClr val="008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prstClr val="white"/>
              </a:solidFill>
              <a:latin typeface="Trebuchet MS" panose="020B0603020202020204"/>
              <a:ea typeface="メイリオ" panose="020B0604030504040204" pitchFamily="50" charset="-128"/>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1537" y="6287893"/>
            <a:ext cx="560475" cy="347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9441" y="6527707"/>
            <a:ext cx="1139657" cy="20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テキスト ボックス 16"/>
          <p:cNvSpPr txBox="1"/>
          <p:nvPr/>
        </p:nvSpPr>
        <p:spPr>
          <a:xfrm>
            <a:off x="9571359" y="6366436"/>
            <a:ext cx="216024" cy="261610"/>
          </a:xfrm>
          <a:prstGeom prst="rect">
            <a:avLst/>
          </a:prstGeom>
          <a:noFill/>
        </p:spPr>
        <p:txBody>
          <a:bodyPr wrap="square" rtlCol="0">
            <a:spAutoFit/>
          </a:bodyPr>
          <a:lstStyle/>
          <a:p>
            <a:r>
              <a:rPr kumimoji="1"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1" name="図 20"/>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787385" y="6108967"/>
            <a:ext cx="780127" cy="624100"/>
          </a:xfrm>
          <a:prstGeom prst="rect">
            <a:avLst/>
          </a:prstGeom>
        </p:spPr>
      </p:pic>
      <p:sp>
        <p:nvSpPr>
          <p:cNvPr id="2" name="正方形/長方形 1"/>
          <p:cNvSpPr/>
          <p:nvPr/>
        </p:nvSpPr>
        <p:spPr>
          <a:xfrm>
            <a:off x="270457" y="200424"/>
            <a:ext cx="1830950" cy="461665"/>
          </a:xfrm>
          <a:prstGeom prst="rect">
            <a:avLst/>
          </a:prstGeom>
        </p:spPr>
        <p:txBody>
          <a:bodyPr wrap="none">
            <a:spAutoFit/>
          </a:bodyPr>
          <a:lstStyle/>
          <a:p>
            <a:r>
              <a:rPr lang="ja-JP" altLang="en-US" sz="2400" b="1" dirty="0">
                <a:solidFill>
                  <a:srgbClr val="FFFF00">
                    <a:lumMod val="75000"/>
                  </a:srgb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2400" b="1" dirty="0">
                <a:solidFill>
                  <a:srgbClr val="FFFF00">
                    <a:lumMod val="75000"/>
                  </a:srgb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a:solidFill>
                  <a:srgbClr val="FFFF00">
                    <a:lumMod val="75000"/>
                  </a:srgb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団体紹介</a:t>
            </a:r>
            <a:endParaRPr lang="en-US" altLang="ja-JP" sz="2400" b="1" dirty="0">
              <a:solidFill>
                <a:srgbClr val="FFFF00">
                  <a:lumMod val="75000"/>
                </a:srgb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43322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604357" y="205747"/>
            <a:ext cx="7991123" cy="702652"/>
          </a:xfrm>
          <a:effectLst>
            <a:outerShdw blurRad="50800" dist="101600" dir="3180000" algn="ctr" rotWithShape="0">
              <a:schemeClr val="tx1">
                <a:alpha val="32000"/>
              </a:schemeClr>
            </a:outerShdw>
          </a:effectLst>
        </p:spPr>
        <p:txBody>
          <a:bodyPr>
            <a:normAutofit/>
          </a:bodyPr>
          <a:lstStyle/>
          <a:p>
            <a:pPr algn="l"/>
            <a:r>
              <a:rPr lang="ja-JP" altLang="en-US" sz="2400" b="1" dirty="0">
                <a:solidFill>
                  <a:schemeClr val="accent1">
                    <a:lumMod val="7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2400" b="1" dirty="0">
                <a:solidFill>
                  <a:schemeClr val="accent1">
                    <a:lumMod val="7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a:solidFill>
                  <a:schemeClr val="accent1">
                    <a:lumMod val="7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提案動機</a:t>
            </a:r>
            <a:endParaRPr lang="en-US" altLang="ja-JP" sz="2400" b="1" dirty="0">
              <a:solidFill>
                <a:schemeClr val="accent1">
                  <a:lumMod val="7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l"/>
            <a:endParaRPr lang="en-US" altLang="ja-JP" b="1" dirty="0">
              <a:solidFill>
                <a:schemeClr val="accent2"/>
              </a:solidFill>
              <a:effectLst>
                <a:outerShdw blurRad="38100" dist="38100" dir="2700000" algn="tl">
                  <a:srgbClr val="000000">
                    <a:alpha val="43137"/>
                  </a:srgbClr>
                </a:outerShdw>
              </a:effectLst>
              <a:latin typeface="+mj-ea"/>
              <a:ea typeface="+mj-ea"/>
            </a:endParaRPr>
          </a:p>
          <a:p>
            <a:pPr algn="l"/>
            <a:endParaRPr kumimoji="1" lang="en-US" altLang="ja-JP" b="1" dirty="0" smtClean="0">
              <a:solidFill>
                <a:schemeClr val="accent2"/>
              </a:solidFill>
              <a:effectLst>
                <a:outerShdw blurRad="38100" dist="38100" dir="2700000" algn="tl">
                  <a:srgbClr val="000000">
                    <a:alpha val="43137"/>
                  </a:srgbClr>
                </a:outerShdw>
              </a:effectLst>
              <a:latin typeface="+mj-ea"/>
              <a:ea typeface="+mj-ea"/>
            </a:endParaRPr>
          </a:p>
          <a:p>
            <a:pPr algn="l"/>
            <a:endParaRPr lang="en-US" altLang="ja-JP" b="1" dirty="0" smtClean="0">
              <a:solidFill>
                <a:schemeClr val="accent2"/>
              </a:solidFill>
              <a:effectLst>
                <a:outerShdw blurRad="38100" dist="38100" dir="2700000" algn="tl">
                  <a:srgbClr val="000000">
                    <a:alpha val="43137"/>
                  </a:srgbClr>
                </a:outerShdw>
              </a:effectLst>
              <a:latin typeface="+mj-ea"/>
              <a:ea typeface="+mj-ea"/>
            </a:endParaRPr>
          </a:p>
          <a:p>
            <a:pPr algn="l"/>
            <a:endParaRPr lang="en-US" altLang="ja-JP" b="1" dirty="0" smtClean="0">
              <a:solidFill>
                <a:schemeClr val="accent2"/>
              </a:solidFill>
              <a:effectLst>
                <a:outerShdw blurRad="38100" dist="38100" dir="2700000" algn="tl">
                  <a:srgbClr val="000000">
                    <a:alpha val="43137"/>
                  </a:srgbClr>
                </a:outerShdw>
              </a:effectLst>
              <a:latin typeface="+mj-ea"/>
              <a:ea typeface="+mj-ea"/>
            </a:endParaRPr>
          </a:p>
          <a:p>
            <a:pPr algn="l"/>
            <a:endParaRPr lang="en-US" altLang="ja-JP" b="1" dirty="0">
              <a:solidFill>
                <a:schemeClr val="accent2"/>
              </a:solidFill>
              <a:effectLst>
                <a:outerShdw blurRad="38100" dist="38100" dir="2700000" algn="tl">
                  <a:srgbClr val="000000">
                    <a:alpha val="43137"/>
                  </a:srgbClr>
                </a:outerShdw>
              </a:effectLst>
              <a:latin typeface="+mj-ea"/>
              <a:ea typeface="+mj-ea"/>
            </a:endParaRPr>
          </a:p>
          <a:p>
            <a:pPr algn="l"/>
            <a:endParaRPr lang="en-US" altLang="ja-JP" b="1" dirty="0">
              <a:solidFill>
                <a:schemeClr val="accent2"/>
              </a:solidFill>
              <a:effectLst>
                <a:outerShdw blurRad="38100" dist="38100" dir="2700000" algn="tl">
                  <a:srgbClr val="000000">
                    <a:alpha val="43137"/>
                  </a:srgbClr>
                </a:outerShdw>
              </a:effectLst>
              <a:latin typeface="+mj-ea"/>
              <a:ea typeface="+mj-ea"/>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9859" y="2780932"/>
            <a:ext cx="519972" cy="993381"/>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311" y="1608879"/>
            <a:ext cx="740004" cy="740004"/>
          </a:xfrm>
          <a:prstGeom prst="rect">
            <a:avLst/>
          </a:prstGeom>
        </p:spPr>
      </p:pic>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9529" y="1340775"/>
            <a:ext cx="899511" cy="899511"/>
          </a:xfrm>
          <a:prstGeom prst="rect">
            <a:avLst/>
          </a:prstGeom>
        </p:spPr>
      </p:pic>
      <p:pic>
        <p:nvPicPr>
          <p:cNvPr id="12" name="図 11"/>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474187" y="1522843"/>
            <a:ext cx="820447" cy="820447"/>
          </a:xfrm>
          <a:prstGeom prst="rect">
            <a:avLst/>
          </a:prstGeom>
        </p:spPr>
      </p:pic>
      <p:pic>
        <p:nvPicPr>
          <p:cNvPr id="15" name="図 14"/>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9165030" y="1262477"/>
            <a:ext cx="819409" cy="819409"/>
          </a:xfrm>
          <a:prstGeom prst="rect">
            <a:avLst/>
          </a:prstGeom>
        </p:spPr>
      </p:pic>
      <p:pic>
        <p:nvPicPr>
          <p:cNvPr id="5" name="図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59512" y="2911752"/>
            <a:ext cx="820669" cy="820669"/>
          </a:xfrm>
          <a:prstGeom prst="rect">
            <a:avLst/>
          </a:prstGeom>
        </p:spPr>
      </p:pic>
      <p:pic>
        <p:nvPicPr>
          <p:cNvPr id="16" name="図 15"/>
          <p:cNvPicPr>
            <a:picLocks noChangeAspect="1"/>
          </p:cNvPicPr>
          <p:nvPr/>
        </p:nvPicPr>
        <p:blipFill rotWithShape="1">
          <a:blip r:embed="rId10" cstate="print">
            <a:extLst>
              <a:ext uri="{BEBA8EAE-BF5A-486C-A8C5-ECC9F3942E4B}">
                <a14:imgProps xmlns:a14="http://schemas.microsoft.com/office/drawing/2010/main">
                  <a14:imgLayer r:embed="rId11">
                    <a14:imgEffect>
                      <a14:brightnessContrast bright="20000" contrast="-20000"/>
                    </a14:imgEffect>
                  </a14:imgLayer>
                </a14:imgProps>
              </a:ext>
              <a:ext uri="{28A0092B-C50C-407E-A947-70E740481C1C}">
                <a14:useLocalDpi xmlns:a14="http://schemas.microsoft.com/office/drawing/2010/main" val="0"/>
              </a:ext>
            </a:extLst>
          </a:blip>
          <a:srcRect l="7006" r="5932"/>
          <a:stretch/>
        </p:blipFill>
        <p:spPr>
          <a:xfrm>
            <a:off x="5735872" y="2796431"/>
            <a:ext cx="864189" cy="992612"/>
          </a:xfrm>
          <a:prstGeom prst="rect">
            <a:avLst/>
          </a:prstGeom>
        </p:spPr>
      </p:pic>
      <p:sp>
        <p:nvSpPr>
          <p:cNvPr id="21" name="テキスト ボックス 20"/>
          <p:cNvSpPr txBox="1"/>
          <p:nvPr/>
        </p:nvSpPr>
        <p:spPr>
          <a:xfrm>
            <a:off x="3071664" y="961564"/>
            <a:ext cx="1845648" cy="523220"/>
          </a:xfrm>
          <a:prstGeom prst="rect">
            <a:avLst/>
          </a:prstGeom>
          <a:noFill/>
        </p:spPr>
        <p:txBody>
          <a:bodyPr wrap="square" rtlCol="0">
            <a:spAutoFit/>
          </a:bodyPr>
          <a:lstStyle/>
          <a:p>
            <a:r>
              <a:rPr lang="ja-JP" altLang="en-US" sz="14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特別支援学校</a:t>
            </a:r>
            <a:endParaRPr lang="en-US" altLang="ja-JP" sz="14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特別支援学級など</a:t>
            </a:r>
            <a:endParaRPr kumimoji="1" lang="ja-JP" altLang="en-US" sz="14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p:cNvSpPr txBox="1"/>
          <p:nvPr/>
        </p:nvSpPr>
        <p:spPr>
          <a:xfrm>
            <a:off x="7829620" y="1032995"/>
            <a:ext cx="2507397" cy="307777"/>
          </a:xfrm>
          <a:prstGeom prst="rect">
            <a:avLst/>
          </a:prstGeom>
          <a:noFill/>
        </p:spPr>
        <p:txBody>
          <a:bodyPr wrap="square" rtlCol="0">
            <a:spAutoFit/>
          </a:bodyPr>
          <a:lstStyle/>
          <a:p>
            <a:r>
              <a:rPr lang="ja-JP" altLang="en-US" sz="1400" dirty="0" err="1">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障がい</a:t>
            </a:r>
            <a:r>
              <a:rPr lang="ja-JP" altLang="en-US" sz="14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者福祉事業所など</a:t>
            </a:r>
            <a:endParaRPr kumimoji="1" lang="ja-JP" altLang="en-US" sz="14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8" name="Picture 3"/>
          <p:cNvPicPr>
            <a:picLocks noChangeAspect="1" noChangeArrowheads="1"/>
          </p:cNvPicPr>
          <p:nvPr/>
        </p:nvPicPr>
        <p:blipFill>
          <a:blip r:embed="rId12" cstate="print">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319831" y="44627"/>
            <a:ext cx="1712276" cy="1712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曲線コネクタ 18"/>
          <p:cNvCxnSpPr/>
          <p:nvPr/>
        </p:nvCxnSpPr>
        <p:spPr>
          <a:xfrm rot="10800000" flipV="1">
            <a:off x="4639293" y="1283821"/>
            <a:ext cx="792088" cy="488995"/>
          </a:xfrm>
          <a:prstGeom prst="curvedConnector3">
            <a:avLst/>
          </a:prstGeom>
          <a:ln>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曲線コネクタ 32"/>
          <p:cNvCxnSpPr/>
          <p:nvPr/>
        </p:nvCxnSpPr>
        <p:spPr>
          <a:xfrm>
            <a:off x="6867209" y="1247150"/>
            <a:ext cx="824080" cy="482231"/>
          </a:xfrm>
          <a:prstGeom prst="curvedConnector3">
            <a:avLst/>
          </a:prstGeom>
          <a:ln>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6168008" y="1412783"/>
            <a:ext cx="0" cy="827503"/>
          </a:xfrm>
          <a:prstGeom prst="straightConnector1">
            <a:avLst/>
          </a:prstGeom>
          <a:ln>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1919541" y="3817495"/>
            <a:ext cx="8388931" cy="2893100"/>
          </a:xfrm>
          <a:prstGeom prst="rect">
            <a:avLst/>
          </a:prstGeom>
          <a:solidFill>
            <a:schemeClr val="bg1"/>
          </a:solidFill>
        </p:spPr>
        <p:txBody>
          <a:bodyPr wrap="square" rtlCol="0">
            <a:spAutoFit/>
          </a:bodyPr>
          <a:lstStyle/>
          <a:p>
            <a:r>
              <a:rPr kumimoji="1" lang="ja-JP" altLang="en-US"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err="1">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障がい</a:t>
            </a:r>
            <a:r>
              <a:rPr lang="ja-JP" altLang="en-US" sz="16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者への固定観念。一方的な親切になりがちな関係性。</a:t>
            </a:r>
            <a:r>
              <a:rPr lang="ja-JP" altLang="en-US" sz="1600" dirty="0">
                <a:solidFill>
                  <a:srgbClr val="FF7C80"/>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dirty="0">
              <a:solidFill>
                <a:srgbClr val="FF7C8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solidFill>
                  <a:srgbClr val="FF7C80"/>
                </a:solidFill>
                <a:latin typeface="メイリオ" panose="020B0604030504040204" pitchFamily="50" charset="-128"/>
                <a:ea typeface="メイリオ" panose="020B0604030504040204" pitchFamily="50" charset="-128"/>
                <a:cs typeface="メイリオ" panose="020B0604030504040204" pitchFamily="50" charset="-128"/>
              </a:rPr>
              <a:t>　　　→　一人一人違う個性をもっている。</a:t>
            </a:r>
            <a:endParaRPr lang="en-US" altLang="ja-JP" sz="1600" dirty="0">
              <a:solidFill>
                <a:srgbClr val="FF7C8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solidFill>
                  <a:srgbClr val="FF7C80"/>
                </a:solidFill>
                <a:latin typeface="メイリオ" panose="020B0604030504040204" pitchFamily="50" charset="-128"/>
                <a:ea typeface="メイリオ" panose="020B0604030504040204" pitchFamily="50" charset="-128"/>
                <a:cs typeface="メイリオ" panose="020B0604030504040204" pitchFamily="50" charset="-128"/>
              </a:rPr>
              <a:t>　　　　　　　　　　　自分らしさが尊重される人間関係がつくれたら・・</a:t>
            </a:r>
            <a:endParaRPr lang="en-US" altLang="ja-JP" sz="1600" dirty="0">
              <a:solidFill>
                <a:srgbClr val="FF7C8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家と学校・就労先の往復、単調になりがちな</a:t>
            </a:r>
            <a:r>
              <a:rPr kumimoji="1" lang="ja-JP" altLang="en-US" sz="1600" dirty="0" err="1">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障がい</a:t>
            </a:r>
            <a:r>
              <a:rPr kumimoji="1" lang="ja-JP" altLang="en-US" sz="16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者の生活</a:t>
            </a:r>
            <a:r>
              <a:rPr lang="ja-JP" altLang="en-US" sz="16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6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srgbClr val="FF7C80"/>
                </a:solidFill>
                <a:latin typeface="メイリオ" panose="020B0604030504040204" pitchFamily="50" charset="-128"/>
                <a:ea typeface="メイリオ" panose="020B0604030504040204" pitchFamily="50" charset="-128"/>
                <a:cs typeface="メイリオ" panose="020B0604030504040204" pitchFamily="50" charset="-128"/>
              </a:rPr>
              <a:t>→　健常者のように文化活動やスポーツ、余暇を楽しんだり、</a:t>
            </a:r>
            <a:endParaRPr lang="en-US" altLang="ja-JP" sz="1600" dirty="0">
              <a:solidFill>
                <a:srgbClr val="FF7C8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600" dirty="0">
                <a:solidFill>
                  <a:srgbClr val="FF7C8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srgbClr val="FF7C8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dirty="0">
                <a:solidFill>
                  <a:srgbClr val="FF7C80"/>
                </a:solidFill>
                <a:latin typeface="メイリオ" panose="020B0604030504040204" pitchFamily="50" charset="-128"/>
                <a:ea typeface="メイリオ" panose="020B0604030504040204" pitchFamily="50" charset="-128"/>
                <a:cs typeface="メイリオ" panose="020B0604030504040204" pitchFamily="50" charset="-128"/>
              </a:rPr>
              <a:t>もっと豊かにいきいきと人生を送れたら・・</a:t>
            </a:r>
            <a:endParaRPr lang="en-US" altLang="ja-JP" sz="1600" dirty="0">
              <a:solidFill>
                <a:srgbClr val="FF7C8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地域の中にある</a:t>
            </a:r>
            <a:r>
              <a:rPr lang="ja-JP" altLang="en-US" sz="1600" dirty="0" err="1">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障がい</a:t>
            </a:r>
            <a:r>
              <a:rPr lang="ja-JP" altLang="en-US" sz="16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者限定の学校や施設。</a:t>
            </a:r>
            <a:endParaRPr lang="en-US" altLang="ja-JP" sz="16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600" dirty="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dirty="0">
                <a:solidFill>
                  <a:srgbClr val="FF7C80"/>
                </a:solidFill>
                <a:latin typeface="メイリオ" panose="020B0604030504040204" pitchFamily="50" charset="-128"/>
                <a:ea typeface="メイリオ" panose="020B0604030504040204" pitchFamily="50" charset="-128"/>
                <a:cs typeface="メイリオ" panose="020B0604030504040204" pitchFamily="50" charset="-128"/>
              </a:rPr>
              <a:t>→　社会的な理解と共に、地域の人との交流できる場があったら・・・</a:t>
            </a:r>
            <a:endParaRPr kumimoji="1" lang="en-US" altLang="ja-JP" sz="1600" dirty="0">
              <a:solidFill>
                <a:srgbClr val="FF7C80"/>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solidFill>
                <a:srgbClr val="FF7C8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下矢印 23"/>
          <p:cNvSpPr/>
          <p:nvPr/>
        </p:nvSpPr>
        <p:spPr>
          <a:xfrm flipV="1">
            <a:off x="8902026" y="6260098"/>
            <a:ext cx="693455" cy="321849"/>
          </a:xfrm>
          <a:prstGeom prst="downArrow">
            <a:avLst>
              <a:gd name="adj1" fmla="val 80598"/>
              <a:gd name="adj2" fmla="val 48698"/>
            </a:avLst>
          </a:prstGeom>
          <a:solidFill>
            <a:schemeClr val="bg1"/>
          </a:solidFill>
          <a:ln>
            <a:solidFill>
              <a:srgbClr val="008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prstClr val="white"/>
              </a:solidFill>
              <a:latin typeface="Trebuchet MS" panose="020B0603020202020204"/>
              <a:ea typeface="メイリオ" panose="020B0604030504040204" pitchFamily="50" charset="-128"/>
            </a:endParaRPr>
          </a:p>
        </p:txBody>
      </p:sp>
      <p:pic>
        <p:nvPicPr>
          <p:cNvPr id="25"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961537" y="6287893"/>
            <a:ext cx="560475" cy="347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99441" y="6527707"/>
            <a:ext cx="1139657" cy="20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テキスト ボックス 26"/>
          <p:cNvSpPr txBox="1"/>
          <p:nvPr/>
        </p:nvSpPr>
        <p:spPr>
          <a:xfrm>
            <a:off x="9571359" y="6366436"/>
            <a:ext cx="216024" cy="261610"/>
          </a:xfrm>
          <a:prstGeom prst="rect">
            <a:avLst/>
          </a:prstGeom>
          <a:noFill/>
        </p:spPr>
        <p:txBody>
          <a:bodyPr wrap="square" rtlCol="0">
            <a:spAutoFit/>
          </a:bodyPr>
          <a:lstStyle/>
          <a:p>
            <a:r>
              <a:rPr kumimoji="1"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8" name="図 27"/>
          <p:cNvPicPr>
            <a:picLocks noChangeAspect="1"/>
          </p:cNvPicPr>
          <p:nvPr/>
        </p:nvPicPr>
        <p:blipFill>
          <a:blip r:embed="rId16" cstate="print">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787385" y="6108967"/>
            <a:ext cx="780127" cy="624100"/>
          </a:xfrm>
          <a:prstGeom prst="rect">
            <a:avLst/>
          </a:prstGeom>
        </p:spPr>
      </p:pic>
      <p:sp>
        <p:nvSpPr>
          <p:cNvPr id="32" name="テキスト ボックス 31"/>
          <p:cNvSpPr txBox="1"/>
          <p:nvPr/>
        </p:nvSpPr>
        <p:spPr>
          <a:xfrm>
            <a:off x="5447934" y="2401147"/>
            <a:ext cx="1728193" cy="307777"/>
          </a:xfrm>
          <a:prstGeom prst="rect">
            <a:avLst/>
          </a:prstGeom>
          <a:noFill/>
        </p:spPr>
        <p:txBody>
          <a:bodyPr wrap="square" rtlCol="0">
            <a:spAutoFit/>
          </a:bodyPr>
          <a:lstStyle/>
          <a:p>
            <a:r>
              <a:rPr lang="ja-JP" altLang="en-US" sz="14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特例子会社など</a:t>
            </a:r>
            <a:endParaRPr kumimoji="1" lang="ja-JP" altLang="en-US" sz="14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3" name="曲線コネクタ 22"/>
          <p:cNvCxnSpPr/>
          <p:nvPr/>
        </p:nvCxnSpPr>
        <p:spPr>
          <a:xfrm rot="10800000" flipV="1">
            <a:off x="4639293" y="1263073"/>
            <a:ext cx="792088" cy="488995"/>
          </a:xfrm>
          <a:prstGeom prst="curvedConnector3">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9" name="曲線コネクタ 28"/>
          <p:cNvCxnSpPr/>
          <p:nvPr/>
        </p:nvCxnSpPr>
        <p:spPr>
          <a:xfrm>
            <a:off x="6867209" y="1226401"/>
            <a:ext cx="824080" cy="482231"/>
          </a:xfrm>
          <a:prstGeom prst="curvedConnector3">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30" name="直線矢印コネクタ 29"/>
          <p:cNvCxnSpPr/>
          <p:nvPr/>
        </p:nvCxnSpPr>
        <p:spPr>
          <a:xfrm>
            <a:off x="6168008" y="1392033"/>
            <a:ext cx="0" cy="827503"/>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02833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147513" y="281036"/>
            <a:ext cx="8447963" cy="486888"/>
          </a:xfrm>
          <a:effectLst>
            <a:outerShdw blurRad="50800" dist="101600" dir="3180000" algn="ctr" rotWithShape="0">
              <a:schemeClr val="tx1">
                <a:alpha val="32000"/>
              </a:schemeClr>
            </a:outerShdw>
          </a:effectLst>
        </p:spPr>
        <p:txBody>
          <a:bodyPr>
            <a:normAutofit/>
          </a:bodyPr>
          <a:lstStyle/>
          <a:p>
            <a:pPr algn="l"/>
            <a:r>
              <a:rPr lang="ja-JP" altLang="en-US" sz="2400" b="1" dirty="0">
                <a:solidFill>
                  <a:schemeClr val="accent1">
                    <a:lumMod val="7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３</a:t>
            </a:r>
            <a:r>
              <a:rPr lang="en-US" altLang="ja-JP" sz="2400" b="1" dirty="0">
                <a:solidFill>
                  <a:schemeClr val="accent1">
                    <a:lumMod val="7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a:solidFill>
                  <a:schemeClr val="accent1">
                    <a:lumMod val="7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目的　知的</a:t>
            </a:r>
            <a:r>
              <a:rPr lang="ja-JP" altLang="en-US" sz="2400" b="1" dirty="0" err="1">
                <a:solidFill>
                  <a:schemeClr val="accent1">
                    <a:lumMod val="7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障がい</a:t>
            </a:r>
            <a:r>
              <a:rPr lang="ja-JP" altLang="en-US" sz="2400" b="1" dirty="0">
                <a:solidFill>
                  <a:schemeClr val="accent1">
                    <a:lumMod val="7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者に学びの機会や場所を提供すること</a:t>
            </a:r>
            <a:endParaRPr lang="en-US" altLang="ja-JP" sz="2400" b="1" dirty="0">
              <a:solidFill>
                <a:schemeClr val="accent1">
                  <a:lumMod val="7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b="1" dirty="0">
              <a:solidFill>
                <a:schemeClr val="accent2"/>
              </a:solidFill>
              <a:effectLst>
                <a:outerShdw blurRad="38100" dist="38100" dir="2700000" algn="tl">
                  <a:srgbClr val="000000">
                    <a:alpha val="43137"/>
                  </a:srgbClr>
                </a:outerShdw>
              </a:effectLst>
              <a:latin typeface="+mj-ea"/>
              <a:ea typeface="+mj-ea"/>
            </a:endParaRPr>
          </a:p>
        </p:txBody>
      </p:sp>
      <p:cxnSp>
        <p:nvCxnSpPr>
          <p:cNvPr id="25" name="直線コネクタ 24"/>
          <p:cNvCxnSpPr/>
          <p:nvPr/>
        </p:nvCxnSpPr>
        <p:spPr>
          <a:xfrm>
            <a:off x="3230401" y="1451987"/>
            <a:ext cx="560190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059062" y="5517239"/>
            <a:ext cx="5337969" cy="646331"/>
          </a:xfrm>
          <a:prstGeom prst="rect">
            <a:avLst/>
          </a:prstGeom>
          <a:solidFill>
            <a:schemeClr val="bg1"/>
          </a:solidFill>
          <a:ln>
            <a:noFill/>
          </a:ln>
        </p:spPr>
        <p:txBody>
          <a:bodyPr wrap="square" rtlCol="0">
            <a:spAutoFit/>
          </a:bodyPr>
          <a:lstStyle/>
          <a:p>
            <a:pPr algn="ctr"/>
            <a:r>
              <a:rPr lang="ja-JP" altLang="en-US" dirty="0">
                <a:solidFill>
                  <a:srgbClr val="FF7C8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メイリオ" panose="020B0604030504040204" pitchFamily="50" charset="-128"/>
              </a:rPr>
              <a:t>江古田地域に、互いの存在と価値観を尊重し合い、</a:t>
            </a:r>
            <a:endParaRPr lang="en-US" altLang="ja-JP" dirty="0">
              <a:solidFill>
                <a:srgbClr val="FF7C8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ctr"/>
            <a:r>
              <a:rPr lang="ja-JP" altLang="en-US" dirty="0">
                <a:solidFill>
                  <a:srgbClr val="FF7C8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メイリオ" panose="020B0604030504040204" pitchFamily="50" charset="-128"/>
              </a:rPr>
              <a:t>豊かさを広げるコミュニティ拠点をオープン！</a:t>
            </a:r>
            <a:endParaRPr lang="en-US" altLang="ja-JP" dirty="0">
              <a:solidFill>
                <a:srgbClr val="FF7C8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pic>
        <p:nvPicPr>
          <p:cNvPr id="28" name="図 27"/>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10800000" flipH="1" flipV="1">
            <a:off x="2242535" y="2276872"/>
            <a:ext cx="1837244" cy="1044000"/>
          </a:xfrm>
          <a:prstGeom prst="rect">
            <a:avLst/>
          </a:prstGeom>
        </p:spPr>
      </p:pic>
      <p:pic>
        <p:nvPicPr>
          <p:cNvPr id="29" name="図 28"/>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rot="10800000" flipV="1">
            <a:off x="4963941" y="1721176"/>
            <a:ext cx="2128795" cy="1059757"/>
          </a:xfrm>
          <a:prstGeom prst="rect">
            <a:avLst/>
          </a:prstGeom>
        </p:spPr>
      </p:pic>
      <p:sp>
        <p:nvSpPr>
          <p:cNvPr id="31" name="テキスト ボックス 30"/>
          <p:cNvSpPr txBox="1"/>
          <p:nvPr/>
        </p:nvSpPr>
        <p:spPr>
          <a:xfrm>
            <a:off x="6456040" y="3356996"/>
            <a:ext cx="4104456" cy="677108"/>
          </a:xfrm>
          <a:prstGeom prst="rect">
            <a:avLst/>
          </a:prstGeom>
          <a:noFill/>
        </p:spPr>
        <p:txBody>
          <a:bodyPr wrap="square" rtlCol="0">
            <a:spAutoFit/>
          </a:bodyPr>
          <a:lstStyle/>
          <a:p>
            <a:r>
              <a:rPr lang="ja-JP" altLang="en-US" sz="2400" dirty="0">
                <a:solidFill>
                  <a:prstClr val="black">
                    <a:lumMod val="75000"/>
                    <a:lumOff val="25000"/>
                  </a:prst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　　～誰もが分け隔てなく、</a:t>
            </a:r>
            <a:endParaRPr lang="en-US" altLang="ja-JP" sz="14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　　　　　　共に地域で生きていけるように～</a:t>
            </a:r>
          </a:p>
        </p:txBody>
      </p:sp>
      <p:pic>
        <p:nvPicPr>
          <p:cNvPr id="32" name="図 31"/>
          <p:cNvPicPr>
            <a:picLocks noChangeAspect="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10800000" flipV="1">
            <a:off x="8119464" y="2276876"/>
            <a:ext cx="1864973" cy="1059757"/>
          </a:xfrm>
          <a:prstGeom prst="rect">
            <a:avLst/>
          </a:prstGeom>
        </p:spPr>
      </p:pic>
      <p:sp>
        <p:nvSpPr>
          <p:cNvPr id="30" name="テキスト ボックス 29"/>
          <p:cNvSpPr txBox="1"/>
          <p:nvPr/>
        </p:nvSpPr>
        <p:spPr>
          <a:xfrm>
            <a:off x="8190969" y="2524836"/>
            <a:ext cx="1729491" cy="400110"/>
          </a:xfrm>
          <a:prstGeom prst="rect">
            <a:avLst/>
          </a:prstGeom>
          <a:noFill/>
        </p:spPr>
        <p:txBody>
          <a:bodyPr wrap="square" rtlCol="0">
            <a:spAutoFit/>
          </a:bodyPr>
          <a:lstStyle/>
          <a:p>
            <a:pPr algn="ctr"/>
            <a:r>
              <a:rPr kumimoji="1" lang="ja-JP" altLang="en-US" sz="2000" dirty="0">
                <a:solidFill>
                  <a:prstClr val="black">
                    <a:lumMod val="75000"/>
                    <a:lumOff val="25000"/>
                  </a:prst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地域共生</a:t>
            </a:r>
            <a:endParaRPr kumimoji="1" lang="en-US" altLang="ja-JP" sz="2000" dirty="0">
              <a:solidFill>
                <a:prstClr val="black">
                  <a:lumMod val="75000"/>
                  <a:lumOff val="25000"/>
                </a:prst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テキスト ボックス 32"/>
          <p:cNvSpPr txBox="1"/>
          <p:nvPr/>
        </p:nvSpPr>
        <p:spPr>
          <a:xfrm>
            <a:off x="2351589" y="2524836"/>
            <a:ext cx="1729491" cy="400110"/>
          </a:xfrm>
          <a:prstGeom prst="rect">
            <a:avLst/>
          </a:prstGeom>
          <a:noFill/>
        </p:spPr>
        <p:txBody>
          <a:bodyPr wrap="square" rtlCol="0">
            <a:spAutoFit/>
          </a:bodyPr>
          <a:lstStyle/>
          <a:p>
            <a:pPr algn="ctr"/>
            <a:r>
              <a:rPr lang="ja-JP" altLang="en-US" sz="2000" dirty="0">
                <a:solidFill>
                  <a:prstClr val="black">
                    <a:lumMod val="75000"/>
                    <a:lumOff val="25000"/>
                  </a:prst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自分</a:t>
            </a:r>
            <a:r>
              <a:rPr kumimoji="1" lang="ja-JP" altLang="en-US" sz="2000" dirty="0">
                <a:solidFill>
                  <a:prstClr val="black">
                    <a:lumMod val="75000"/>
                    <a:lumOff val="25000"/>
                  </a:prst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らしく</a:t>
            </a:r>
            <a:endParaRPr kumimoji="1" lang="en-US" altLang="ja-JP" sz="2000" dirty="0">
              <a:solidFill>
                <a:prstClr val="black">
                  <a:lumMod val="75000"/>
                  <a:lumOff val="25000"/>
                </a:prst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テキスト ボックス 33"/>
          <p:cNvSpPr txBox="1"/>
          <p:nvPr/>
        </p:nvSpPr>
        <p:spPr>
          <a:xfrm>
            <a:off x="4164987" y="2708924"/>
            <a:ext cx="4586892" cy="677108"/>
          </a:xfrm>
          <a:prstGeom prst="rect">
            <a:avLst/>
          </a:prstGeom>
          <a:noFill/>
        </p:spPr>
        <p:txBody>
          <a:bodyPr wrap="square" rtlCol="0">
            <a:spAutoFit/>
          </a:bodyPr>
          <a:lstStyle/>
          <a:p>
            <a:r>
              <a:rPr lang="ja-JP" altLang="en-US" sz="2400" dirty="0">
                <a:solidFill>
                  <a:prstClr val="black">
                    <a:lumMod val="75000"/>
                    <a:lumOff val="25000"/>
                  </a:prst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～いろいろな人との交流や</a:t>
            </a:r>
            <a:endParaRPr lang="en-US" altLang="ja-JP" sz="14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　　　　　　自分の趣味を楽しめるように～</a:t>
            </a:r>
          </a:p>
        </p:txBody>
      </p:sp>
      <p:sp>
        <p:nvSpPr>
          <p:cNvPr id="35" name="テキスト ボックス 34"/>
          <p:cNvSpPr txBox="1"/>
          <p:nvPr/>
        </p:nvSpPr>
        <p:spPr>
          <a:xfrm>
            <a:off x="1847531" y="3501008"/>
            <a:ext cx="4301012" cy="523220"/>
          </a:xfrm>
          <a:prstGeom prst="rect">
            <a:avLst/>
          </a:prstGeom>
          <a:noFill/>
        </p:spPr>
        <p:txBody>
          <a:bodyPr wrap="square" rtlCol="0">
            <a:spAutoFit/>
          </a:bodyPr>
          <a:lstStyle/>
          <a:p>
            <a:r>
              <a:rPr lang="ja-JP" altLang="en-US" sz="14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　～個性が尊重され、</a:t>
            </a:r>
            <a:endParaRPr lang="en-US" altLang="ja-JP" sz="14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　　　主体性のある生活が送れるように～</a:t>
            </a:r>
          </a:p>
        </p:txBody>
      </p:sp>
      <p:sp>
        <p:nvSpPr>
          <p:cNvPr id="24" name="サブタイトル 2"/>
          <p:cNvSpPr txBox="1">
            <a:spLocks/>
          </p:cNvSpPr>
          <p:nvPr/>
        </p:nvSpPr>
        <p:spPr>
          <a:xfrm>
            <a:off x="1847528" y="890955"/>
            <a:ext cx="7632848" cy="447876"/>
          </a:xfrm>
          <a:prstGeom prst="rect">
            <a:avLst/>
          </a:prstGeom>
          <a:solidFill>
            <a:schemeClr val="bg1"/>
          </a:solidFill>
          <a:effectLst/>
        </p:spPr>
        <p:txBody>
          <a:bodyPr vert="horz" lIns="91440" tIns="45720" rIns="91440" bIns="45720" rtlCol="0">
            <a:normAutofit lnSpcReduction="10000"/>
          </a:bodyPr>
          <a:lstStyle>
            <a:lvl1pPr marL="0" indent="0" algn="l" defTabSz="914400" rtl="0" eaLnBrk="1" latinLnBrk="0" hangingPunct="1">
              <a:spcBef>
                <a:spcPct val="20000"/>
              </a:spcBef>
              <a:buClr>
                <a:schemeClr val="accent1"/>
              </a:buClr>
              <a:buSzPct val="85000"/>
              <a:buFont typeface="Arial" pitchFamily="34" charset="0"/>
              <a:buNone/>
              <a:defRPr kumimoji="1"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kumimoji="1"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9pPr>
          </a:lstStyle>
          <a:p>
            <a:pPr algn="ctr">
              <a:buClr>
                <a:srgbClr val="FFFF00"/>
              </a:buClr>
            </a:pPr>
            <a:r>
              <a:rPr lang="ja-JP" altLang="en-US" b="1" dirty="0">
                <a:solidFill>
                  <a:srgbClr val="FFCC66"/>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ダイバーシティ発信基地 創出プロジェクト</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789" y="4812739"/>
            <a:ext cx="4263475" cy="750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下矢印 22"/>
          <p:cNvSpPr/>
          <p:nvPr/>
        </p:nvSpPr>
        <p:spPr>
          <a:xfrm flipV="1">
            <a:off x="8902026" y="6260098"/>
            <a:ext cx="693455" cy="321849"/>
          </a:xfrm>
          <a:prstGeom prst="downArrow">
            <a:avLst>
              <a:gd name="adj1" fmla="val 80598"/>
              <a:gd name="adj2" fmla="val 48698"/>
            </a:avLst>
          </a:prstGeom>
          <a:solidFill>
            <a:schemeClr val="bg1"/>
          </a:solidFill>
          <a:ln>
            <a:solidFill>
              <a:srgbClr val="008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prstClr val="white"/>
              </a:solidFill>
              <a:latin typeface="Trebuchet MS" panose="020B0603020202020204"/>
              <a:ea typeface="メイリオ" panose="020B0604030504040204" pitchFamily="50" charset="-128"/>
            </a:endParaRPr>
          </a:p>
        </p:txBody>
      </p:sp>
      <p:pic>
        <p:nvPicPr>
          <p:cNvPr id="3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1537" y="6287893"/>
            <a:ext cx="560475" cy="347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99441" y="6527707"/>
            <a:ext cx="1139657" cy="20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テキスト ボックス 38"/>
          <p:cNvSpPr txBox="1"/>
          <p:nvPr/>
        </p:nvSpPr>
        <p:spPr>
          <a:xfrm>
            <a:off x="9571359" y="6366436"/>
            <a:ext cx="216024" cy="261610"/>
          </a:xfrm>
          <a:prstGeom prst="rect">
            <a:avLst/>
          </a:prstGeom>
          <a:noFill/>
        </p:spPr>
        <p:txBody>
          <a:bodyPr wrap="square" rtlCol="0">
            <a:spAutoFit/>
          </a:bodyPr>
          <a:lstStyle/>
          <a:p>
            <a:r>
              <a:rPr kumimoji="1"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0" name="図 39"/>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711129" y="6108967"/>
            <a:ext cx="780127" cy="624100"/>
          </a:xfrm>
          <a:prstGeom prst="rect">
            <a:avLst/>
          </a:prstGeom>
        </p:spPr>
      </p:pic>
      <p:pic>
        <p:nvPicPr>
          <p:cNvPr id="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92086" y="3371183"/>
            <a:ext cx="3798887"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図 3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92677" y="4718169"/>
            <a:ext cx="1560515" cy="189153"/>
          </a:xfrm>
          <a:prstGeom prst="rect">
            <a:avLst/>
          </a:prstGeom>
        </p:spPr>
      </p:pic>
      <p:pic>
        <p:nvPicPr>
          <p:cNvPr id="42" name="図 4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61497" y="4718169"/>
            <a:ext cx="1560515" cy="189153"/>
          </a:xfrm>
          <a:prstGeom prst="rect">
            <a:avLst/>
          </a:prstGeom>
        </p:spPr>
      </p:pic>
      <p:sp>
        <p:nvSpPr>
          <p:cNvPr id="26" name="テキスト ボックス 25"/>
          <p:cNvSpPr txBox="1"/>
          <p:nvPr/>
        </p:nvSpPr>
        <p:spPr>
          <a:xfrm>
            <a:off x="5159901" y="1988840"/>
            <a:ext cx="1729491" cy="400110"/>
          </a:xfrm>
          <a:prstGeom prst="rect">
            <a:avLst/>
          </a:prstGeom>
          <a:noFill/>
        </p:spPr>
        <p:txBody>
          <a:bodyPr wrap="square" rtlCol="0">
            <a:spAutoFit/>
          </a:bodyPr>
          <a:lstStyle/>
          <a:p>
            <a:pPr algn="ctr"/>
            <a:r>
              <a:rPr kumimoji="1" lang="ja-JP" altLang="en-US" sz="2000" dirty="0">
                <a:solidFill>
                  <a:prstClr val="black">
                    <a:lumMod val="75000"/>
                    <a:lumOff val="25000"/>
                  </a:prst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余暇の充実</a:t>
            </a:r>
            <a:endParaRPr kumimoji="1" lang="en-US" altLang="ja-JP" sz="2000" dirty="0">
              <a:solidFill>
                <a:prstClr val="black">
                  <a:lumMod val="75000"/>
                  <a:lumOff val="25000"/>
                </a:prst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86987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618695" y="335876"/>
            <a:ext cx="11261664" cy="432048"/>
          </a:xfrm>
          <a:effectLst>
            <a:outerShdw blurRad="50800" dist="101600" dir="3180000" algn="ctr" rotWithShape="0">
              <a:schemeClr val="tx1">
                <a:alpha val="32000"/>
              </a:schemeClr>
            </a:outerShdw>
          </a:effectLst>
        </p:spPr>
        <p:txBody>
          <a:bodyPr>
            <a:normAutofit lnSpcReduction="10000"/>
          </a:bodyPr>
          <a:lstStyle/>
          <a:p>
            <a:pPr algn="l"/>
            <a:r>
              <a:rPr lang="ja-JP" altLang="en-US" sz="2400" b="1" dirty="0">
                <a:solidFill>
                  <a:schemeClr val="accent1">
                    <a:lumMod val="7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400" b="1" dirty="0">
                <a:solidFill>
                  <a:schemeClr val="accent1">
                    <a:lumMod val="7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2400" b="1" dirty="0">
                <a:solidFill>
                  <a:schemeClr val="accent1">
                    <a:lumMod val="7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企画内容の理解・整理　～企画内容の職員側の支援事項の検討～</a:t>
            </a:r>
            <a:endParaRPr lang="en-US" altLang="ja-JP" sz="2400" b="1" dirty="0">
              <a:solidFill>
                <a:schemeClr val="accent1">
                  <a:lumMod val="7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b="1" dirty="0">
              <a:solidFill>
                <a:schemeClr val="accent2"/>
              </a:solidFill>
              <a:effectLst>
                <a:outerShdw blurRad="38100" dist="38100" dir="2700000" algn="tl">
                  <a:srgbClr val="000000">
                    <a:alpha val="43137"/>
                  </a:srgbClr>
                </a:outerShdw>
              </a:effectLst>
              <a:latin typeface="+mj-ea"/>
              <a:ea typeface="+mj-ea"/>
            </a:endParaRPr>
          </a:p>
        </p:txBody>
      </p:sp>
      <p:pic>
        <p:nvPicPr>
          <p:cNvPr id="28" name="図 27"/>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10800000" flipH="1" flipV="1">
            <a:off x="1861395" y="1957057"/>
            <a:ext cx="1837244" cy="1044000"/>
          </a:xfrm>
          <a:prstGeom prst="rect">
            <a:avLst/>
          </a:prstGeom>
        </p:spPr>
      </p:pic>
      <p:pic>
        <p:nvPicPr>
          <p:cNvPr id="29" name="図 28"/>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rot="10800000" flipV="1">
            <a:off x="1847529" y="3579640"/>
            <a:ext cx="2128795" cy="1059757"/>
          </a:xfrm>
          <a:prstGeom prst="rect">
            <a:avLst/>
          </a:prstGeom>
        </p:spPr>
      </p:pic>
      <p:pic>
        <p:nvPicPr>
          <p:cNvPr id="32" name="図 31"/>
          <p:cNvPicPr>
            <a:picLocks noChangeAspect="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10800000" flipV="1">
            <a:off x="1861396" y="5194800"/>
            <a:ext cx="1864973" cy="1059757"/>
          </a:xfrm>
          <a:prstGeom prst="rect">
            <a:avLst/>
          </a:prstGeom>
        </p:spPr>
      </p:pic>
      <p:sp>
        <p:nvSpPr>
          <p:cNvPr id="31" name="テキスト ボックス 30"/>
          <p:cNvSpPr txBox="1"/>
          <p:nvPr/>
        </p:nvSpPr>
        <p:spPr>
          <a:xfrm>
            <a:off x="859696" y="6027882"/>
            <a:ext cx="4104456" cy="677108"/>
          </a:xfrm>
          <a:prstGeom prst="rect">
            <a:avLst/>
          </a:prstGeom>
          <a:noFill/>
        </p:spPr>
        <p:txBody>
          <a:bodyPr wrap="square" rtlCol="0">
            <a:spAutoFit/>
          </a:bodyPr>
          <a:lstStyle/>
          <a:p>
            <a:r>
              <a:rPr lang="ja-JP" altLang="en-US" sz="2400" dirty="0">
                <a:solidFill>
                  <a:prstClr val="black">
                    <a:lumMod val="75000"/>
                    <a:lumOff val="25000"/>
                  </a:prst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　　～誰もが分け隔てなく、</a:t>
            </a:r>
            <a:endParaRPr lang="en-US" altLang="ja-JP" sz="14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　　　　　　共に地域で生きていけるように～</a:t>
            </a:r>
          </a:p>
        </p:txBody>
      </p:sp>
      <p:sp>
        <p:nvSpPr>
          <p:cNvPr id="30" name="テキスト ボックス 29"/>
          <p:cNvSpPr txBox="1"/>
          <p:nvPr/>
        </p:nvSpPr>
        <p:spPr>
          <a:xfrm>
            <a:off x="1929133" y="5482869"/>
            <a:ext cx="1729491" cy="400110"/>
          </a:xfrm>
          <a:prstGeom prst="rect">
            <a:avLst/>
          </a:prstGeom>
          <a:noFill/>
        </p:spPr>
        <p:txBody>
          <a:bodyPr wrap="square" rtlCol="0">
            <a:spAutoFit/>
          </a:bodyPr>
          <a:lstStyle/>
          <a:p>
            <a:pPr algn="ctr"/>
            <a:r>
              <a:rPr kumimoji="1" lang="ja-JP" altLang="en-US" sz="2000" dirty="0">
                <a:solidFill>
                  <a:prstClr val="black">
                    <a:lumMod val="75000"/>
                    <a:lumOff val="25000"/>
                  </a:prst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地域共生</a:t>
            </a:r>
            <a:endParaRPr kumimoji="1" lang="en-US" altLang="ja-JP" sz="2000" dirty="0">
              <a:solidFill>
                <a:prstClr val="black">
                  <a:lumMod val="75000"/>
                  <a:lumOff val="25000"/>
                </a:prst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テキスト ボックス 32"/>
          <p:cNvSpPr txBox="1"/>
          <p:nvPr/>
        </p:nvSpPr>
        <p:spPr>
          <a:xfrm>
            <a:off x="1901405" y="2158076"/>
            <a:ext cx="1729491" cy="400110"/>
          </a:xfrm>
          <a:prstGeom prst="rect">
            <a:avLst/>
          </a:prstGeom>
          <a:noFill/>
        </p:spPr>
        <p:txBody>
          <a:bodyPr wrap="square" rtlCol="0">
            <a:spAutoFit/>
          </a:bodyPr>
          <a:lstStyle/>
          <a:p>
            <a:pPr algn="ctr"/>
            <a:r>
              <a:rPr lang="ja-JP" altLang="en-US" sz="2000" dirty="0">
                <a:solidFill>
                  <a:prstClr val="black">
                    <a:lumMod val="75000"/>
                    <a:lumOff val="25000"/>
                  </a:prst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自分</a:t>
            </a:r>
            <a:r>
              <a:rPr kumimoji="1" lang="ja-JP" altLang="en-US" sz="2000" dirty="0">
                <a:solidFill>
                  <a:prstClr val="black">
                    <a:lumMod val="75000"/>
                    <a:lumOff val="25000"/>
                  </a:prst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らしく</a:t>
            </a:r>
            <a:endParaRPr kumimoji="1" lang="en-US" altLang="ja-JP" sz="2000" dirty="0">
              <a:solidFill>
                <a:prstClr val="black">
                  <a:lumMod val="75000"/>
                  <a:lumOff val="25000"/>
                </a:prst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テキスト ボックス 33"/>
          <p:cNvSpPr txBox="1"/>
          <p:nvPr/>
        </p:nvSpPr>
        <p:spPr>
          <a:xfrm>
            <a:off x="5870492" y="2199083"/>
            <a:ext cx="6063056" cy="3108543"/>
          </a:xfrm>
          <a:prstGeom prst="rect">
            <a:avLst/>
          </a:prstGeom>
          <a:noFill/>
          <a:ln>
            <a:solidFill>
              <a:schemeClr val="tx1"/>
            </a:solidFill>
          </a:ln>
        </p:spPr>
        <p:txBody>
          <a:bodyPr wrap="square" rtlCol="0">
            <a:spAutoFit/>
          </a:bodyPr>
          <a:lstStyle/>
          <a:p>
            <a:r>
              <a:rPr lang="ja-JP" altLang="en-US" sz="14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行動範囲が限られる</a:t>
            </a:r>
            <a:r>
              <a:rPr lang="ja-JP" altLang="en-US" sz="1400" dirty="0" err="1">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障がい</a:t>
            </a:r>
            <a:r>
              <a:rPr lang="ja-JP" altLang="en-US" sz="14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者の方は、コンビニで買い物をすることなども難しい。そのため、町に出て好きなことを楽しんだりできるように</a:t>
            </a:r>
            <a:r>
              <a:rPr lang="ja-JP" altLang="en-US" sz="1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自発的に行動計画を作成し実行できる</a:t>
            </a:r>
            <a:r>
              <a:rPr lang="ja-JP" altLang="en-US" sz="14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「自分らしさ」を身に付けて欲しい</a:t>
            </a:r>
            <a:endParaRPr lang="en-US" altLang="ja-JP" sz="14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特別支援学校（高校）卒業後の就職では、挫折する方が５割近くもいることが現状である。その多くの問題は心の成熟が出来ていないまま社会に出ることによることによるものが多い。</a:t>
            </a:r>
            <a:endParaRPr lang="en-US" altLang="ja-JP" sz="14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健常者であればいろいろな経験をすることで心が成熟していくように、</a:t>
            </a:r>
            <a:r>
              <a:rPr lang="ja-JP" altLang="en-US" sz="1400" dirty="0" err="1">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障がい</a:t>
            </a:r>
            <a:r>
              <a:rPr lang="ja-JP" altLang="en-US" sz="14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者にも</a:t>
            </a:r>
            <a:r>
              <a:rPr lang="ja-JP" altLang="en-US" sz="1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教育的な</a:t>
            </a:r>
            <a:r>
              <a:rPr lang="ja-JP" altLang="en-US" sz="14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「余暇の充実」が必要</a:t>
            </a:r>
            <a:endParaRPr lang="en-US" altLang="ja-JP" sz="14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地域に孤立しているがために、</a:t>
            </a:r>
            <a:r>
              <a:rPr lang="ja-JP" altLang="en-US" sz="1400" dirty="0" err="1">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障がい</a:t>
            </a:r>
            <a:r>
              <a:rPr lang="ja-JP" altLang="en-US" sz="14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者側は地域での買い物をするにもハードルが高くなる等の問題が発生し、健常者側に障がい者へのサポートの方法が分からないなど双方が歩みよりにくい状況が発生している。</a:t>
            </a:r>
            <a:endParaRPr lang="en-US" altLang="ja-JP" sz="14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お互いのことを理解することで、</a:t>
            </a:r>
            <a:r>
              <a:rPr lang="ja-JP" altLang="en-US" sz="14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地域共生ができるようにしていきたい。</a:t>
            </a:r>
            <a:endParaRPr lang="en-US" altLang="ja-JP" sz="14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テキスト ボックス 34"/>
          <p:cNvSpPr txBox="1"/>
          <p:nvPr/>
        </p:nvSpPr>
        <p:spPr>
          <a:xfrm>
            <a:off x="960015" y="3030078"/>
            <a:ext cx="4301012" cy="523220"/>
          </a:xfrm>
          <a:prstGeom prst="rect">
            <a:avLst/>
          </a:prstGeom>
          <a:noFill/>
        </p:spPr>
        <p:txBody>
          <a:bodyPr wrap="square" rtlCol="0">
            <a:spAutoFit/>
          </a:bodyPr>
          <a:lstStyle/>
          <a:p>
            <a:r>
              <a:rPr lang="ja-JP" altLang="en-US" sz="14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　～個性が尊重され、</a:t>
            </a:r>
            <a:endParaRPr lang="en-US" altLang="ja-JP" sz="14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　　　主体性のある生活が送れるように～</a:t>
            </a:r>
          </a:p>
        </p:txBody>
      </p:sp>
      <p:sp>
        <p:nvSpPr>
          <p:cNvPr id="24" name="サブタイトル 2"/>
          <p:cNvSpPr txBox="1">
            <a:spLocks/>
          </p:cNvSpPr>
          <p:nvPr/>
        </p:nvSpPr>
        <p:spPr>
          <a:xfrm>
            <a:off x="1847528" y="890955"/>
            <a:ext cx="7632848" cy="447876"/>
          </a:xfrm>
          <a:prstGeom prst="rect">
            <a:avLst/>
          </a:prstGeom>
          <a:solidFill>
            <a:schemeClr val="bg1"/>
          </a:solidFill>
          <a:effectLst/>
        </p:spPr>
        <p:txBody>
          <a:bodyPr vert="horz" lIns="91440" tIns="45720" rIns="91440" bIns="45720" rtlCol="0">
            <a:normAutofit fontScale="92500"/>
          </a:bodyPr>
          <a:lstStyle>
            <a:lvl1pPr marL="0" indent="0" algn="l" defTabSz="914400" rtl="0" eaLnBrk="1" latinLnBrk="0" hangingPunct="1">
              <a:spcBef>
                <a:spcPct val="20000"/>
              </a:spcBef>
              <a:buClr>
                <a:schemeClr val="accent1"/>
              </a:buClr>
              <a:buSzPct val="85000"/>
              <a:buFont typeface="Arial" pitchFamily="34" charset="0"/>
              <a:buNone/>
              <a:defRPr kumimoji="1"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kumimoji="1"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9pPr>
          </a:lstStyle>
          <a:p>
            <a:pPr algn="ctr">
              <a:buClr>
                <a:srgbClr val="FFFF00"/>
              </a:buClr>
            </a:pPr>
            <a:r>
              <a:rPr lang="ja-JP" altLang="en-US" b="1" dirty="0">
                <a:solidFill>
                  <a:srgbClr val="FFCC66"/>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正直なところ</a:t>
            </a:r>
            <a:r>
              <a:rPr lang="en-US" altLang="ja-JP" b="1" dirty="0">
                <a:solidFill>
                  <a:srgbClr val="FFCC66"/>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b="1" dirty="0">
                <a:solidFill>
                  <a:srgbClr val="FFCC66"/>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これから何をすればいいか分からない</a:t>
            </a:r>
            <a:r>
              <a:rPr lang="en-US" altLang="ja-JP" b="1" dirty="0">
                <a:solidFill>
                  <a:srgbClr val="FFCC66"/>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endParaRPr lang="en-US" altLang="ja-JP" b="1" dirty="0">
              <a:solidFill>
                <a:srgbClr val="FFEFC9"/>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3" name="下矢印 22"/>
          <p:cNvSpPr/>
          <p:nvPr/>
        </p:nvSpPr>
        <p:spPr>
          <a:xfrm flipV="1">
            <a:off x="8902026" y="6260098"/>
            <a:ext cx="693455" cy="321849"/>
          </a:xfrm>
          <a:prstGeom prst="downArrow">
            <a:avLst>
              <a:gd name="adj1" fmla="val 80598"/>
              <a:gd name="adj2" fmla="val 48698"/>
            </a:avLst>
          </a:prstGeom>
          <a:solidFill>
            <a:schemeClr val="bg1"/>
          </a:solidFill>
          <a:ln>
            <a:solidFill>
              <a:srgbClr val="008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prstClr val="white"/>
              </a:solidFill>
              <a:latin typeface="Trebuchet MS" panose="020B0603020202020204"/>
              <a:ea typeface="メイリオ" panose="020B0604030504040204" pitchFamily="50" charset="-128"/>
            </a:endParaRPr>
          </a:p>
        </p:txBody>
      </p:sp>
      <p:pic>
        <p:nvPicPr>
          <p:cNvPr id="3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1537" y="6287893"/>
            <a:ext cx="560475" cy="347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9441" y="6527707"/>
            <a:ext cx="1139657" cy="20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テキスト ボックス 38"/>
          <p:cNvSpPr txBox="1"/>
          <p:nvPr/>
        </p:nvSpPr>
        <p:spPr>
          <a:xfrm>
            <a:off x="9571359" y="6366436"/>
            <a:ext cx="216024" cy="261610"/>
          </a:xfrm>
          <a:prstGeom prst="rect">
            <a:avLst/>
          </a:prstGeom>
          <a:noFill/>
        </p:spPr>
        <p:txBody>
          <a:bodyPr wrap="square" rtlCol="0">
            <a:spAutoFit/>
          </a:bodyPr>
          <a:lstStyle/>
          <a:p>
            <a:r>
              <a:rPr kumimoji="1"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0" name="図 39"/>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787385" y="6108967"/>
            <a:ext cx="780127" cy="624100"/>
          </a:xfrm>
          <a:prstGeom prst="rect">
            <a:avLst/>
          </a:prstGeom>
        </p:spPr>
      </p:pic>
      <p:sp>
        <p:nvSpPr>
          <p:cNvPr id="26" name="テキスト ボックス 25"/>
          <p:cNvSpPr txBox="1"/>
          <p:nvPr/>
        </p:nvSpPr>
        <p:spPr>
          <a:xfrm>
            <a:off x="2047181" y="3879909"/>
            <a:ext cx="1729491" cy="400110"/>
          </a:xfrm>
          <a:prstGeom prst="rect">
            <a:avLst/>
          </a:prstGeom>
          <a:noFill/>
        </p:spPr>
        <p:txBody>
          <a:bodyPr wrap="square" rtlCol="0">
            <a:spAutoFit/>
          </a:bodyPr>
          <a:lstStyle/>
          <a:p>
            <a:pPr algn="ctr"/>
            <a:r>
              <a:rPr kumimoji="1" lang="ja-JP" altLang="en-US" sz="2000" dirty="0">
                <a:solidFill>
                  <a:prstClr val="black">
                    <a:lumMod val="75000"/>
                    <a:lumOff val="25000"/>
                  </a:prst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余暇の充実</a:t>
            </a:r>
            <a:endParaRPr kumimoji="1" lang="en-US" altLang="ja-JP" sz="2000" dirty="0">
              <a:solidFill>
                <a:prstClr val="black">
                  <a:lumMod val="75000"/>
                  <a:lumOff val="25000"/>
                </a:prst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下矢印 3"/>
          <p:cNvSpPr/>
          <p:nvPr/>
        </p:nvSpPr>
        <p:spPr>
          <a:xfrm>
            <a:off x="5046395" y="1328198"/>
            <a:ext cx="1235116" cy="610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prstClr val="white"/>
              </a:solidFill>
              <a:latin typeface="Trebuchet MS" panose="020B0603020202020204"/>
              <a:ea typeface="メイリオ" panose="020B0604030504040204" pitchFamily="50" charset="-128"/>
            </a:endParaRPr>
          </a:p>
        </p:txBody>
      </p:sp>
      <p:sp>
        <p:nvSpPr>
          <p:cNvPr id="7" name="爆発 2 6"/>
          <p:cNvSpPr/>
          <p:nvPr/>
        </p:nvSpPr>
        <p:spPr>
          <a:xfrm>
            <a:off x="9054425" y="278037"/>
            <a:ext cx="3984171" cy="1903531"/>
          </a:xfrm>
          <a:prstGeom prst="irregularSeal2">
            <a:avLst/>
          </a:prstGeom>
          <a:solidFill>
            <a:schemeClr val="tx2">
              <a:lumMod val="60000"/>
              <a:lumOff val="40000"/>
              <a:alpha val="9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prstClr val="white"/>
                </a:solidFill>
                <a:latin typeface="Trebuchet MS" panose="020B0603020202020204"/>
                <a:ea typeface="メイリオ" panose="020B0604030504040204" pitchFamily="50" charset="-128"/>
              </a:rPr>
              <a:t>延べ</a:t>
            </a:r>
            <a:r>
              <a:rPr kumimoji="1" lang="en-US" altLang="ja-JP" dirty="0">
                <a:solidFill>
                  <a:prstClr val="white"/>
                </a:solidFill>
                <a:latin typeface="Trebuchet MS" panose="020B0603020202020204"/>
                <a:ea typeface="メイリオ" panose="020B0604030504040204" pitchFamily="50" charset="-128"/>
              </a:rPr>
              <a:t>90</a:t>
            </a:r>
            <a:r>
              <a:rPr kumimoji="1" lang="ja-JP" altLang="en-US" dirty="0">
                <a:solidFill>
                  <a:prstClr val="white"/>
                </a:solidFill>
                <a:latin typeface="Trebuchet MS" panose="020B0603020202020204"/>
                <a:ea typeface="メイリオ" panose="020B0604030504040204" pitchFamily="50" charset="-128"/>
              </a:rPr>
              <a:t>時間！</a:t>
            </a:r>
          </a:p>
        </p:txBody>
      </p:sp>
      <p:sp>
        <p:nvSpPr>
          <p:cNvPr id="5" name="テキスト ボックス 4"/>
          <p:cNvSpPr txBox="1"/>
          <p:nvPr/>
        </p:nvSpPr>
        <p:spPr>
          <a:xfrm>
            <a:off x="6220813" y="1410542"/>
            <a:ext cx="3763625" cy="369332"/>
          </a:xfrm>
          <a:prstGeom prst="rect">
            <a:avLst/>
          </a:prstGeom>
          <a:noFill/>
        </p:spPr>
        <p:txBody>
          <a:bodyPr wrap="square" rtlCol="0">
            <a:spAutoFit/>
          </a:bodyPr>
          <a:lstStyle/>
          <a:p>
            <a:r>
              <a:rPr kumimoji="1" lang="ja-JP" altLang="en-US" dirty="0">
                <a:solidFill>
                  <a:prstClr val="black"/>
                </a:solidFill>
                <a:latin typeface="Trebuchet MS" panose="020B0603020202020204"/>
                <a:ea typeface="メイリオ" panose="020B0604030504040204" pitchFamily="50" charset="-128"/>
              </a:rPr>
              <a:t>何度も打合せを重ねることで</a:t>
            </a:r>
            <a:r>
              <a:rPr kumimoji="1" lang="en-US" altLang="ja-JP" dirty="0">
                <a:solidFill>
                  <a:prstClr val="black"/>
                </a:solidFill>
                <a:latin typeface="Trebuchet MS" panose="020B0603020202020204"/>
                <a:ea typeface="メイリオ" panose="020B0604030504040204" pitchFamily="50" charset="-128"/>
              </a:rPr>
              <a:t>…</a:t>
            </a:r>
          </a:p>
        </p:txBody>
      </p:sp>
      <p:sp>
        <p:nvSpPr>
          <p:cNvPr id="20" name="テキスト ボックス 19"/>
          <p:cNvSpPr txBox="1"/>
          <p:nvPr/>
        </p:nvSpPr>
        <p:spPr>
          <a:xfrm>
            <a:off x="817075" y="4416752"/>
            <a:ext cx="4586892" cy="677108"/>
          </a:xfrm>
          <a:prstGeom prst="rect">
            <a:avLst/>
          </a:prstGeom>
          <a:noFill/>
        </p:spPr>
        <p:txBody>
          <a:bodyPr wrap="square" rtlCol="0">
            <a:spAutoFit/>
          </a:bodyPr>
          <a:lstStyle/>
          <a:p>
            <a:r>
              <a:rPr lang="ja-JP" altLang="en-US" sz="2400" dirty="0">
                <a:solidFill>
                  <a:prstClr val="black">
                    <a:lumMod val="75000"/>
                    <a:lumOff val="25000"/>
                  </a:prst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～いろいろな人との交流や</a:t>
            </a:r>
            <a:endParaRPr lang="en-US" altLang="ja-JP" sz="14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　　　　　　自分の趣味を楽しめるように～</a:t>
            </a:r>
          </a:p>
        </p:txBody>
      </p:sp>
      <p:sp>
        <p:nvSpPr>
          <p:cNvPr id="6" name="右中かっこ 5"/>
          <p:cNvSpPr/>
          <p:nvPr/>
        </p:nvSpPr>
        <p:spPr>
          <a:xfrm>
            <a:off x="4822148" y="2284533"/>
            <a:ext cx="624717" cy="3881787"/>
          </a:xfrm>
          <a:prstGeom prst="rightBrace">
            <a:avLst/>
          </a:prstGeom>
          <a:noFill/>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prstClr val="black"/>
              </a:solidFill>
              <a:latin typeface="Trebuchet MS" panose="020B0603020202020204"/>
              <a:ea typeface="メイリオ" panose="020B0604030504040204" pitchFamily="50" charset="-128"/>
            </a:endParaRPr>
          </a:p>
        </p:txBody>
      </p:sp>
      <p:sp>
        <p:nvSpPr>
          <p:cNvPr id="8" name="右矢印 7"/>
          <p:cNvSpPr/>
          <p:nvPr/>
        </p:nvSpPr>
        <p:spPr>
          <a:xfrm>
            <a:off x="5870492" y="5523891"/>
            <a:ext cx="554776" cy="484632"/>
          </a:xfrm>
          <a:prstGeom prst="rightArrow">
            <a:avLst/>
          </a:prstGeom>
          <a:solidFill>
            <a:schemeClr val="tx2">
              <a:lumMod val="60000"/>
              <a:lumOff val="40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prstClr val="white"/>
              </a:solidFill>
              <a:latin typeface="Trebuchet MS" panose="020B0603020202020204"/>
              <a:ea typeface="メイリオ" panose="020B0604030504040204" pitchFamily="50" charset="-128"/>
            </a:endParaRPr>
          </a:p>
        </p:txBody>
      </p:sp>
      <p:sp>
        <p:nvSpPr>
          <p:cNvPr id="9" name="テキスト ボックス 8"/>
          <p:cNvSpPr txBox="1"/>
          <p:nvPr/>
        </p:nvSpPr>
        <p:spPr>
          <a:xfrm>
            <a:off x="6425268" y="5631573"/>
            <a:ext cx="5955476" cy="369332"/>
          </a:xfrm>
          <a:prstGeom prst="rect">
            <a:avLst/>
          </a:prstGeom>
          <a:noFill/>
        </p:spPr>
        <p:txBody>
          <a:bodyPr wrap="none" rtlCol="0">
            <a:spAutoFit/>
          </a:bodyPr>
          <a:lstStyle/>
          <a:p>
            <a:r>
              <a:rPr kumimoji="1" lang="ja-JP" altLang="en-US" dirty="0">
                <a:solidFill>
                  <a:prstClr val="black"/>
                </a:solidFill>
                <a:latin typeface="Trebuchet MS" panose="020B0603020202020204"/>
                <a:ea typeface="メイリオ" panose="020B0604030504040204" pitchFamily="50" charset="-128"/>
              </a:rPr>
              <a:t>実態が分からないので先行事例の視察から始めました。</a:t>
            </a:r>
          </a:p>
        </p:txBody>
      </p:sp>
    </p:spTree>
    <p:extLst>
      <p:ext uri="{BB962C8B-B14F-4D97-AF65-F5344CB8AC3E}">
        <p14:creationId xmlns:p14="http://schemas.microsoft.com/office/powerpoint/2010/main" val="1327081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erima.local\全庁共有\全庁共有_2700_地域文化部\全庁共有_2715_協働推進課\★★★地域おこしプロジェクト★★★\ままのがっこ\参考施設・写真\シャンティつくば\①.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264" y="807016"/>
            <a:ext cx="3494541" cy="2620905"/>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900509" y="3427916"/>
            <a:ext cx="2031325" cy="369332"/>
          </a:xfrm>
          <a:prstGeom prst="rect">
            <a:avLst/>
          </a:prstGeom>
          <a:noFill/>
        </p:spPr>
        <p:txBody>
          <a:bodyPr wrap="none" rtlCol="0">
            <a:spAutoFit/>
          </a:bodyPr>
          <a:lstStyle/>
          <a:p>
            <a:r>
              <a:rPr kumimoji="1" lang="ja-JP" altLang="en-US" dirty="0">
                <a:solidFill>
                  <a:prstClr val="black"/>
                </a:solidFill>
                <a:latin typeface="Trebuchet MS" panose="020B0603020202020204"/>
                <a:ea typeface="メイリオ" panose="020B0604030504040204" pitchFamily="50" charset="-128"/>
              </a:rPr>
              <a:t>シャンティつくば</a:t>
            </a:r>
          </a:p>
        </p:txBody>
      </p:sp>
      <p:pic>
        <p:nvPicPr>
          <p:cNvPr id="3076" name="Picture 4" descr="\\nerima.local\全庁共有\全庁共有_2700_地域文化部\全庁共有_2715_協働推進課\★★★地域おこしプロジェクト★★★\ままのがっこ\参考施設・写真\リアン文京\子ども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9929" y="1581817"/>
            <a:ext cx="2492151" cy="3322867"/>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1951555" y="6456160"/>
            <a:ext cx="1569660" cy="369332"/>
          </a:xfrm>
          <a:prstGeom prst="rect">
            <a:avLst/>
          </a:prstGeom>
          <a:noFill/>
        </p:spPr>
        <p:txBody>
          <a:bodyPr wrap="none" rtlCol="0">
            <a:spAutoFit/>
          </a:bodyPr>
          <a:lstStyle/>
          <a:p>
            <a:r>
              <a:rPr kumimoji="1" lang="ja-JP" altLang="en-US" dirty="0">
                <a:solidFill>
                  <a:prstClr val="black"/>
                </a:solidFill>
                <a:latin typeface="Trebuchet MS" panose="020B0603020202020204"/>
                <a:ea typeface="メイリオ" panose="020B0604030504040204" pitchFamily="50" charset="-128"/>
              </a:rPr>
              <a:t>ハッピー広場</a:t>
            </a:r>
          </a:p>
        </p:txBody>
      </p:sp>
      <p:sp>
        <p:nvSpPr>
          <p:cNvPr id="15" name="テキスト ボックス 14"/>
          <p:cNvSpPr txBox="1"/>
          <p:nvPr/>
        </p:nvSpPr>
        <p:spPr>
          <a:xfrm>
            <a:off x="5426587" y="4931432"/>
            <a:ext cx="1338828" cy="369332"/>
          </a:xfrm>
          <a:prstGeom prst="rect">
            <a:avLst/>
          </a:prstGeom>
          <a:noFill/>
        </p:spPr>
        <p:txBody>
          <a:bodyPr wrap="none" rtlCol="0">
            <a:spAutoFit/>
          </a:bodyPr>
          <a:lstStyle/>
          <a:p>
            <a:r>
              <a:rPr kumimoji="1" lang="ja-JP" altLang="en-US" dirty="0">
                <a:solidFill>
                  <a:prstClr val="black"/>
                </a:solidFill>
                <a:latin typeface="Trebuchet MS" panose="020B0603020202020204"/>
                <a:ea typeface="メイリオ" panose="020B0604030504040204" pitchFamily="50" charset="-128"/>
              </a:rPr>
              <a:t>リアン文京</a:t>
            </a:r>
          </a:p>
        </p:txBody>
      </p:sp>
      <p:sp>
        <p:nvSpPr>
          <p:cNvPr id="16" name="テキスト ボックス 15"/>
          <p:cNvSpPr txBox="1"/>
          <p:nvPr/>
        </p:nvSpPr>
        <p:spPr>
          <a:xfrm>
            <a:off x="8614436" y="6418153"/>
            <a:ext cx="1569660" cy="369332"/>
          </a:xfrm>
          <a:prstGeom prst="rect">
            <a:avLst/>
          </a:prstGeom>
          <a:noFill/>
        </p:spPr>
        <p:txBody>
          <a:bodyPr wrap="none" rtlCol="0">
            <a:spAutoFit/>
          </a:bodyPr>
          <a:lstStyle/>
          <a:p>
            <a:r>
              <a:rPr kumimoji="1" lang="ja-JP" altLang="en-US" dirty="0">
                <a:solidFill>
                  <a:prstClr val="black"/>
                </a:solidFill>
                <a:latin typeface="Trebuchet MS" panose="020B0603020202020204"/>
                <a:ea typeface="メイリオ" panose="020B0604030504040204" pitchFamily="50" charset="-128"/>
              </a:rPr>
              <a:t>貫井福祉工房</a:t>
            </a:r>
          </a:p>
        </p:txBody>
      </p:sp>
      <p:sp>
        <p:nvSpPr>
          <p:cNvPr id="17" name="サブタイトル 2"/>
          <p:cNvSpPr txBox="1">
            <a:spLocks/>
          </p:cNvSpPr>
          <p:nvPr/>
        </p:nvSpPr>
        <p:spPr>
          <a:xfrm>
            <a:off x="567376" y="244461"/>
            <a:ext cx="10746949" cy="432048"/>
          </a:xfrm>
          <a:prstGeom prst="rect">
            <a:avLst/>
          </a:prstGeom>
          <a:effectLst>
            <a:outerShdw blurRad="50800" dist="101600" dir="3180000" algn="ctr" rotWithShape="0">
              <a:schemeClr val="tx1">
                <a:alpha val="32000"/>
              </a:schemeClr>
            </a:outerShdw>
          </a:effectLst>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Clr>
                <a:srgbClr val="FFFF00"/>
              </a:buClr>
              <a:buNone/>
            </a:pPr>
            <a:r>
              <a:rPr lang="ja-JP" altLang="en-US" sz="2400" b="1" dirty="0">
                <a:solidFill>
                  <a:srgbClr val="FFFF00">
                    <a:lumMod val="75000"/>
                  </a:srgb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sz="2400" b="1" dirty="0">
                <a:solidFill>
                  <a:srgbClr val="FFFF00">
                    <a:lumMod val="75000"/>
                  </a:srgb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a:solidFill>
                  <a:srgbClr val="FFFF00">
                    <a:lumMod val="75000"/>
                  </a:srgb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実施内容の検討　～福祉の抱えている現状の把握と先行事例の視察～</a:t>
            </a:r>
            <a:endParaRPr lang="en-US" altLang="ja-JP" b="1" dirty="0">
              <a:solidFill>
                <a:srgbClr val="FFEFC9"/>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5122" name="Picture 2" descr="\\nerima.local\全庁共有\全庁共有_2700_地域文化部\全庁共有_2715_協働推進課\★★★地域おこしプロジェクト★★★\ままのがっこ\参考施設・写真\日曜青年学級\IMG_20180128_10003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83397" y="1238603"/>
            <a:ext cx="3090347" cy="2317760"/>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p:cNvSpPr txBox="1"/>
          <p:nvPr/>
        </p:nvSpPr>
        <p:spPr>
          <a:xfrm>
            <a:off x="9635148" y="3520087"/>
            <a:ext cx="1569660" cy="369332"/>
          </a:xfrm>
          <a:prstGeom prst="rect">
            <a:avLst/>
          </a:prstGeom>
          <a:noFill/>
        </p:spPr>
        <p:txBody>
          <a:bodyPr wrap="none" rtlCol="0">
            <a:spAutoFit/>
          </a:bodyPr>
          <a:lstStyle/>
          <a:p>
            <a:r>
              <a:rPr kumimoji="1" lang="ja-JP" altLang="en-US" dirty="0">
                <a:solidFill>
                  <a:prstClr val="black"/>
                </a:solidFill>
                <a:latin typeface="Trebuchet MS" panose="020B0603020202020204"/>
                <a:ea typeface="メイリオ" panose="020B0604030504040204" pitchFamily="50" charset="-128"/>
              </a:rPr>
              <a:t>日曜青年学級</a:t>
            </a:r>
          </a:p>
        </p:txBody>
      </p:sp>
      <p:grpSp>
        <p:nvGrpSpPr>
          <p:cNvPr id="4" name="グループ化 3"/>
          <p:cNvGrpSpPr/>
          <p:nvPr/>
        </p:nvGrpSpPr>
        <p:grpSpPr>
          <a:xfrm>
            <a:off x="900509" y="3889422"/>
            <a:ext cx="3719079" cy="2528735"/>
            <a:chOff x="1744082" y="3889419"/>
            <a:chExt cx="2400000" cy="1800000"/>
          </a:xfrm>
        </p:grpSpPr>
        <p:pic>
          <p:nvPicPr>
            <p:cNvPr id="3075" name="Picture 3" descr="\\nerima.local\全庁共有\全庁共有_2700_地域文化部\全庁共有_2715_協働推進課\★★★地域おこしプロジェクト★★★\ままのがっこ\参考施設・写真\はっぴーひろば\IMG_20180110_11540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44082" y="3889419"/>
              <a:ext cx="2400000" cy="1800000"/>
            </a:xfrm>
            <a:prstGeom prst="rect">
              <a:avLst/>
            </a:prstGeom>
            <a:noFill/>
            <a:extLst>
              <a:ext uri="{909E8E84-426E-40DD-AFC4-6F175D3DCCD1}">
                <a14:hiddenFill xmlns:a14="http://schemas.microsoft.com/office/drawing/2010/main">
                  <a:solidFill>
                    <a:srgbClr val="FFFFFF"/>
                  </a:solidFill>
                </a14:hiddenFill>
              </a:ext>
            </a:extLst>
          </p:spPr>
        </p:pic>
        <p:sp>
          <p:nvSpPr>
            <p:cNvPr id="2" name="円/楕円 1"/>
            <p:cNvSpPr/>
            <p:nvPr/>
          </p:nvSpPr>
          <p:spPr>
            <a:xfrm>
              <a:off x="3665255" y="4904684"/>
              <a:ext cx="199387" cy="207653"/>
            </a:xfrm>
            <a:prstGeom prst="ellipse">
              <a:avLst/>
            </a:prstGeom>
            <a:solidFill>
              <a:schemeClr val="tx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prstClr val="white"/>
                </a:solidFill>
                <a:latin typeface="Trebuchet MS" panose="020B0603020202020204"/>
                <a:ea typeface="メイリオ" panose="020B0604030504040204" pitchFamily="50" charset="-128"/>
              </a:endParaRPr>
            </a:p>
          </p:txBody>
        </p:sp>
        <p:sp>
          <p:nvSpPr>
            <p:cNvPr id="19" name="円/楕円 18"/>
            <p:cNvSpPr/>
            <p:nvPr/>
          </p:nvSpPr>
          <p:spPr>
            <a:xfrm>
              <a:off x="3390956" y="4523468"/>
              <a:ext cx="199387" cy="207653"/>
            </a:xfrm>
            <a:prstGeom prst="ellipse">
              <a:avLst/>
            </a:prstGeom>
            <a:solidFill>
              <a:schemeClr val="tx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prstClr val="white"/>
                </a:solidFill>
                <a:latin typeface="Trebuchet MS" panose="020B0603020202020204"/>
                <a:ea typeface="メイリオ" panose="020B0604030504040204" pitchFamily="50" charset="-128"/>
              </a:endParaRPr>
            </a:p>
          </p:txBody>
        </p:sp>
        <p:sp>
          <p:nvSpPr>
            <p:cNvPr id="20" name="円/楕円 19"/>
            <p:cNvSpPr/>
            <p:nvPr/>
          </p:nvSpPr>
          <p:spPr>
            <a:xfrm>
              <a:off x="3757176" y="4697031"/>
              <a:ext cx="199387" cy="207653"/>
            </a:xfrm>
            <a:prstGeom prst="ellipse">
              <a:avLst/>
            </a:prstGeom>
            <a:solidFill>
              <a:schemeClr val="tx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prstClr val="white"/>
                </a:solidFill>
                <a:latin typeface="Trebuchet MS" panose="020B0603020202020204"/>
                <a:ea typeface="メイリオ" panose="020B0604030504040204" pitchFamily="50" charset="-128"/>
              </a:endParaRPr>
            </a:p>
          </p:txBody>
        </p:sp>
      </p:grpSp>
      <p:grpSp>
        <p:nvGrpSpPr>
          <p:cNvPr id="3" name="グループ化 2"/>
          <p:cNvGrpSpPr/>
          <p:nvPr/>
        </p:nvGrpSpPr>
        <p:grpSpPr>
          <a:xfrm>
            <a:off x="7795245" y="3851734"/>
            <a:ext cx="3423424" cy="2528735"/>
            <a:chOff x="8019978" y="3889419"/>
            <a:chExt cx="2400000" cy="1800000"/>
          </a:xfrm>
        </p:grpSpPr>
        <p:pic>
          <p:nvPicPr>
            <p:cNvPr id="3077" name="Picture 5" descr="\\nerima.local\全庁共有\全庁共有_2700_地域文化部\全庁共有_2715_協働推進課\★★★地域おこしプロジェクト★★★\ままのがっこ\参考施設・写真\貫井福祉工房\IMG_20180125_16432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19978" y="3889419"/>
              <a:ext cx="2400000" cy="1800000"/>
            </a:xfrm>
            <a:prstGeom prst="rect">
              <a:avLst/>
            </a:prstGeom>
            <a:noFill/>
            <a:extLst>
              <a:ext uri="{909E8E84-426E-40DD-AFC4-6F175D3DCCD1}">
                <a14:hiddenFill xmlns:a14="http://schemas.microsoft.com/office/drawing/2010/main">
                  <a:solidFill>
                    <a:srgbClr val="FFFFFF"/>
                  </a:solidFill>
                </a14:hiddenFill>
              </a:ext>
            </a:extLst>
          </p:spPr>
        </p:pic>
        <p:sp>
          <p:nvSpPr>
            <p:cNvPr id="21" name="円/楕円 20"/>
            <p:cNvSpPr/>
            <p:nvPr/>
          </p:nvSpPr>
          <p:spPr>
            <a:xfrm>
              <a:off x="9219978" y="4591571"/>
              <a:ext cx="36000" cy="36000"/>
            </a:xfrm>
            <a:prstGeom prst="ellipse">
              <a:avLst/>
            </a:prstGeom>
            <a:solidFill>
              <a:schemeClr val="tx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prstClr val="white"/>
                </a:solidFill>
                <a:latin typeface="Trebuchet MS" panose="020B0603020202020204"/>
                <a:ea typeface="メイリオ" panose="020B0604030504040204" pitchFamily="50" charset="-128"/>
              </a:endParaRPr>
            </a:p>
          </p:txBody>
        </p:sp>
      </p:grpSp>
    </p:spTree>
    <p:extLst>
      <p:ext uri="{BB962C8B-B14F-4D97-AF65-F5344CB8AC3E}">
        <p14:creationId xmlns:p14="http://schemas.microsoft.com/office/powerpoint/2010/main" val="3156690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p:cNvGraphicFramePr>
            <a:graphicFrameLocks noChangeAspect="1"/>
          </p:cNvGraphicFramePr>
          <p:nvPr>
            <p:extLst/>
          </p:nvPr>
        </p:nvGraphicFramePr>
        <p:xfrm>
          <a:off x="292846" y="2574296"/>
          <a:ext cx="4171951" cy="5902325"/>
        </p:xfrm>
        <a:graphic>
          <a:graphicData uri="http://schemas.openxmlformats.org/presentationml/2006/ole">
            <mc:AlternateContent xmlns:mc="http://schemas.openxmlformats.org/markup-compatibility/2006">
              <mc:Choice xmlns:v="urn:schemas-microsoft-com:vml" Requires="v">
                <p:oleObj spid="_x0000_s1029" name="Acrobat Document" r:id="rId3" imgW="4533698" imgH="6415869" progId="AcroExch.Document.DC">
                  <p:embed/>
                </p:oleObj>
              </mc:Choice>
              <mc:Fallback>
                <p:oleObj name="Acrobat Document" r:id="rId3" imgW="4533698" imgH="6415869" progId="AcroExch.Document.DC">
                  <p:embed/>
                  <p:pic>
                    <p:nvPicPr>
                      <p:cNvPr id="7" name="オブジェクト 6"/>
                      <p:cNvPicPr/>
                      <p:nvPr/>
                    </p:nvPicPr>
                    <p:blipFill>
                      <a:blip r:embed="rId4"/>
                      <a:stretch>
                        <a:fillRect/>
                      </a:stretch>
                    </p:blipFill>
                    <p:spPr>
                      <a:xfrm>
                        <a:off x="292846" y="2574296"/>
                        <a:ext cx="4171951" cy="5902325"/>
                      </a:xfrm>
                      <a:prstGeom prst="rect">
                        <a:avLst/>
                      </a:prstGeom>
                    </p:spPr>
                  </p:pic>
                </p:oleObj>
              </mc:Fallback>
            </mc:AlternateContent>
          </a:graphicData>
        </a:graphic>
      </p:graphicFrame>
      <p:sp>
        <p:nvSpPr>
          <p:cNvPr id="8" name="テキスト ボックス 7"/>
          <p:cNvSpPr txBox="1"/>
          <p:nvPr/>
        </p:nvSpPr>
        <p:spPr>
          <a:xfrm>
            <a:off x="567374" y="6440206"/>
            <a:ext cx="3416320" cy="307777"/>
          </a:xfrm>
          <a:prstGeom prst="rect">
            <a:avLst/>
          </a:prstGeom>
          <a:noFill/>
        </p:spPr>
        <p:txBody>
          <a:bodyPr wrap="none" rtlCol="0">
            <a:spAutoFit/>
          </a:bodyPr>
          <a:lstStyle/>
          <a:p>
            <a:r>
              <a:rPr kumimoji="1" lang="ja-JP" altLang="en-US" sz="1400" dirty="0">
                <a:solidFill>
                  <a:prstClr val="black"/>
                </a:solidFill>
                <a:latin typeface="Trebuchet MS" panose="020B0603020202020204"/>
                <a:ea typeface="メイリオ" panose="020B0604030504040204" pitchFamily="50" charset="-128"/>
              </a:rPr>
              <a:t>情報共有を図るため、物件シートを作成</a:t>
            </a:r>
            <a:endParaRPr kumimoji="1" lang="en-US" altLang="ja-JP" sz="1400" dirty="0">
              <a:solidFill>
                <a:prstClr val="black"/>
              </a:solidFill>
              <a:latin typeface="Trebuchet MS" panose="020B0603020202020204"/>
              <a:ea typeface="メイリオ" panose="020B0604030504040204" pitchFamily="50" charset="-128"/>
            </a:endParaRPr>
          </a:p>
        </p:txBody>
      </p:sp>
      <p:sp>
        <p:nvSpPr>
          <p:cNvPr id="9" name="テキスト ボックス 8"/>
          <p:cNvSpPr txBox="1"/>
          <p:nvPr/>
        </p:nvSpPr>
        <p:spPr>
          <a:xfrm>
            <a:off x="3799375" y="688180"/>
            <a:ext cx="7571303" cy="2031325"/>
          </a:xfrm>
          <a:prstGeom prst="rect">
            <a:avLst/>
          </a:prstGeom>
          <a:noFill/>
        </p:spPr>
        <p:txBody>
          <a:bodyPr wrap="none" rtlCol="0">
            <a:spAutoFit/>
          </a:bodyPr>
          <a:lstStyle/>
          <a:p>
            <a:r>
              <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I-LDK</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として利用が可能なこと、将来的に生活訓練事業を行える物件を</a:t>
            </a:r>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江古田地域に足を運んで探しました。</a:t>
            </a:r>
          </a:p>
          <a:p>
            <a:r>
              <a:rPr kumimoji="1" lang="ja-JP" altLang="en-US" dirty="0">
                <a:solidFill>
                  <a:prstClr val="black"/>
                </a:solidFill>
                <a:latin typeface="Trebuchet MS" panose="020B0603020202020204"/>
                <a:ea typeface="メイリオ" panose="020B0604030504040204" pitchFamily="50" charset="-128"/>
              </a:rPr>
              <a:t>計</a:t>
            </a:r>
            <a:r>
              <a:rPr kumimoji="1" lang="en-US" altLang="ja-JP" dirty="0">
                <a:solidFill>
                  <a:prstClr val="black"/>
                </a:solidFill>
                <a:latin typeface="Trebuchet MS" panose="020B0603020202020204"/>
                <a:ea typeface="メイリオ" panose="020B0604030504040204" pitchFamily="50" charset="-128"/>
              </a:rPr>
              <a:t>19</a:t>
            </a:r>
            <a:r>
              <a:rPr kumimoji="1" lang="ja-JP" altLang="en-US" dirty="0">
                <a:solidFill>
                  <a:prstClr val="black"/>
                </a:solidFill>
                <a:latin typeface="Trebuchet MS" panose="020B0603020202020204"/>
                <a:ea typeface="メイリオ" panose="020B0604030504040204" pitchFamily="50" charset="-128"/>
              </a:rPr>
              <a:t>件の物件情報を集めました。</a:t>
            </a:r>
            <a:endParaRPr kumimoji="1" lang="en-US" altLang="ja-JP" dirty="0">
              <a:solidFill>
                <a:prstClr val="black"/>
              </a:solidFill>
              <a:latin typeface="Trebuchet MS" panose="020B0603020202020204"/>
              <a:ea typeface="メイリオ" panose="020B0604030504040204" pitchFamily="50" charset="-128"/>
            </a:endParaRPr>
          </a:p>
          <a:p>
            <a:endParaRPr kumimoji="1" lang="en-US" altLang="ja-JP" dirty="0">
              <a:solidFill>
                <a:prstClr val="black"/>
              </a:solidFill>
              <a:latin typeface="Trebuchet MS" panose="020B0603020202020204"/>
              <a:ea typeface="メイリオ" panose="020B0604030504040204" pitchFamily="50" charset="-128"/>
            </a:endParaRPr>
          </a:p>
          <a:p>
            <a:r>
              <a:rPr kumimoji="1" lang="ja-JP" altLang="en-US" dirty="0">
                <a:solidFill>
                  <a:prstClr val="black"/>
                </a:solidFill>
                <a:latin typeface="Trebuchet MS" panose="020B0603020202020204"/>
                <a:ea typeface="メイリオ" panose="020B0604030504040204" pitchFamily="50" charset="-128"/>
              </a:rPr>
              <a:t>特に条件が適合する物件には、建築基準法の適合性をチェックするため</a:t>
            </a:r>
            <a:endParaRPr kumimoji="1" lang="en-US" altLang="ja-JP" dirty="0">
              <a:solidFill>
                <a:prstClr val="black"/>
              </a:solidFill>
              <a:latin typeface="Trebuchet MS" panose="020B0603020202020204"/>
              <a:ea typeface="メイリオ" panose="020B0604030504040204" pitchFamily="50" charset="-128"/>
            </a:endParaRPr>
          </a:p>
          <a:p>
            <a:r>
              <a:rPr kumimoji="1" lang="ja-JP" altLang="en-US" dirty="0">
                <a:solidFill>
                  <a:prstClr val="black"/>
                </a:solidFill>
                <a:latin typeface="Trebuchet MS" panose="020B0603020202020204"/>
                <a:ea typeface="メイリオ" panose="020B0604030504040204" pitchFamily="50" charset="-128"/>
              </a:rPr>
              <a:t>内覧を行いました。</a:t>
            </a:r>
            <a:endParaRPr kumimoji="1" lang="en-US" altLang="ja-JP" dirty="0">
              <a:solidFill>
                <a:prstClr val="black"/>
              </a:solidFill>
              <a:latin typeface="Trebuchet MS" panose="020B0603020202020204"/>
              <a:ea typeface="メイリオ" panose="020B0604030504040204" pitchFamily="50" charset="-128"/>
            </a:endParaRPr>
          </a:p>
          <a:p>
            <a:endParaRPr kumimoji="1" lang="ja-JP" altLang="en-US" dirty="0">
              <a:solidFill>
                <a:prstClr val="black"/>
              </a:solidFill>
              <a:latin typeface="Trebuchet MS" panose="020B0603020202020204"/>
              <a:ea typeface="メイリオ" panose="020B0604030504040204" pitchFamily="50" charset="-128"/>
            </a:endParaRPr>
          </a:p>
        </p:txBody>
      </p:sp>
      <p:sp>
        <p:nvSpPr>
          <p:cNvPr id="11" name="サブタイトル 2"/>
          <p:cNvSpPr txBox="1">
            <a:spLocks/>
          </p:cNvSpPr>
          <p:nvPr/>
        </p:nvSpPr>
        <p:spPr>
          <a:xfrm>
            <a:off x="567375" y="244468"/>
            <a:ext cx="11407776" cy="647905"/>
          </a:xfrm>
          <a:prstGeom prst="rect">
            <a:avLst/>
          </a:prstGeom>
          <a:effectLst>
            <a:outerShdw blurRad="50800" dist="101600" dir="3180000" algn="ctr" rotWithShape="0">
              <a:schemeClr val="tx1">
                <a:alpha val="32000"/>
              </a:schemeClr>
            </a:outerShdw>
          </a:effectLst>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Clr>
                <a:srgbClr val="FFFF00"/>
              </a:buClr>
              <a:buNone/>
            </a:pPr>
            <a:r>
              <a:rPr lang="ja-JP" altLang="en-US" sz="2400" b="1" dirty="0">
                <a:solidFill>
                  <a:srgbClr val="FFFF00">
                    <a:lumMod val="75000"/>
                  </a:srgb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５</a:t>
            </a:r>
            <a:r>
              <a:rPr lang="en-US" altLang="ja-JP" sz="2400" b="1" dirty="0">
                <a:solidFill>
                  <a:srgbClr val="FFFF00">
                    <a:lumMod val="75000"/>
                  </a:srgb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a:solidFill>
                  <a:srgbClr val="FFFF00">
                    <a:lumMod val="75000"/>
                  </a:srgb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物件の選定</a:t>
            </a:r>
            <a:endParaRPr lang="en-US" altLang="ja-JP" b="1" dirty="0">
              <a:solidFill>
                <a:srgbClr val="FFEFC9"/>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12" name="図 11"/>
          <p:cNvPicPr/>
          <p:nvPr/>
        </p:nvPicPr>
        <p:blipFill rotWithShape="1">
          <a:blip r:embed="rId5"/>
          <a:srcRect l="7582" t="22926" r="55510" b="26263"/>
          <a:stretch/>
        </p:blipFill>
        <p:spPr bwMode="auto">
          <a:xfrm>
            <a:off x="772769" y="737104"/>
            <a:ext cx="2821217" cy="2137661"/>
          </a:xfrm>
          <a:prstGeom prst="rect">
            <a:avLst/>
          </a:prstGeom>
          <a:ln>
            <a:noFill/>
          </a:ln>
          <a:extLst>
            <a:ext uri="{53640926-AAD7-44D8-BBD7-CCE9431645EC}">
              <a14:shadowObscured xmlns:a14="http://schemas.microsoft.com/office/drawing/2010/main"/>
            </a:ext>
          </a:extLst>
        </p:spPr>
      </p:pic>
      <p:pic>
        <p:nvPicPr>
          <p:cNvPr id="2" name="図 1"/>
          <p:cNvPicPr>
            <a:picLocks noChangeAspect="1"/>
          </p:cNvPicPr>
          <p:nvPr/>
        </p:nvPicPr>
        <p:blipFill rotWithShape="1">
          <a:blip r:embed="rId6"/>
          <a:srcRect l="8196" t="18442" r="31028" b="14846"/>
          <a:stretch/>
        </p:blipFill>
        <p:spPr>
          <a:xfrm>
            <a:off x="3983700" y="2471862"/>
            <a:ext cx="5009881" cy="3091815"/>
          </a:xfrm>
          <a:prstGeom prst="rect">
            <a:avLst/>
          </a:prstGeom>
        </p:spPr>
      </p:pic>
      <p:pic>
        <p:nvPicPr>
          <p:cNvPr id="13" name="図 12"/>
          <p:cNvPicPr/>
          <p:nvPr/>
        </p:nvPicPr>
        <p:blipFill rotWithShape="1">
          <a:blip r:embed="rId7"/>
          <a:srcRect l="7583" t="23376" r="55266" b="25820"/>
          <a:stretch/>
        </p:blipFill>
        <p:spPr bwMode="auto">
          <a:xfrm>
            <a:off x="9272793" y="2758917"/>
            <a:ext cx="2392769" cy="1907159"/>
          </a:xfrm>
          <a:prstGeom prst="rect">
            <a:avLst/>
          </a:prstGeom>
          <a:ln>
            <a:noFill/>
          </a:ln>
          <a:extLst>
            <a:ext uri="{53640926-AAD7-44D8-BBD7-CCE9431645EC}">
              <a14:shadowObscured xmlns:a14="http://schemas.microsoft.com/office/drawing/2010/main"/>
            </a:ext>
          </a:extLst>
        </p:spPr>
      </p:pic>
      <p:pic>
        <p:nvPicPr>
          <p:cNvPr id="14" name="図 13"/>
          <p:cNvPicPr/>
          <p:nvPr/>
        </p:nvPicPr>
        <p:blipFill rotWithShape="1">
          <a:blip r:embed="rId8"/>
          <a:srcRect l="8089" t="25179" r="55502" b="26701"/>
          <a:stretch/>
        </p:blipFill>
        <p:spPr bwMode="auto">
          <a:xfrm>
            <a:off x="7557111" y="4406099"/>
            <a:ext cx="3152140" cy="23418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90388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432824" y="721917"/>
            <a:ext cx="3491545" cy="783839"/>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2800" dirty="0">
                <a:solidFill>
                  <a:prstClr val="black"/>
                </a:solidFill>
                <a:latin typeface="メイリオ" panose="020B0604030504040204" pitchFamily="50" charset="-128"/>
                <a:ea typeface="メイリオ" panose="020B0604030504040204" pitchFamily="50" charset="-128"/>
              </a:rPr>
              <a:t>企画提案時</a:t>
            </a:r>
            <a:endParaRPr lang="en-US" altLang="ja-JP" sz="2800" dirty="0">
              <a:solidFill>
                <a:prstClr val="black"/>
              </a:solidFill>
              <a:latin typeface="メイリオ" panose="020B0604030504040204" pitchFamily="50" charset="-128"/>
              <a:ea typeface="メイリオ" panose="020B0604030504040204" pitchFamily="50" charset="-128"/>
            </a:endParaRPr>
          </a:p>
        </p:txBody>
      </p:sp>
      <p:sp>
        <p:nvSpPr>
          <p:cNvPr id="6" name="タイトル 1"/>
          <p:cNvSpPr txBox="1">
            <a:spLocks/>
          </p:cNvSpPr>
          <p:nvPr/>
        </p:nvSpPr>
        <p:spPr>
          <a:xfrm>
            <a:off x="7029213" y="790407"/>
            <a:ext cx="3469031" cy="64685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dirty="0">
                <a:solidFill>
                  <a:prstClr val="black"/>
                </a:solidFill>
                <a:latin typeface="メイリオ" panose="020B0604030504040204" pitchFamily="50" charset="-128"/>
                <a:ea typeface="メイリオ" panose="020B0604030504040204" pitchFamily="50" charset="-128"/>
              </a:rPr>
              <a:t>実施計画時</a:t>
            </a:r>
            <a:endParaRPr lang="en-US" altLang="ja-JP" sz="2800" dirty="0">
              <a:solidFill>
                <a:prstClr val="black"/>
              </a:solidFill>
              <a:latin typeface="メイリオ" panose="020B0604030504040204" pitchFamily="50" charset="-128"/>
              <a:ea typeface="メイリオ" panose="020B0604030504040204" pitchFamily="50" charset="-128"/>
            </a:endParaRPr>
          </a:p>
        </p:txBody>
      </p:sp>
      <p:sp>
        <p:nvSpPr>
          <p:cNvPr id="13" name="右矢印 12"/>
          <p:cNvSpPr/>
          <p:nvPr/>
        </p:nvSpPr>
        <p:spPr>
          <a:xfrm>
            <a:off x="4230326" y="3291417"/>
            <a:ext cx="1472207" cy="7649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prstClr val="white"/>
              </a:solidFill>
              <a:latin typeface="Trebuchet MS" panose="020B0603020202020204"/>
              <a:ea typeface="メイリオ" panose="020B0604030504040204" pitchFamily="50" charset="-128"/>
            </a:endParaRPr>
          </a:p>
        </p:txBody>
      </p:sp>
      <p:cxnSp>
        <p:nvCxnSpPr>
          <p:cNvPr id="18" name="直線コネクタ 17"/>
          <p:cNvCxnSpPr/>
          <p:nvPr/>
        </p:nvCxnSpPr>
        <p:spPr>
          <a:xfrm>
            <a:off x="1117341" y="5155904"/>
            <a:ext cx="2933887"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pic>
        <p:nvPicPr>
          <p:cNvPr id="23" name="Picture 3" descr="C:\Program Files\Microsoft Office\MEDIA\CAGCAT10\j0302953.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100000" l="9813" r="89953"/>
                    </a14:imgEffect>
                  </a14:imgLayer>
                </a14:imgProps>
              </a:ext>
              <a:ext uri="{28A0092B-C50C-407E-A947-70E740481C1C}">
                <a14:useLocalDpi xmlns:a14="http://schemas.microsoft.com/office/drawing/2010/main" val="0"/>
              </a:ext>
            </a:extLst>
          </a:blip>
          <a:srcRect/>
          <a:stretch>
            <a:fillRect/>
          </a:stretch>
        </p:blipFill>
        <p:spPr bwMode="auto">
          <a:xfrm>
            <a:off x="1931497" y="4975461"/>
            <a:ext cx="1305575" cy="183024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Program Files\Microsoft Office\MEDIA\CAGCAT10\j0302953.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100000" l="9813" r="89953"/>
                    </a14:imgEffect>
                  </a14:imgLayer>
                </a14:imgProps>
              </a:ext>
              <a:ext uri="{28A0092B-C50C-407E-A947-70E740481C1C}">
                <a14:useLocalDpi xmlns:a14="http://schemas.microsoft.com/office/drawing/2010/main" val="0"/>
              </a:ext>
            </a:extLst>
          </a:blip>
          <a:srcRect/>
          <a:stretch>
            <a:fillRect/>
          </a:stretch>
        </p:blipFill>
        <p:spPr bwMode="auto">
          <a:xfrm>
            <a:off x="6790009" y="4945046"/>
            <a:ext cx="1305575" cy="183024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C:\Program Files\Microsoft Office\MEDIA\CAGCAT10\j0302953.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100000" l="9813" r="89953"/>
                    </a14:imgEffect>
                  </a14:imgLayer>
                </a14:imgProps>
              </a:ext>
              <a:ext uri="{28A0092B-C50C-407E-A947-70E740481C1C}">
                <a14:useLocalDpi xmlns:a14="http://schemas.microsoft.com/office/drawing/2010/main" val="0"/>
              </a:ext>
            </a:extLst>
          </a:blip>
          <a:srcRect/>
          <a:stretch>
            <a:fillRect/>
          </a:stretch>
        </p:blipFill>
        <p:spPr bwMode="auto">
          <a:xfrm>
            <a:off x="10129555" y="4945046"/>
            <a:ext cx="1305575" cy="183024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Program Files\Microsoft Office\MEDIA\CAGCAT10\j0302953.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100000" l="9813" r="89953"/>
                    </a14:imgEffect>
                  </a14:imgLayer>
                </a14:imgProps>
              </a:ext>
              <a:ext uri="{28A0092B-C50C-407E-A947-70E740481C1C}">
                <a14:useLocalDpi xmlns:a14="http://schemas.microsoft.com/office/drawing/2010/main" val="0"/>
              </a:ext>
            </a:extLst>
          </a:blip>
          <a:srcRect/>
          <a:stretch>
            <a:fillRect/>
          </a:stretch>
        </p:blipFill>
        <p:spPr bwMode="auto">
          <a:xfrm>
            <a:off x="8578321" y="4945046"/>
            <a:ext cx="1305575" cy="1830247"/>
          </a:xfrm>
          <a:prstGeom prst="rect">
            <a:avLst/>
          </a:prstGeom>
          <a:noFill/>
          <a:extLst>
            <a:ext uri="{909E8E84-426E-40DD-AFC4-6F175D3DCCD1}">
              <a14:hiddenFill xmlns:a14="http://schemas.microsoft.com/office/drawing/2010/main">
                <a:solidFill>
                  <a:srgbClr val="FFFFFF"/>
                </a:solidFill>
              </a14:hiddenFill>
            </a:ext>
          </a:extLst>
        </p:spPr>
      </p:pic>
      <p:sp>
        <p:nvSpPr>
          <p:cNvPr id="30" name="円/楕円 29"/>
          <p:cNvSpPr/>
          <p:nvPr/>
        </p:nvSpPr>
        <p:spPr>
          <a:xfrm>
            <a:off x="9746939" y="3995012"/>
            <a:ext cx="1856264" cy="1096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prstClr val="black"/>
                </a:solidFill>
                <a:latin typeface="Trebuchet MS" panose="020B0603020202020204"/>
                <a:ea typeface="メイリオ" panose="020B0604030504040204" pitchFamily="50" charset="-128"/>
              </a:rPr>
              <a:t>I-LDK</a:t>
            </a:r>
          </a:p>
        </p:txBody>
      </p:sp>
      <p:sp>
        <p:nvSpPr>
          <p:cNvPr id="29" name="円/楕円 28"/>
          <p:cNvSpPr/>
          <p:nvPr/>
        </p:nvSpPr>
        <p:spPr>
          <a:xfrm>
            <a:off x="7946083" y="3740564"/>
            <a:ext cx="1856264" cy="1096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prstClr val="black"/>
                </a:solidFill>
                <a:latin typeface="Trebuchet MS" panose="020B0603020202020204"/>
                <a:ea typeface="メイリオ" panose="020B0604030504040204" pitchFamily="50" charset="-128"/>
              </a:rPr>
              <a:t>生活訓練事業</a:t>
            </a:r>
            <a:endParaRPr kumimoji="1" lang="en-US" altLang="ja-JP" sz="1400" dirty="0">
              <a:solidFill>
                <a:prstClr val="black"/>
              </a:solidFill>
              <a:latin typeface="Trebuchet MS" panose="020B0603020202020204"/>
              <a:ea typeface="メイリオ" panose="020B0604030504040204" pitchFamily="50" charset="-128"/>
            </a:endParaRPr>
          </a:p>
        </p:txBody>
      </p:sp>
      <p:sp>
        <p:nvSpPr>
          <p:cNvPr id="20" name="テキスト ボックス 19"/>
          <p:cNvSpPr txBox="1"/>
          <p:nvPr/>
        </p:nvSpPr>
        <p:spPr>
          <a:xfrm>
            <a:off x="6161034" y="2221755"/>
            <a:ext cx="2954655" cy="369332"/>
          </a:xfrm>
          <a:prstGeom prst="rect">
            <a:avLst/>
          </a:prstGeom>
          <a:noFill/>
        </p:spPr>
        <p:txBody>
          <a:bodyPr wrap="none" rtlCol="0">
            <a:spAutoFit/>
          </a:bodyPr>
          <a:lstStyle/>
          <a:p>
            <a:r>
              <a:rPr kumimoji="1" lang="ja-JP" altLang="en-US" dirty="0">
                <a:solidFill>
                  <a:prstClr val="black"/>
                </a:solidFill>
                <a:latin typeface="Trebuchet MS" panose="020B0603020202020204"/>
                <a:ea typeface="メイリオ" panose="020B0604030504040204" pitchFamily="50" charset="-128"/>
              </a:rPr>
              <a:t>拠点を維持するための収入</a:t>
            </a:r>
          </a:p>
        </p:txBody>
      </p:sp>
      <p:cxnSp>
        <p:nvCxnSpPr>
          <p:cNvPr id="33" name="直線コネクタ 32"/>
          <p:cNvCxnSpPr/>
          <p:nvPr/>
        </p:nvCxnSpPr>
        <p:spPr>
          <a:xfrm flipV="1">
            <a:off x="6508116" y="5125489"/>
            <a:ext cx="4824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9341045" y="2824456"/>
            <a:ext cx="2262158" cy="369332"/>
          </a:xfrm>
          <a:prstGeom prst="rect">
            <a:avLst/>
          </a:prstGeom>
          <a:noFill/>
        </p:spPr>
        <p:txBody>
          <a:bodyPr wrap="none" rtlCol="0">
            <a:spAutoFit/>
          </a:bodyPr>
          <a:lstStyle/>
          <a:p>
            <a:r>
              <a:rPr kumimoji="1" lang="ja-JP" altLang="en-US" dirty="0">
                <a:solidFill>
                  <a:prstClr val="black"/>
                </a:solidFill>
                <a:latin typeface="Trebuchet MS" panose="020B0603020202020204"/>
                <a:ea typeface="メイリオ" panose="020B0604030504040204" pitchFamily="50" charset="-128"/>
              </a:rPr>
              <a:t>拠点の居場所づくり</a:t>
            </a:r>
          </a:p>
        </p:txBody>
      </p:sp>
      <p:sp>
        <p:nvSpPr>
          <p:cNvPr id="38" name="円/楕円 37"/>
          <p:cNvSpPr/>
          <p:nvPr/>
        </p:nvSpPr>
        <p:spPr>
          <a:xfrm>
            <a:off x="1656147" y="4059360"/>
            <a:ext cx="1856264" cy="1096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prstClr val="black"/>
                </a:solidFill>
                <a:latin typeface="Trebuchet MS" panose="020B0603020202020204"/>
                <a:ea typeface="メイリオ" panose="020B0604030504040204" pitchFamily="50" charset="-128"/>
              </a:rPr>
              <a:t>I</a:t>
            </a:r>
            <a:r>
              <a:rPr kumimoji="1" lang="ja-JP" altLang="en-US" dirty="0">
                <a:solidFill>
                  <a:prstClr val="black"/>
                </a:solidFill>
                <a:latin typeface="Trebuchet MS" panose="020B0603020202020204"/>
                <a:ea typeface="メイリオ" panose="020B0604030504040204" pitchFamily="50" charset="-128"/>
              </a:rPr>
              <a:t> </a:t>
            </a:r>
            <a:r>
              <a:rPr kumimoji="1" lang="en-US" altLang="ja-JP" dirty="0">
                <a:solidFill>
                  <a:prstClr val="black"/>
                </a:solidFill>
                <a:latin typeface="Trebuchet MS" panose="020B0603020202020204"/>
                <a:ea typeface="メイリオ" panose="020B0604030504040204" pitchFamily="50" charset="-128"/>
              </a:rPr>
              <a:t>LDK</a:t>
            </a:r>
          </a:p>
        </p:txBody>
      </p:sp>
      <p:sp>
        <p:nvSpPr>
          <p:cNvPr id="39" name="円/楕円 38"/>
          <p:cNvSpPr/>
          <p:nvPr/>
        </p:nvSpPr>
        <p:spPr>
          <a:xfrm>
            <a:off x="6149336" y="3995012"/>
            <a:ext cx="1856264" cy="1096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prstClr val="black"/>
                </a:solidFill>
                <a:latin typeface="Trebuchet MS" panose="020B0603020202020204"/>
                <a:ea typeface="メイリオ" panose="020B0604030504040204" pitchFamily="50" charset="-128"/>
              </a:rPr>
              <a:t>相談支援事業</a:t>
            </a:r>
            <a:endParaRPr kumimoji="1" lang="en-US" altLang="ja-JP" sz="1400" dirty="0">
              <a:solidFill>
                <a:prstClr val="black"/>
              </a:solidFill>
              <a:latin typeface="Trebuchet MS" panose="020B0603020202020204"/>
              <a:ea typeface="メイリオ" panose="020B0604030504040204" pitchFamily="50" charset="-128"/>
            </a:endParaRPr>
          </a:p>
        </p:txBody>
      </p:sp>
      <p:sp>
        <p:nvSpPr>
          <p:cNvPr id="40" name="テキスト ボックス 39"/>
          <p:cNvSpPr txBox="1"/>
          <p:nvPr/>
        </p:nvSpPr>
        <p:spPr>
          <a:xfrm>
            <a:off x="1453200" y="3591108"/>
            <a:ext cx="2262158" cy="369332"/>
          </a:xfrm>
          <a:prstGeom prst="rect">
            <a:avLst/>
          </a:prstGeom>
          <a:noFill/>
        </p:spPr>
        <p:txBody>
          <a:bodyPr wrap="none" rtlCol="0">
            <a:spAutoFit/>
          </a:bodyPr>
          <a:lstStyle/>
          <a:p>
            <a:r>
              <a:rPr kumimoji="1" lang="ja-JP" altLang="en-US" dirty="0">
                <a:solidFill>
                  <a:prstClr val="black"/>
                </a:solidFill>
                <a:latin typeface="Trebuchet MS" panose="020B0603020202020204"/>
                <a:ea typeface="メイリオ" panose="020B0604030504040204" pitchFamily="50" charset="-128"/>
              </a:rPr>
              <a:t>拠点の居場所づくり</a:t>
            </a:r>
          </a:p>
        </p:txBody>
      </p:sp>
      <p:sp>
        <p:nvSpPr>
          <p:cNvPr id="42" name="テキスト ボックス 41"/>
          <p:cNvSpPr txBox="1"/>
          <p:nvPr/>
        </p:nvSpPr>
        <p:spPr>
          <a:xfrm>
            <a:off x="6368780" y="1251178"/>
            <a:ext cx="5493812" cy="646331"/>
          </a:xfrm>
          <a:prstGeom prst="rect">
            <a:avLst/>
          </a:prstGeom>
          <a:noFill/>
        </p:spPr>
        <p:txBody>
          <a:bodyPr wrap="none" rtlCol="0">
            <a:spAutoFit/>
          </a:bodyPr>
          <a:lstStyle/>
          <a:p>
            <a:r>
              <a:rPr kumimoji="1" lang="ja-JP" altLang="en-US" dirty="0">
                <a:solidFill>
                  <a:prstClr val="black"/>
                </a:solidFill>
                <a:latin typeface="Trebuchet MS" panose="020B0603020202020204"/>
                <a:ea typeface="メイリオ" panose="020B0604030504040204" pitchFamily="50" charset="-128"/>
              </a:rPr>
              <a:t>拠点を運営していく上では、他の事業も収入計画も</a:t>
            </a:r>
            <a:endParaRPr kumimoji="1" lang="en-US" altLang="ja-JP" dirty="0">
              <a:solidFill>
                <a:prstClr val="black"/>
              </a:solidFill>
              <a:latin typeface="Trebuchet MS" panose="020B0603020202020204"/>
              <a:ea typeface="メイリオ" panose="020B0604030504040204" pitchFamily="50" charset="-128"/>
            </a:endParaRPr>
          </a:p>
          <a:p>
            <a:r>
              <a:rPr kumimoji="1" lang="ja-JP" altLang="en-US" dirty="0">
                <a:solidFill>
                  <a:prstClr val="black"/>
                </a:solidFill>
                <a:latin typeface="Trebuchet MS" panose="020B0603020202020204"/>
                <a:ea typeface="メイリオ" panose="020B0604030504040204" pitchFamily="50" charset="-128"/>
              </a:rPr>
              <a:t>含め検討を進める必要がある結論となった。</a:t>
            </a:r>
          </a:p>
        </p:txBody>
      </p:sp>
      <p:sp>
        <p:nvSpPr>
          <p:cNvPr id="43" name="テキスト ボックス 42"/>
          <p:cNvSpPr txBox="1"/>
          <p:nvPr/>
        </p:nvSpPr>
        <p:spPr>
          <a:xfrm>
            <a:off x="40319" y="1389588"/>
            <a:ext cx="5955476" cy="369332"/>
          </a:xfrm>
          <a:prstGeom prst="rect">
            <a:avLst/>
          </a:prstGeom>
          <a:noFill/>
        </p:spPr>
        <p:txBody>
          <a:bodyPr wrap="none" rtlCol="0">
            <a:spAutoFit/>
          </a:bodyPr>
          <a:lstStyle/>
          <a:p>
            <a:r>
              <a:rPr kumimoji="1" lang="ja-JP" altLang="en-US" dirty="0" err="1">
                <a:solidFill>
                  <a:prstClr val="black"/>
                </a:solidFill>
                <a:latin typeface="Trebuchet MS" panose="020B0603020202020204"/>
                <a:ea typeface="メイリオ" panose="020B0604030504040204" pitchFamily="50" charset="-128"/>
              </a:rPr>
              <a:t>障がい</a:t>
            </a:r>
            <a:r>
              <a:rPr kumimoji="1" lang="ja-JP" altLang="en-US" dirty="0">
                <a:solidFill>
                  <a:prstClr val="black"/>
                </a:solidFill>
                <a:latin typeface="Trebuchet MS" panose="020B0603020202020204"/>
                <a:ea typeface="メイリオ" panose="020B0604030504040204" pitchFamily="50" charset="-128"/>
              </a:rPr>
              <a:t>者も健常者もがふらっと立ち寄れる居場所づくり</a:t>
            </a:r>
            <a:endParaRPr kumimoji="1" lang="en-US" altLang="ja-JP" dirty="0">
              <a:solidFill>
                <a:prstClr val="black"/>
              </a:solidFill>
              <a:latin typeface="Trebuchet MS" panose="020B0603020202020204"/>
              <a:ea typeface="メイリオ" panose="020B0604030504040204" pitchFamily="50" charset="-128"/>
            </a:endParaRPr>
          </a:p>
        </p:txBody>
      </p:sp>
      <p:sp>
        <p:nvSpPr>
          <p:cNvPr id="46" name="テキスト ボックス 45"/>
          <p:cNvSpPr txBox="1"/>
          <p:nvPr/>
        </p:nvSpPr>
        <p:spPr>
          <a:xfrm>
            <a:off x="6239638" y="3137857"/>
            <a:ext cx="2723823" cy="369332"/>
          </a:xfrm>
          <a:prstGeom prst="rect">
            <a:avLst/>
          </a:prstGeom>
          <a:noFill/>
        </p:spPr>
        <p:txBody>
          <a:bodyPr wrap="none" rtlCol="0">
            <a:spAutoFit/>
          </a:bodyPr>
          <a:lstStyle/>
          <a:p>
            <a:r>
              <a:rPr kumimoji="1" lang="ja-JP" altLang="en-US" dirty="0">
                <a:solidFill>
                  <a:prstClr val="black"/>
                </a:solidFill>
                <a:latin typeface="Trebuchet MS" panose="020B0603020202020204"/>
                <a:ea typeface="メイリオ" panose="020B0604030504040204" pitchFamily="50" charset="-128"/>
              </a:rPr>
              <a:t>特別支援学級との差別化</a:t>
            </a:r>
          </a:p>
        </p:txBody>
      </p:sp>
      <p:sp>
        <p:nvSpPr>
          <p:cNvPr id="2053" name="テキスト ボックス 2052"/>
          <p:cNvSpPr txBox="1"/>
          <p:nvPr/>
        </p:nvSpPr>
        <p:spPr>
          <a:xfrm>
            <a:off x="4573573" y="5705915"/>
            <a:ext cx="1587459" cy="369332"/>
          </a:xfrm>
          <a:prstGeom prst="rect">
            <a:avLst/>
          </a:prstGeom>
          <a:noFill/>
        </p:spPr>
        <p:txBody>
          <a:bodyPr wrap="square" rtlCol="0">
            <a:spAutoFit/>
          </a:bodyPr>
          <a:lstStyle/>
          <a:p>
            <a:r>
              <a:rPr kumimoji="1" lang="ja-JP" altLang="en-US" dirty="0">
                <a:solidFill>
                  <a:prstClr val="black"/>
                </a:solidFill>
                <a:latin typeface="Trebuchet MS" panose="020B0603020202020204"/>
                <a:ea typeface="メイリオ" panose="020B0604030504040204" pitchFamily="50" charset="-128"/>
              </a:rPr>
              <a:t>区職員の支援</a:t>
            </a:r>
          </a:p>
        </p:txBody>
      </p:sp>
      <p:sp>
        <p:nvSpPr>
          <p:cNvPr id="28" name="サブタイトル 2"/>
          <p:cNvSpPr txBox="1">
            <a:spLocks/>
          </p:cNvSpPr>
          <p:nvPr/>
        </p:nvSpPr>
        <p:spPr>
          <a:xfrm>
            <a:off x="567375" y="244461"/>
            <a:ext cx="7632848" cy="432048"/>
          </a:xfrm>
          <a:prstGeom prst="rect">
            <a:avLst/>
          </a:prstGeom>
          <a:effectLst>
            <a:outerShdw blurRad="50800" dist="101600" dir="3180000" algn="ctr" rotWithShape="0">
              <a:schemeClr val="tx1">
                <a:alpha val="32000"/>
              </a:schemeClr>
            </a:outerShdw>
          </a:effectLst>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Clr>
                <a:srgbClr val="FFFF00"/>
              </a:buClr>
              <a:buNone/>
            </a:pPr>
            <a:r>
              <a:rPr lang="ja-JP" altLang="en-US" sz="2400" b="1" dirty="0">
                <a:solidFill>
                  <a:srgbClr val="FFFF00">
                    <a:lumMod val="75000"/>
                  </a:srgb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６</a:t>
            </a:r>
            <a:r>
              <a:rPr lang="en-US" altLang="ja-JP" sz="2400" b="1" dirty="0">
                <a:solidFill>
                  <a:srgbClr val="FFFF00">
                    <a:lumMod val="75000"/>
                  </a:srgb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a:solidFill>
                  <a:srgbClr val="FFFF00">
                    <a:lumMod val="75000"/>
                  </a:srgb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支援アプローチの決定</a:t>
            </a:r>
            <a:endParaRPr lang="en-US" altLang="ja-JP" sz="2400" b="1" dirty="0">
              <a:solidFill>
                <a:srgbClr val="FFFF00">
                  <a:lumMod val="75000"/>
                </a:srgb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Clr>
                <a:srgbClr val="FFFF00"/>
              </a:buClr>
            </a:pPr>
            <a:endParaRPr lang="en-US" altLang="ja-JP" b="1" dirty="0">
              <a:solidFill>
                <a:srgbClr val="FFEFC9"/>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68974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吹き出し 2"/>
          <p:cNvSpPr/>
          <p:nvPr/>
        </p:nvSpPr>
        <p:spPr>
          <a:xfrm>
            <a:off x="9089865" y="-1455041"/>
            <a:ext cx="3181350" cy="1200150"/>
          </a:xfrm>
          <a:prstGeom prst="wedgeRectCallout">
            <a:avLst>
              <a:gd name="adj1" fmla="val -77120"/>
              <a:gd name="adj2" fmla="val 4027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rgbClr val="FF0000"/>
                </a:solidFill>
                <a:latin typeface="Trebuchet MS" panose="020B0603020202020204"/>
                <a:ea typeface="メイリオ" panose="020B0604030504040204" pitchFamily="50" charset="-128"/>
              </a:rPr>
              <a:t>事業実施前に計画していた事業計画を記載。いつ、どこで、何をしたか具体的に。</a:t>
            </a:r>
          </a:p>
        </p:txBody>
      </p:sp>
      <p:graphicFrame>
        <p:nvGraphicFramePr>
          <p:cNvPr id="7" name="オブジェクト 6"/>
          <p:cNvGraphicFramePr>
            <a:graphicFrameLocks noChangeAspect="1"/>
          </p:cNvGraphicFramePr>
          <p:nvPr>
            <p:extLst/>
          </p:nvPr>
        </p:nvGraphicFramePr>
        <p:xfrm>
          <a:off x="747417" y="1194412"/>
          <a:ext cx="3077699" cy="4319045"/>
        </p:xfrm>
        <a:graphic>
          <a:graphicData uri="http://schemas.openxmlformats.org/presentationml/2006/ole">
            <mc:AlternateContent xmlns:mc="http://schemas.openxmlformats.org/markup-compatibility/2006">
              <mc:Choice xmlns:v="urn:schemas-microsoft-com:vml" Requires="v">
                <p:oleObj spid="_x0000_s2053" name="Acrobat Document" r:id="rId3" imgW="4663386" imgH="6545557" progId="AcroExch.Document.DC">
                  <p:embed/>
                </p:oleObj>
              </mc:Choice>
              <mc:Fallback>
                <p:oleObj name="Acrobat Document" r:id="rId3" imgW="4663386" imgH="6545557" progId="AcroExch.Document.DC">
                  <p:embed/>
                  <p:pic>
                    <p:nvPicPr>
                      <p:cNvPr id="7" name="オブジェクト 6"/>
                      <p:cNvPicPr/>
                      <p:nvPr/>
                    </p:nvPicPr>
                    <p:blipFill>
                      <a:blip r:embed="rId4"/>
                      <a:stretch>
                        <a:fillRect/>
                      </a:stretch>
                    </p:blipFill>
                    <p:spPr>
                      <a:xfrm>
                        <a:off x="747417" y="1194412"/>
                        <a:ext cx="3077699" cy="4319045"/>
                      </a:xfrm>
                      <a:prstGeom prst="rect">
                        <a:avLst/>
                      </a:prstGeom>
                    </p:spPr>
                  </p:pic>
                </p:oleObj>
              </mc:Fallback>
            </mc:AlternateContent>
          </a:graphicData>
        </a:graphic>
      </p:graphicFrame>
      <p:sp>
        <p:nvSpPr>
          <p:cNvPr id="8" name="テキスト ボックス 7"/>
          <p:cNvSpPr txBox="1"/>
          <p:nvPr/>
        </p:nvSpPr>
        <p:spPr>
          <a:xfrm>
            <a:off x="116441" y="825079"/>
            <a:ext cx="4339650" cy="369332"/>
          </a:xfrm>
          <a:prstGeom prst="rect">
            <a:avLst/>
          </a:prstGeom>
          <a:noFill/>
        </p:spPr>
        <p:txBody>
          <a:bodyPr wrap="none" rtlCol="0">
            <a:spAutoFit/>
          </a:bodyPr>
          <a:lstStyle/>
          <a:p>
            <a:r>
              <a:rPr kumimoji="1" lang="ja-JP" altLang="en-US" dirty="0">
                <a:solidFill>
                  <a:prstClr val="black"/>
                </a:solidFill>
                <a:latin typeface="Trebuchet MS" panose="020B0603020202020204"/>
                <a:ea typeface="メイリオ" panose="020B0604030504040204" pitchFamily="50" charset="-128"/>
              </a:rPr>
              <a:t>何度も打合せをおこないチラシを作成！</a:t>
            </a:r>
          </a:p>
        </p:txBody>
      </p:sp>
      <p:sp>
        <p:nvSpPr>
          <p:cNvPr id="9" name="サブタイトル 2"/>
          <p:cNvSpPr txBox="1">
            <a:spLocks/>
          </p:cNvSpPr>
          <p:nvPr/>
        </p:nvSpPr>
        <p:spPr>
          <a:xfrm>
            <a:off x="567375" y="244468"/>
            <a:ext cx="11407776" cy="647905"/>
          </a:xfrm>
          <a:prstGeom prst="rect">
            <a:avLst/>
          </a:prstGeom>
          <a:effectLst>
            <a:outerShdw blurRad="50800" dist="101600" dir="3180000" algn="ctr" rotWithShape="0">
              <a:schemeClr val="tx1">
                <a:alpha val="32000"/>
              </a:schemeClr>
            </a:outerShdw>
          </a:effectLst>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Clr>
                <a:srgbClr val="FFFF00"/>
              </a:buClr>
              <a:buNone/>
            </a:pPr>
            <a:r>
              <a:rPr lang="ja-JP" altLang="en-US" sz="2400" b="1" dirty="0">
                <a:solidFill>
                  <a:srgbClr val="FFFF00">
                    <a:lumMod val="75000"/>
                  </a:srgb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７</a:t>
            </a:r>
            <a:r>
              <a:rPr lang="en-US" altLang="ja-JP" sz="2400" b="1" dirty="0">
                <a:solidFill>
                  <a:srgbClr val="FFFF00">
                    <a:lumMod val="75000"/>
                  </a:srgb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a:solidFill>
                  <a:srgbClr val="FFFF00">
                    <a:lumMod val="75000"/>
                  </a:srgb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つながるフェスタへの参加！</a:t>
            </a:r>
            <a:endParaRPr lang="en-US" altLang="ja-JP" sz="2400" b="1" dirty="0">
              <a:solidFill>
                <a:srgbClr val="FFFF00">
                  <a:lumMod val="75000"/>
                </a:srgb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Clr>
                <a:srgbClr val="FFFF00"/>
              </a:buClr>
            </a:pPr>
            <a:endParaRPr lang="en-US" altLang="ja-JP" b="1" dirty="0">
              <a:solidFill>
                <a:srgbClr val="FFEFC9"/>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 name="雲形吹き出し 1"/>
          <p:cNvSpPr/>
          <p:nvPr/>
        </p:nvSpPr>
        <p:spPr>
          <a:xfrm>
            <a:off x="143333" y="5549557"/>
            <a:ext cx="5866031" cy="1210491"/>
          </a:xfrm>
          <a:prstGeom prst="cloudCallout">
            <a:avLst>
              <a:gd name="adj1" fmla="val -44589"/>
              <a:gd name="adj2" fmla="val -65894"/>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prstClr val="black"/>
                </a:solidFill>
                <a:latin typeface="Trebuchet MS" panose="020B0603020202020204"/>
                <a:ea typeface="メイリオ" panose="020B0604030504040204" pitchFamily="50" charset="-128"/>
              </a:rPr>
              <a:t>初の協働作業！！</a:t>
            </a:r>
            <a:endParaRPr kumimoji="1" lang="en-US" altLang="ja-JP" dirty="0">
              <a:solidFill>
                <a:prstClr val="black"/>
              </a:solidFill>
              <a:latin typeface="Trebuchet MS" panose="020B0603020202020204"/>
              <a:ea typeface="メイリオ" panose="020B0604030504040204" pitchFamily="50" charset="-128"/>
            </a:endParaRPr>
          </a:p>
          <a:p>
            <a:pPr algn="ctr"/>
            <a:r>
              <a:rPr kumimoji="1" lang="ja-JP" altLang="en-US" dirty="0">
                <a:solidFill>
                  <a:prstClr val="black"/>
                </a:solidFill>
                <a:latin typeface="Trebuchet MS" panose="020B0603020202020204"/>
                <a:ea typeface="メイリオ" panose="020B0604030504040204" pitchFamily="50" charset="-128"/>
              </a:rPr>
              <a:t>チラシは職員がレイアウトし</a:t>
            </a:r>
            <a:endParaRPr kumimoji="1" lang="en-US" altLang="ja-JP" dirty="0">
              <a:solidFill>
                <a:prstClr val="black"/>
              </a:solidFill>
              <a:latin typeface="Trebuchet MS" panose="020B0603020202020204"/>
              <a:ea typeface="メイリオ" panose="020B0604030504040204" pitchFamily="50" charset="-128"/>
            </a:endParaRPr>
          </a:p>
          <a:p>
            <a:pPr algn="ctr"/>
            <a:r>
              <a:rPr kumimoji="1" lang="ja-JP" altLang="en-US" dirty="0">
                <a:solidFill>
                  <a:prstClr val="black"/>
                </a:solidFill>
                <a:latin typeface="Trebuchet MS" panose="020B0603020202020204"/>
                <a:ea typeface="メイリオ" panose="020B0604030504040204" pitchFamily="50" charset="-128"/>
              </a:rPr>
              <a:t>校正を団体が行いました！</a:t>
            </a:r>
          </a:p>
        </p:txBody>
      </p:sp>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0683" y="2859111"/>
            <a:ext cx="5824471" cy="3882980"/>
          </a:xfrm>
          <a:prstGeom prst="rect">
            <a:avLst/>
          </a:prstGeom>
        </p:spPr>
      </p:pic>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6491" y="1433697"/>
            <a:ext cx="3923764" cy="2942823"/>
          </a:xfrm>
          <a:prstGeom prst="rect">
            <a:avLst/>
          </a:prstGeom>
        </p:spPr>
      </p:pic>
      <p:sp>
        <p:nvSpPr>
          <p:cNvPr id="10" name="雲形吹き出し 9"/>
          <p:cNvSpPr/>
          <p:nvPr/>
        </p:nvSpPr>
        <p:spPr>
          <a:xfrm>
            <a:off x="5666707" y="309668"/>
            <a:ext cx="6359268" cy="1481761"/>
          </a:xfrm>
          <a:prstGeom prst="cloudCallout">
            <a:avLst>
              <a:gd name="adj1" fmla="val -42572"/>
              <a:gd name="adj2" fmla="val 69910"/>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prstClr val="black"/>
                </a:solidFill>
                <a:latin typeface="Trebuchet MS" panose="020B0603020202020204"/>
                <a:ea typeface="メイリオ" panose="020B0604030504040204" pitchFamily="50" charset="-128"/>
              </a:rPr>
              <a:t>初めてのことで、当日はバタバタ</a:t>
            </a:r>
            <a:r>
              <a:rPr kumimoji="1" lang="en-US" altLang="ja-JP" dirty="0">
                <a:solidFill>
                  <a:prstClr val="black"/>
                </a:solidFill>
                <a:latin typeface="Trebuchet MS" panose="020B0603020202020204"/>
                <a:ea typeface="メイリオ" panose="020B0604030504040204" pitchFamily="50" charset="-128"/>
              </a:rPr>
              <a:t>…</a:t>
            </a:r>
          </a:p>
          <a:p>
            <a:pPr algn="ctr"/>
            <a:r>
              <a:rPr kumimoji="1" lang="ja-JP" altLang="en-US" dirty="0">
                <a:solidFill>
                  <a:prstClr val="black"/>
                </a:solidFill>
                <a:latin typeface="Trebuchet MS" panose="020B0603020202020204"/>
                <a:ea typeface="メイリオ" panose="020B0604030504040204" pitchFamily="50" charset="-128"/>
              </a:rPr>
              <a:t>だけども、全員が目を輝かせながら作業をしています。</a:t>
            </a:r>
          </a:p>
        </p:txBody>
      </p:sp>
    </p:spTree>
    <p:extLst>
      <p:ext uri="{BB962C8B-B14F-4D97-AF65-F5344CB8AC3E}">
        <p14:creationId xmlns:p14="http://schemas.microsoft.com/office/powerpoint/2010/main" val="2574129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2_ファセット">
  <a:themeElements>
    <a:clrScheme name="ユーザー定義 1">
      <a:dk1>
        <a:sysClr val="windowText" lastClr="000000"/>
      </a:dk1>
      <a:lt1>
        <a:sysClr val="window" lastClr="FFFFFF"/>
      </a:lt1>
      <a:dk2>
        <a:srgbClr val="5A6378"/>
      </a:dk2>
      <a:lt2>
        <a:srgbClr val="D4D4D6"/>
      </a:lt2>
      <a:accent1>
        <a:srgbClr val="FFFF00"/>
      </a:accent1>
      <a:accent2>
        <a:srgbClr val="FFEFC9"/>
      </a:accent2>
      <a:accent3>
        <a:srgbClr val="C64847"/>
      </a:accent3>
      <a:accent4>
        <a:srgbClr val="6BB76D"/>
      </a:accent4>
      <a:accent5>
        <a:srgbClr val="E88651"/>
      </a:accent5>
      <a:accent6>
        <a:srgbClr val="C64847"/>
      </a:accent6>
      <a:hlink>
        <a:srgbClr val="168BBA"/>
      </a:hlink>
      <a:folHlink>
        <a:srgbClr val="680000"/>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spDef>
      <a:spPr>
        <a:solidFill>
          <a:schemeClr val="tx2">
            <a:lumMod val="60000"/>
            <a:lumOff val="40000"/>
          </a:schemeClr>
        </a:solidFill>
        <a:ln>
          <a:noFill/>
        </a:ln>
        <a:effectLst>
          <a:softEdge rad="0"/>
        </a:effectLst>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722</TotalTime>
  <Words>647</Words>
  <Application>Microsoft Office PowerPoint</Application>
  <PresentationFormat>ワイド画面</PresentationFormat>
  <Paragraphs>157</Paragraphs>
  <Slides>11</Slides>
  <Notes>1</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11</vt:i4>
      </vt:variant>
    </vt:vector>
  </HeadingPairs>
  <TitlesOfParts>
    <vt:vector size="21" baseType="lpstr">
      <vt:lpstr>HG丸ｺﾞｼｯｸM-PRO</vt:lpstr>
      <vt:lpstr>ＭＳ Ｐゴシック</vt:lpstr>
      <vt:lpstr>メイリオ</vt:lpstr>
      <vt:lpstr>游ゴシック</vt:lpstr>
      <vt:lpstr>Arial</vt:lpstr>
      <vt:lpstr>Calibri</vt:lpstr>
      <vt:lpstr>Trebuchet MS</vt:lpstr>
      <vt:lpstr>Wingdings 3</vt:lpstr>
      <vt:lpstr>2_ファセット</vt:lpstr>
      <vt:lpstr>Acrobat Document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団体名</dc:title>
  <dc:creator>髙田　良介</dc:creator>
  <cp:lastModifiedBy>髙田　良介</cp:lastModifiedBy>
  <cp:revision>16</cp:revision>
  <cp:lastPrinted>2018-03-07T07:12:38Z</cp:lastPrinted>
  <dcterms:created xsi:type="dcterms:W3CDTF">2018-03-06T08:24:45Z</dcterms:created>
  <dcterms:modified xsi:type="dcterms:W3CDTF">2018-03-29T00:12:17Z</dcterms:modified>
</cp:coreProperties>
</file>