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7559675" cy="10583863"/>
  <p:notesSz cx="6888163" cy="10018713"/>
  <p:defaultTextStyle>
    <a:defPPr>
      <a:defRPr lang="en-US"/>
    </a:defPPr>
    <a:lvl1pPr marL="0" algn="l" defTabSz="4569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86" algn="l" defTabSz="4569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74" algn="l" defTabSz="4569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60" algn="l" defTabSz="4569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47" algn="l" defTabSz="4569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33" algn="l" defTabSz="4569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20" algn="l" defTabSz="4569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907" algn="l" defTabSz="4569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896" algn="l" defTabSz="4569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CD64"/>
    <a:srgbClr val="4FD14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548" y="-1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500" cy="501650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6" y="1"/>
            <a:ext cx="2984500" cy="501650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r">
              <a:defRPr sz="1200"/>
            </a:lvl1pPr>
          </a:lstStyle>
          <a:p>
            <a:fld id="{3B488995-A23F-4DA8-8E23-D1E49C84B725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252538"/>
            <a:ext cx="24145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9" rIns="91417" bIns="4570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6" y="4821239"/>
            <a:ext cx="5510213" cy="3944937"/>
          </a:xfrm>
          <a:prstGeom prst="rect">
            <a:avLst/>
          </a:prstGeom>
        </p:spPr>
        <p:txBody>
          <a:bodyPr vert="horz" lIns="91417" tIns="45709" rIns="91417" bIns="457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064"/>
            <a:ext cx="2984500" cy="501650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6" y="9517064"/>
            <a:ext cx="2984500" cy="501650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r">
              <a:defRPr sz="1200"/>
            </a:lvl1pPr>
          </a:lstStyle>
          <a:p>
            <a:fld id="{DDB7158E-9506-4C50-BA04-80CFE5BF75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124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9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6957" algn="l" defTabSz="9139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3914" algn="l" defTabSz="9139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0868" algn="l" defTabSz="9139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7823" algn="l" defTabSz="9139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4781" algn="l" defTabSz="9139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736" algn="l" defTabSz="9139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694" algn="l" defTabSz="9139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649" algn="l" defTabSz="9139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32132"/>
            <a:ext cx="6425724" cy="3684752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558979"/>
            <a:ext cx="5669756" cy="255531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2" indent="0" algn="ctr">
              <a:buNone/>
              <a:defRPr sz="1653"/>
            </a:lvl2pPr>
            <a:lvl3pPr marL="755944" indent="0" algn="ctr">
              <a:buNone/>
              <a:defRPr sz="1488"/>
            </a:lvl3pPr>
            <a:lvl4pPr marL="1133917" indent="0" algn="ctr">
              <a:buNone/>
              <a:defRPr sz="1323"/>
            </a:lvl4pPr>
            <a:lvl5pPr marL="1511889" indent="0" algn="ctr">
              <a:buNone/>
              <a:defRPr sz="1323"/>
            </a:lvl5pPr>
            <a:lvl6pPr marL="1889860" indent="0" algn="ctr">
              <a:buNone/>
              <a:defRPr sz="1323"/>
            </a:lvl6pPr>
            <a:lvl7pPr marL="2267832" indent="0" algn="ctr">
              <a:buNone/>
              <a:defRPr sz="1323"/>
            </a:lvl7pPr>
            <a:lvl8pPr marL="2645805" indent="0" algn="ctr">
              <a:buNone/>
              <a:defRPr sz="1323"/>
            </a:lvl8pPr>
            <a:lvl9pPr marL="302377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050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425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3496"/>
            <a:ext cx="1630055" cy="896933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3496"/>
            <a:ext cx="4795669" cy="896933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15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12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38619"/>
            <a:ext cx="6520220" cy="4402592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082865"/>
            <a:ext cx="6520220" cy="2315219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72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4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17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8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6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3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0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7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10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17463"/>
            <a:ext cx="3212862" cy="67153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17463"/>
            <a:ext cx="3212862" cy="67153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13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4" y="563495"/>
            <a:ext cx="6520220" cy="20457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94520"/>
            <a:ext cx="3198096" cy="127153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2" indent="0">
              <a:buNone/>
              <a:defRPr sz="1653" b="1"/>
            </a:lvl2pPr>
            <a:lvl3pPr marL="755944" indent="0">
              <a:buNone/>
              <a:defRPr sz="1488" b="1"/>
            </a:lvl3pPr>
            <a:lvl4pPr marL="1133917" indent="0">
              <a:buNone/>
              <a:defRPr sz="1323" b="1"/>
            </a:lvl4pPr>
            <a:lvl5pPr marL="1511889" indent="0">
              <a:buNone/>
              <a:defRPr sz="1323" b="1"/>
            </a:lvl5pPr>
            <a:lvl6pPr marL="1889860" indent="0">
              <a:buNone/>
              <a:defRPr sz="1323" b="1"/>
            </a:lvl6pPr>
            <a:lvl7pPr marL="2267832" indent="0">
              <a:buNone/>
              <a:defRPr sz="1323" b="1"/>
            </a:lvl7pPr>
            <a:lvl8pPr marL="2645805" indent="0">
              <a:buNone/>
              <a:defRPr sz="1323" b="1"/>
            </a:lvl8pPr>
            <a:lvl9pPr marL="302377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66053"/>
            <a:ext cx="3198096" cy="56863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94520"/>
            <a:ext cx="3213847" cy="127153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2" indent="0">
              <a:buNone/>
              <a:defRPr sz="1653" b="1"/>
            </a:lvl2pPr>
            <a:lvl3pPr marL="755944" indent="0">
              <a:buNone/>
              <a:defRPr sz="1488" b="1"/>
            </a:lvl3pPr>
            <a:lvl4pPr marL="1133917" indent="0">
              <a:buNone/>
              <a:defRPr sz="1323" b="1"/>
            </a:lvl4pPr>
            <a:lvl5pPr marL="1511889" indent="0">
              <a:buNone/>
              <a:defRPr sz="1323" b="1"/>
            </a:lvl5pPr>
            <a:lvl6pPr marL="1889860" indent="0">
              <a:buNone/>
              <a:defRPr sz="1323" b="1"/>
            </a:lvl6pPr>
            <a:lvl7pPr marL="2267832" indent="0">
              <a:buNone/>
              <a:defRPr sz="1323" b="1"/>
            </a:lvl7pPr>
            <a:lvl8pPr marL="2645805" indent="0">
              <a:buNone/>
              <a:defRPr sz="1323" b="1"/>
            </a:lvl8pPr>
            <a:lvl9pPr marL="302377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66053"/>
            <a:ext cx="3213847" cy="56863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2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844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85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1" y="705591"/>
            <a:ext cx="2438193" cy="2469568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23886"/>
            <a:ext cx="3827085" cy="7521403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1" y="3175162"/>
            <a:ext cx="2438193" cy="5882375"/>
          </a:xfrm>
        </p:spPr>
        <p:txBody>
          <a:bodyPr/>
          <a:lstStyle>
            <a:lvl1pPr marL="0" indent="0">
              <a:buNone/>
              <a:defRPr sz="1323"/>
            </a:lvl1pPr>
            <a:lvl2pPr marL="377972" indent="0">
              <a:buNone/>
              <a:defRPr sz="1157"/>
            </a:lvl2pPr>
            <a:lvl3pPr marL="755944" indent="0">
              <a:buNone/>
              <a:defRPr sz="992"/>
            </a:lvl3pPr>
            <a:lvl4pPr marL="1133917" indent="0">
              <a:buNone/>
              <a:defRPr sz="827"/>
            </a:lvl4pPr>
            <a:lvl5pPr marL="1511889" indent="0">
              <a:buNone/>
              <a:defRPr sz="827"/>
            </a:lvl5pPr>
            <a:lvl6pPr marL="1889860" indent="0">
              <a:buNone/>
              <a:defRPr sz="827"/>
            </a:lvl6pPr>
            <a:lvl7pPr marL="2267832" indent="0">
              <a:buNone/>
              <a:defRPr sz="827"/>
            </a:lvl7pPr>
            <a:lvl8pPr marL="2645805" indent="0">
              <a:buNone/>
              <a:defRPr sz="827"/>
            </a:lvl8pPr>
            <a:lvl9pPr marL="302377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891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1" y="705591"/>
            <a:ext cx="2438193" cy="2469568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23886"/>
            <a:ext cx="3827085" cy="7521403"/>
          </a:xfrm>
        </p:spPr>
        <p:txBody>
          <a:bodyPr anchor="t"/>
          <a:lstStyle>
            <a:lvl1pPr marL="0" indent="0">
              <a:buNone/>
              <a:defRPr sz="2646"/>
            </a:lvl1pPr>
            <a:lvl2pPr marL="377972" indent="0">
              <a:buNone/>
              <a:defRPr sz="2315"/>
            </a:lvl2pPr>
            <a:lvl3pPr marL="755944" indent="0">
              <a:buNone/>
              <a:defRPr sz="1984"/>
            </a:lvl3pPr>
            <a:lvl4pPr marL="1133917" indent="0">
              <a:buNone/>
              <a:defRPr sz="1653"/>
            </a:lvl4pPr>
            <a:lvl5pPr marL="1511889" indent="0">
              <a:buNone/>
              <a:defRPr sz="1653"/>
            </a:lvl5pPr>
            <a:lvl6pPr marL="1889860" indent="0">
              <a:buNone/>
              <a:defRPr sz="1653"/>
            </a:lvl6pPr>
            <a:lvl7pPr marL="2267832" indent="0">
              <a:buNone/>
              <a:defRPr sz="1653"/>
            </a:lvl7pPr>
            <a:lvl8pPr marL="2645805" indent="0">
              <a:buNone/>
              <a:defRPr sz="1653"/>
            </a:lvl8pPr>
            <a:lvl9pPr marL="302377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1" y="3175162"/>
            <a:ext cx="2438193" cy="5882375"/>
          </a:xfrm>
        </p:spPr>
        <p:txBody>
          <a:bodyPr/>
          <a:lstStyle>
            <a:lvl1pPr marL="0" indent="0">
              <a:buNone/>
              <a:defRPr sz="1323"/>
            </a:lvl1pPr>
            <a:lvl2pPr marL="377972" indent="0">
              <a:buNone/>
              <a:defRPr sz="1157"/>
            </a:lvl2pPr>
            <a:lvl3pPr marL="755944" indent="0">
              <a:buNone/>
              <a:defRPr sz="992"/>
            </a:lvl3pPr>
            <a:lvl4pPr marL="1133917" indent="0">
              <a:buNone/>
              <a:defRPr sz="827"/>
            </a:lvl4pPr>
            <a:lvl5pPr marL="1511889" indent="0">
              <a:buNone/>
              <a:defRPr sz="827"/>
            </a:lvl5pPr>
            <a:lvl6pPr marL="1889860" indent="0">
              <a:buNone/>
              <a:defRPr sz="827"/>
            </a:lvl6pPr>
            <a:lvl7pPr marL="2267832" indent="0">
              <a:buNone/>
              <a:defRPr sz="827"/>
            </a:lvl7pPr>
            <a:lvl8pPr marL="2645805" indent="0">
              <a:buNone/>
              <a:defRPr sz="827"/>
            </a:lvl8pPr>
            <a:lvl9pPr marL="302377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338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31" y="563495"/>
            <a:ext cx="6520220" cy="20457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31" y="2817463"/>
            <a:ext cx="6520220" cy="6715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809678"/>
            <a:ext cx="1700927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F7405-09DF-4E4C-BD0F-42ED17E68497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6" y="9809678"/>
            <a:ext cx="2551390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1" y="9809678"/>
            <a:ext cx="1700927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AE556-4D35-4860-B958-0A17C3D34D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61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44" rtl="0" eaLnBrk="1" latinLnBrk="0" hangingPunct="1">
        <a:lnSpc>
          <a:spcPct val="90000"/>
        </a:lnSpc>
        <a:spcBef>
          <a:spcPct val="0"/>
        </a:spcBef>
        <a:buNone/>
        <a:defRPr kumimoji="1"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6" indent="-188986" algn="l" defTabSz="75594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9" indent="-188986" algn="l" defTabSz="75594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31" indent="-188986" algn="l" defTabSz="75594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02" indent="-188986" algn="l" defTabSz="75594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75" indent="-188986" algn="l" defTabSz="75594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47" indent="-188986" algn="l" defTabSz="75594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9" indent="-188986" algn="l" defTabSz="75594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92" indent="-188986" algn="l" defTabSz="75594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64" indent="-188986" algn="l" defTabSz="75594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4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2" algn="l" defTabSz="75594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44" algn="l" defTabSz="75594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17" algn="l" defTabSz="75594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89" algn="l" defTabSz="75594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60" algn="l" defTabSz="75594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32" algn="l" defTabSz="75594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05" algn="l" defTabSz="75594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78" algn="l" defTabSz="75594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角丸四角形 26">
            <a:extLst>
              <a:ext uri="{FF2B5EF4-FFF2-40B4-BE49-F238E27FC236}">
                <a16:creationId xmlns:a16="http://schemas.microsoft.com/office/drawing/2014/main" id="{A8CD6CA8-5BF7-1858-91AA-0C4DFD4E86F6}"/>
              </a:ext>
            </a:extLst>
          </p:cNvPr>
          <p:cNvSpPr/>
          <p:nvPr/>
        </p:nvSpPr>
        <p:spPr>
          <a:xfrm>
            <a:off x="4732552" y="7625749"/>
            <a:ext cx="2635344" cy="1268890"/>
          </a:xfrm>
          <a:prstGeom prst="roundRect">
            <a:avLst>
              <a:gd name="adj" fmla="val 9151"/>
            </a:avLst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sz="1496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361396" y="355714"/>
            <a:ext cx="2307809" cy="38463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924" b="1" dirty="0">
                <a:solidFill>
                  <a:schemeClr val="tx1"/>
                </a:solidFill>
              </a:rPr>
              <a:t>申込方法</a:t>
            </a:r>
          </a:p>
        </p:txBody>
      </p:sp>
      <p:sp>
        <p:nvSpPr>
          <p:cNvPr id="5" name="角丸四角形 27">
            <a:extLst>
              <a:ext uri="{FF2B5EF4-FFF2-40B4-BE49-F238E27FC236}">
                <a16:creationId xmlns:a16="http://schemas.microsoft.com/office/drawing/2014/main" id="{15858CEA-2293-79B7-C00E-45BA205D27FE}"/>
              </a:ext>
            </a:extLst>
          </p:cNvPr>
          <p:cNvSpPr/>
          <p:nvPr/>
        </p:nvSpPr>
        <p:spPr>
          <a:xfrm>
            <a:off x="389821" y="9684150"/>
            <a:ext cx="6522921" cy="384635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82" b="1" dirty="0">
                <a:solidFill>
                  <a:schemeClr val="tx1"/>
                </a:solidFill>
              </a:rPr>
              <a:t>メール：</a:t>
            </a:r>
            <a:r>
              <a:rPr kumimoji="1" lang="en-US" altLang="ja-JP" sz="1282" b="1" dirty="0">
                <a:solidFill>
                  <a:schemeClr val="tx1"/>
                </a:solidFill>
                <a:latin typeface="+mn-ea"/>
              </a:rPr>
              <a:t>KYODOSUISHIN@city.nerima.tokyo.jp</a:t>
            </a:r>
            <a:r>
              <a:rPr kumimoji="1" lang="ja-JP" altLang="en-US" sz="1282" b="1" dirty="0">
                <a:solidFill>
                  <a:schemeClr val="tx1"/>
                </a:solidFill>
                <a:latin typeface="+mn-ea"/>
              </a:rPr>
              <a:t>　</a:t>
            </a:r>
            <a:endParaRPr kumimoji="1" lang="en-US" altLang="ja-JP" sz="1282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角丸四角形 28">
            <a:extLst>
              <a:ext uri="{FF2B5EF4-FFF2-40B4-BE49-F238E27FC236}">
                <a16:creationId xmlns:a16="http://schemas.microsoft.com/office/drawing/2014/main" id="{57B26DB1-1B7E-7A0A-0BF6-641D43DE990E}"/>
              </a:ext>
            </a:extLst>
          </p:cNvPr>
          <p:cNvSpPr/>
          <p:nvPr/>
        </p:nvSpPr>
        <p:spPr>
          <a:xfrm>
            <a:off x="389819" y="9387681"/>
            <a:ext cx="6693612" cy="384635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82" b="1" dirty="0">
                <a:solidFill>
                  <a:schemeClr val="tx1"/>
                </a:solidFill>
                <a:latin typeface="+mn-ea"/>
              </a:rPr>
              <a:t>〒</a:t>
            </a:r>
            <a:r>
              <a:rPr kumimoji="1" lang="en-US" altLang="ja-JP" sz="1282" b="1" dirty="0">
                <a:solidFill>
                  <a:schemeClr val="tx1"/>
                </a:solidFill>
                <a:latin typeface="+mn-ea"/>
              </a:rPr>
              <a:t>176</a:t>
            </a:r>
            <a:r>
              <a:rPr kumimoji="1" lang="ja-JP" altLang="en-US" sz="1282" b="1" dirty="0">
                <a:solidFill>
                  <a:schemeClr val="tx1"/>
                </a:solidFill>
                <a:latin typeface="+mn-ea"/>
              </a:rPr>
              <a:t>－</a:t>
            </a:r>
            <a:r>
              <a:rPr kumimoji="1" lang="en-US" altLang="ja-JP" sz="1282" b="1" dirty="0">
                <a:solidFill>
                  <a:schemeClr val="tx1"/>
                </a:solidFill>
                <a:latin typeface="+mn-ea"/>
              </a:rPr>
              <a:t>0001</a:t>
            </a:r>
            <a:r>
              <a:rPr kumimoji="1" lang="ja-JP" altLang="en-US" sz="1282" b="1" dirty="0">
                <a:solidFill>
                  <a:schemeClr val="tx1"/>
                </a:solidFill>
                <a:latin typeface="+mn-ea"/>
              </a:rPr>
              <a:t>　練馬区練馬１－１７－１　ココネリ３階　区民協働交流センター 宛</a:t>
            </a:r>
            <a:endParaRPr kumimoji="1" lang="en-US" altLang="ja-JP" sz="1282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613CC28-A2F3-ACAE-250B-00D66E0EDF70}"/>
              </a:ext>
            </a:extLst>
          </p:cNvPr>
          <p:cNvSpPr/>
          <p:nvPr/>
        </p:nvSpPr>
        <p:spPr>
          <a:xfrm>
            <a:off x="1" y="10107423"/>
            <a:ext cx="7559674" cy="50294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96" b="1" dirty="0">
                <a:solidFill>
                  <a:schemeClr val="tx1"/>
                </a:solidFill>
              </a:rPr>
              <a:t>練馬区協働推進課（区民協働交流センター）　</a:t>
            </a:r>
            <a:r>
              <a:rPr kumimoji="1" lang="en-US" altLang="ja-JP" sz="1282" b="1" dirty="0">
                <a:solidFill>
                  <a:schemeClr val="tx1"/>
                </a:solidFill>
                <a:latin typeface="+mn-ea"/>
              </a:rPr>
              <a:t>TEL</a:t>
            </a:r>
            <a:r>
              <a:rPr kumimoji="1" lang="ja-JP" altLang="en-US" sz="1282" b="1" dirty="0">
                <a:solidFill>
                  <a:schemeClr val="tx1"/>
                </a:solidFill>
              </a:rPr>
              <a:t>：０３－６７５９－９１１９</a:t>
            </a:r>
          </a:p>
        </p:txBody>
      </p:sp>
      <p:sp>
        <p:nvSpPr>
          <p:cNvPr id="30" name="角丸四角形 25">
            <a:extLst>
              <a:ext uri="{FF2B5EF4-FFF2-40B4-BE49-F238E27FC236}">
                <a16:creationId xmlns:a16="http://schemas.microsoft.com/office/drawing/2014/main" id="{711F91EA-0D26-C5F5-5B01-AEC5747B62F4}"/>
              </a:ext>
            </a:extLst>
          </p:cNvPr>
          <p:cNvSpPr/>
          <p:nvPr/>
        </p:nvSpPr>
        <p:spPr>
          <a:xfrm>
            <a:off x="466836" y="811379"/>
            <a:ext cx="5884021" cy="719519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96" dirty="0">
                <a:solidFill>
                  <a:schemeClr val="tx1"/>
                </a:solidFill>
              </a:rPr>
              <a:t>必要事項を記入し、メールまたは郵送にて</a:t>
            </a:r>
            <a:endParaRPr kumimoji="1" lang="en-US" altLang="ja-JP" sz="1496" dirty="0">
              <a:solidFill>
                <a:schemeClr val="tx1"/>
              </a:solidFill>
            </a:endParaRPr>
          </a:p>
          <a:p>
            <a:r>
              <a:rPr kumimoji="1" lang="ja-JP" altLang="en-US" sz="1496" dirty="0">
                <a:solidFill>
                  <a:schemeClr val="tx1"/>
                </a:solidFill>
              </a:rPr>
              <a:t>お申込いただくか、申込フォームから</a:t>
            </a:r>
            <a:endParaRPr kumimoji="1" lang="en-US" altLang="ja-JP" sz="1496" dirty="0">
              <a:solidFill>
                <a:schemeClr val="tx1"/>
              </a:solidFill>
            </a:endParaRPr>
          </a:p>
          <a:p>
            <a:r>
              <a:rPr kumimoji="1" lang="ja-JP" altLang="en-US" sz="1496" dirty="0">
                <a:solidFill>
                  <a:schemeClr val="tx1"/>
                </a:solidFill>
              </a:rPr>
              <a:t>お申込ください。</a:t>
            </a:r>
            <a:endParaRPr kumimoji="1" lang="en-US" altLang="ja-JP" sz="1496" dirty="0">
              <a:solidFill>
                <a:schemeClr val="tx1"/>
              </a:solidFill>
            </a:endParaRPr>
          </a:p>
        </p:txBody>
      </p:sp>
      <p:sp>
        <p:nvSpPr>
          <p:cNvPr id="31" name="角丸四角形 3">
            <a:extLst>
              <a:ext uri="{FF2B5EF4-FFF2-40B4-BE49-F238E27FC236}">
                <a16:creationId xmlns:a16="http://schemas.microsoft.com/office/drawing/2014/main" id="{4E4B44C6-54D9-DD80-3E43-0F6317515560}"/>
              </a:ext>
            </a:extLst>
          </p:cNvPr>
          <p:cNvSpPr/>
          <p:nvPr/>
        </p:nvSpPr>
        <p:spPr>
          <a:xfrm>
            <a:off x="285465" y="9022274"/>
            <a:ext cx="2307809" cy="38463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924" b="1" dirty="0">
                <a:solidFill>
                  <a:schemeClr val="tx1"/>
                </a:solidFill>
              </a:rPr>
              <a:t>申込先</a:t>
            </a:r>
          </a:p>
        </p:txBody>
      </p:sp>
      <p:sp>
        <p:nvSpPr>
          <p:cNvPr id="33" name="角丸四角形 26">
            <a:extLst>
              <a:ext uri="{FF2B5EF4-FFF2-40B4-BE49-F238E27FC236}">
                <a16:creationId xmlns:a16="http://schemas.microsoft.com/office/drawing/2014/main" id="{556E6621-437B-510A-D08C-E37396CB9F45}"/>
              </a:ext>
            </a:extLst>
          </p:cNvPr>
          <p:cNvSpPr/>
          <p:nvPr/>
        </p:nvSpPr>
        <p:spPr>
          <a:xfrm>
            <a:off x="361396" y="7620106"/>
            <a:ext cx="4127949" cy="1274533"/>
          </a:xfrm>
          <a:prstGeom prst="roundRect">
            <a:avLst>
              <a:gd name="adj" fmla="val 8040"/>
            </a:avLst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sz="1496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91779" y="7721458"/>
            <a:ext cx="4467182" cy="107279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924" dirty="0">
                <a:solidFill>
                  <a:schemeClr val="tx1"/>
                </a:solidFill>
              </a:rPr>
              <a:t>石神井会場</a:t>
            </a:r>
            <a:endParaRPr kumimoji="1" lang="en-US" altLang="ja-JP" sz="1924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496" dirty="0">
                <a:solidFill>
                  <a:schemeClr val="tx1"/>
                </a:solidFill>
              </a:rPr>
              <a:t>【</a:t>
            </a:r>
            <a:r>
              <a:rPr kumimoji="1" lang="ja-JP" altLang="en-US" sz="1496" dirty="0">
                <a:solidFill>
                  <a:schemeClr val="tx1"/>
                </a:solidFill>
              </a:rPr>
              <a:t>男女共同参画センターえーる２階 視聴覚室</a:t>
            </a:r>
            <a:r>
              <a:rPr kumimoji="1" lang="en-US" altLang="ja-JP" sz="1496" dirty="0">
                <a:solidFill>
                  <a:schemeClr val="tx1"/>
                </a:solidFill>
              </a:rPr>
              <a:t>】</a:t>
            </a:r>
          </a:p>
          <a:p>
            <a:pPr algn="ctr"/>
            <a:endParaRPr kumimoji="1" lang="en-US" altLang="ja-JP" sz="1496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82" dirty="0">
                <a:solidFill>
                  <a:schemeClr val="tx1"/>
                </a:solidFill>
              </a:rPr>
              <a:t>練馬区石神井町８－１－１０</a:t>
            </a:r>
            <a:endParaRPr kumimoji="1" lang="en-US" altLang="ja-JP" sz="1282" dirty="0">
              <a:solidFill>
                <a:schemeClr val="tx1"/>
              </a:solidFill>
            </a:endParaRPr>
          </a:p>
        </p:txBody>
      </p:sp>
      <p:sp>
        <p:nvSpPr>
          <p:cNvPr id="34" name="角丸四角形 12">
            <a:extLst>
              <a:ext uri="{FF2B5EF4-FFF2-40B4-BE49-F238E27FC236}">
                <a16:creationId xmlns:a16="http://schemas.microsoft.com/office/drawing/2014/main" id="{41CF6057-1BA1-EF9F-9F6E-8E3C52472903}"/>
              </a:ext>
            </a:extLst>
          </p:cNvPr>
          <p:cNvSpPr/>
          <p:nvPr/>
        </p:nvSpPr>
        <p:spPr>
          <a:xfrm>
            <a:off x="4824257" y="7657521"/>
            <a:ext cx="2520836" cy="12015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924" dirty="0">
                <a:solidFill>
                  <a:schemeClr val="tx1"/>
                </a:solidFill>
              </a:rPr>
              <a:t>練馬会場</a:t>
            </a:r>
            <a:endParaRPr kumimoji="1" lang="en-US" altLang="ja-JP" sz="1924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496" dirty="0">
                <a:solidFill>
                  <a:schemeClr val="tx1"/>
                </a:solidFill>
              </a:rPr>
              <a:t>【</a:t>
            </a:r>
            <a:r>
              <a:rPr kumimoji="1" lang="ja-JP" altLang="en-US" sz="1496" dirty="0">
                <a:solidFill>
                  <a:schemeClr val="tx1"/>
                </a:solidFill>
              </a:rPr>
              <a:t>練馬区役所本庁舎</a:t>
            </a:r>
            <a:r>
              <a:rPr kumimoji="1" lang="en-US" altLang="ja-JP" sz="1496" dirty="0">
                <a:solidFill>
                  <a:schemeClr val="tx1"/>
                </a:solidFill>
              </a:rPr>
              <a:t>20</a:t>
            </a:r>
            <a:r>
              <a:rPr kumimoji="1" lang="ja-JP" altLang="en-US" sz="1496" dirty="0">
                <a:solidFill>
                  <a:schemeClr val="tx1"/>
                </a:solidFill>
              </a:rPr>
              <a:t>階　交流会場</a:t>
            </a:r>
            <a:r>
              <a:rPr kumimoji="1" lang="en-US" altLang="ja-JP" sz="1496" dirty="0">
                <a:solidFill>
                  <a:schemeClr val="tx1"/>
                </a:solidFill>
              </a:rPr>
              <a:t>】</a:t>
            </a:r>
          </a:p>
          <a:p>
            <a:pPr algn="ctr"/>
            <a:endParaRPr kumimoji="1" lang="en-US" altLang="ja-JP" sz="1282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82" dirty="0">
                <a:solidFill>
                  <a:schemeClr val="tx1"/>
                </a:solidFill>
              </a:rPr>
              <a:t>練馬区豊玉北６－１２－１</a:t>
            </a:r>
            <a:endParaRPr kumimoji="1" lang="en-US" altLang="ja-JP" sz="1282" dirty="0">
              <a:solidFill>
                <a:schemeClr val="tx1"/>
              </a:solidFill>
            </a:endParaRPr>
          </a:p>
        </p:txBody>
      </p:sp>
      <p:sp>
        <p:nvSpPr>
          <p:cNvPr id="37" name="角丸四角形 25">
            <a:extLst>
              <a:ext uri="{FF2B5EF4-FFF2-40B4-BE49-F238E27FC236}">
                <a16:creationId xmlns:a16="http://schemas.microsoft.com/office/drawing/2014/main" id="{711F91EA-0D26-C5F5-5B01-AEC5747B62F4}"/>
              </a:ext>
            </a:extLst>
          </p:cNvPr>
          <p:cNvSpPr/>
          <p:nvPr/>
        </p:nvSpPr>
        <p:spPr>
          <a:xfrm>
            <a:off x="500140" y="1674637"/>
            <a:ext cx="5850717" cy="432000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96" b="1" dirty="0">
                <a:solidFill>
                  <a:schemeClr val="tx1"/>
                </a:solidFill>
              </a:rPr>
              <a:t>【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応募締切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】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石神井会場：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12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月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12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日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(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金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)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　練馬会場：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１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月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16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日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(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金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)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　　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【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定員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】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各回</a:t>
            </a:r>
            <a:r>
              <a:rPr kumimoji="1" lang="en-US" altLang="ja-JP" sz="1496" b="1" dirty="0">
                <a:solidFill>
                  <a:schemeClr val="tx1"/>
                </a:solidFill>
              </a:rPr>
              <a:t>20</a:t>
            </a:r>
            <a:r>
              <a:rPr kumimoji="1" lang="ja-JP" altLang="en-US" sz="1496" b="1" dirty="0">
                <a:solidFill>
                  <a:schemeClr val="tx1"/>
                </a:solidFill>
              </a:rPr>
              <a:t>名　（先着順となります）</a:t>
            </a:r>
            <a:endParaRPr kumimoji="1" lang="en-US" altLang="ja-JP" sz="1496" b="1" dirty="0">
              <a:solidFill>
                <a:schemeClr val="tx1"/>
              </a:solidFill>
            </a:endParaRPr>
          </a:p>
        </p:txBody>
      </p:sp>
      <p:sp>
        <p:nvSpPr>
          <p:cNvPr id="23" name="角丸四角形 25">
            <a:extLst>
              <a:ext uri="{FF2B5EF4-FFF2-40B4-BE49-F238E27FC236}">
                <a16:creationId xmlns:a16="http://schemas.microsoft.com/office/drawing/2014/main" id="{711F91EA-0D26-C5F5-5B01-AEC5747B62F4}"/>
              </a:ext>
            </a:extLst>
          </p:cNvPr>
          <p:cNvSpPr/>
          <p:nvPr/>
        </p:nvSpPr>
        <p:spPr>
          <a:xfrm>
            <a:off x="719675" y="6338448"/>
            <a:ext cx="6840000" cy="603229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</a:rPr>
              <a:t>参加できる会場は原則、練馬会場か石神井会場のいずれか一方とします。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両方の参加を希望する場合は、申込状況によって、参加の可否を個別にご連絡します。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485135"/>
              </p:ext>
            </p:extLst>
          </p:nvPr>
        </p:nvGraphicFramePr>
        <p:xfrm>
          <a:off x="751183" y="2327930"/>
          <a:ext cx="6249195" cy="3958773"/>
        </p:xfrm>
        <a:graphic>
          <a:graphicData uri="http://schemas.openxmlformats.org/drawingml/2006/table">
            <a:tbl>
              <a:tblPr/>
              <a:tblGrid>
                <a:gridCol w="1217612">
                  <a:extLst>
                    <a:ext uri="{9D8B030D-6E8A-4147-A177-3AD203B41FA5}">
                      <a16:colId xmlns:a16="http://schemas.microsoft.com/office/drawing/2014/main" val="1639420190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296869436"/>
                    </a:ext>
                  </a:extLst>
                </a:gridCol>
                <a:gridCol w="3101183">
                  <a:extLst>
                    <a:ext uri="{9D8B030D-6E8A-4147-A177-3AD203B41FA5}">
                      <a16:colId xmlns:a16="http://schemas.microsoft.com/office/drawing/2014/main" val="461784535"/>
                    </a:ext>
                  </a:extLst>
                </a:gridCol>
              </a:tblGrid>
              <a:tr h="33197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町会名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247561"/>
                  </a:ext>
                </a:extLst>
              </a:tr>
              <a:tr h="33197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（氏名）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TEL/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メール）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435473"/>
                  </a:ext>
                </a:extLst>
              </a:tr>
              <a:tr h="33499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参加者②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（氏名）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TEL/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メール）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094020"/>
                  </a:ext>
                </a:extLst>
              </a:tr>
              <a:tr h="32894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参加者③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（氏名）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TEL/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メール）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483571"/>
                  </a:ext>
                </a:extLst>
              </a:tr>
              <a:tr h="33197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参加者④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（氏名）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TEL/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メール）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026457"/>
                  </a:ext>
                </a:extLst>
              </a:tr>
              <a:tr h="4155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参加会場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石神井会場　　　　　・　　　　　練馬会場　　　　・　　　　　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両方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416385"/>
                  </a:ext>
                </a:extLst>
              </a:tr>
              <a:tr h="844151">
                <a:tc>
                  <a:txBody>
                    <a:bodyPr/>
                    <a:lstStyle/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デジタルを活用して取り組みたいこと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（当てはまるものに　　〇をつけてください）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75594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①　運営事務の効率化（会計、情報共有）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75594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②　担い手不足の解消、加入促進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75594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③　イベントの告知・人集め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75594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④　その他　　（　　　　　　　　　　　　　　　　　　　　　　　　　　　　　　　　　　　　　　　　　　　　　）　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144138"/>
                  </a:ext>
                </a:extLst>
              </a:tr>
              <a:tr h="1031319">
                <a:tc>
                  <a:txBody>
                    <a:bodyPr/>
                    <a:lstStyle/>
                    <a:p>
                      <a:pPr marL="0" marR="0" lvl="0" indent="0" algn="l" defTabSz="755944" rtl="0" eaLnBrk="1" fontAlgn="ctr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755944" rtl="0" eaLnBrk="1" fontAlgn="ctr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町会活動のデジタル化に向けて課題に感じていること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755944" rtl="0" eaLnBrk="1" fontAlgn="ctr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755944" rtl="0" eaLnBrk="1" fontAlgn="ctr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意見交換会の課題として設定する場合があります。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>
                        <a:lnSpc>
                          <a:spcPts val="1000"/>
                        </a:lnSpc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75594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（例：役員高齢化によるデジタルへの抵抗感など）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75594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430972"/>
                  </a:ext>
                </a:extLst>
              </a:tr>
            </a:tbl>
          </a:graphicData>
        </a:graphic>
      </p:graphicFrame>
      <p:sp>
        <p:nvSpPr>
          <p:cNvPr id="16" name="角丸四角形 15"/>
          <p:cNvSpPr/>
          <p:nvPr/>
        </p:nvSpPr>
        <p:spPr>
          <a:xfrm>
            <a:off x="285465" y="7069312"/>
            <a:ext cx="2307809" cy="38463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924" b="1" dirty="0">
                <a:solidFill>
                  <a:schemeClr val="tx1"/>
                </a:solidFill>
              </a:rPr>
              <a:t>会場案内</a:t>
            </a:r>
          </a:p>
        </p:txBody>
      </p:sp>
      <p:sp>
        <p:nvSpPr>
          <p:cNvPr id="8" name="右矢印 7"/>
          <p:cNvSpPr/>
          <p:nvPr/>
        </p:nvSpPr>
        <p:spPr>
          <a:xfrm>
            <a:off x="5721818" y="1075039"/>
            <a:ext cx="362857" cy="253263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63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853864" y="828884"/>
            <a:ext cx="1463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申込フォーム</a:t>
            </a:r>
            <a:endParaRPr kumimoji="1" lang="en-US" altLang="ja-JP" sz="1400" dirty="0"/>
          </a:p>
          <a:p>
            <a:r>
              <a:rPr kumimoji="1" lang="ja-JP" altLang="en-US" sz="1400" dirty="0"/>
              <a:t>はこちら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1680" y="667852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929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</TotalTime>
  <Words>310</Words>
  <Application>Microsoft Office PowerPoint</Application>
  <PresentationFormat>ユーザー設定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山本　香菜</dc:creator>
  <cp:lastModifiedBy>小野　かすみ</cp:lastModifiedBy>
  <cp:revision>47</cp:revision>
  <cp:lastPrinted>2025-10-31T07:30:20Z</cp:lastPrinted>
  <dcterms:modified xsi:type="dcterms:W3CDTF">2025-11-04T07:56:28Z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2025-09-12T07:29:39Z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52070ee6-5b44-4b19-8b75-030fcc378ec3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