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3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484"/>
    <a:srgbClr val="FDAFAF"/>
    <a:srgbClr val="C8FFAD"/>
    <a:srgbClr val="BDD7EE"/>
    <a:srgbClr val="FFFFD2"/>
    <a:srgbClr val="FFFFCC"/>
    <a:srgbClr val="6DA6D9"/>
    <a:srgbClr val="000000"/>
    <a:srgbClr val="FFECEC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752" autoAdjust="0"/>
    <p:restoredTop sz="94080" autoAdjust="0"/>
  </p:normalViewPr>
  <p:slideViewPr>
    <p:cSldViewPr snapToGrid="0">
      <p:cViewPr>
        <p:scale>
          <a:sx n="150" d="100"/>
          <a:sy n="150" d="100"/>
        </p:scale>
        <p:origin x="594" y="120"/>
      </p:cViewPr>
      <p:guideLst>
        <p:guide orient="horz" pos="2893"/>
        <p:guide pos="21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D2B6A-8324-4BBB-8426-56D163915F6A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BF191-1FED-45C9-9C84-9DE20CB76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16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F191-1FED-45C9-9C84-9DE20CB76D1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51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C06-9F0C-429A-B61E-8419366B745D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605E-127C-47FB-95D9-C8788D335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62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C06-9F0C-429A-B61E-8419366B745D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605E-127C-47FB-95D9-C8788D335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78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C06-9F0C-429A-B61E-8419366B745D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605E-127C-47FB-95D9-C8788D335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38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C06-9F0C-429A-B61E-8419366B745D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605E-127C-47FB-95D9-C8788D335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1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C06-9F0C-429A-B61E-8419366B745D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605E-127C-47FB-95D9-C8788D335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01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C06-9F0C-429A-B61E-8419366B745D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605E-127C-47FB-95D9-C8788D335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94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C06-9F0C-429A-B61E-8419366B745D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605E-127C-47FB-95D9-C8788D335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5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C06-9F0C-429A-B61E-8419366B745D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605E-127C-47FB-95D9-C8788D335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3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C06-9F0C-429A-B61E-8419366B745D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605E-127C-47FB-95D9-C8788D335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05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C06-9F0C-429A-B61E-8419366B745D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605E-127C-47FB-95D9-C8788D335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38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C06-9F0C-429A-B61E-8419366B745D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605E-127C-47FB-95D9-C8788D335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74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CC06-9F0C-429A-B61E-8419366B745D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605E-127C-47FB-95D9-C8788D335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25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26" Type="http://schemas.openxmlformats.org/officeDocument/2006/relationships/image" Target="../media/image14.png"/><Relationship Id="rId39" Type="http://schemas.microsoft.com/office/2007/relationships/hdphoto" Target="../media/hdphoto15.wdp"/><Relationship Id="rId21" Type="http://schemas.openxmlformats.org/officeDocument/2006/relationships/image" Target="../media/image11.png"/><Relationship Id="rId34" Type="http://schemas.openxmlformats.org/officeDocument/2006/relationships/image" Target="../media/image18.png"/><Relationship Id="rId42" Type="http://schemas.microsoft.com/office/2007/relationships/hdphoto" Target="../media/hdphoto16.wdp"/><Relationship Id="rId47" Type="http://schemas.openxmlformats.org/officeDocument/2006/relationships/image" Target="../media/image28.png"/><Relationship Id="rId50" Type="http://schemas.microsoft.com/office/2007/relationships/hdphoto" Target="../media/hdphoto19.wdp"/><Relationship Id="rId55" Type="http://schemas.openxmlformats.org/officeDocument/2006/relationships/image" Target="../media/image32.png"/><Relationship Id="rId63" Type="http://schemas.openxmlformats.org/officeDocument/2006/relationships/image" Target="../media/image36.png"/><Relationship Id="rId68" Type="http://schemas.openxmlformats.org/officeDocument/2006/relationships/image" Target="../media/image39.png"/><Relationship Id="rId7" Type="http://schemas.microsoft.com/office/2007/relationships/hdphoto" Target="../media/hdphoto2.wdp"/><Relationship Id="rId71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9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image" Target="../media/image21.jpeg"/><Relationship Id="rId40" Type="http://schemas.openxmlformats.org/officeDocument/2006/relationships/image" Target="../media/image23.png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8" Type="http://schemas.microsoft.com/office/2007/relationships/hdphoto" Target="../media/hdphoto23.wdp"/><Relationship Id="rId66" Type="http://schemas.openxmlformats.org/officeDocument/2006/relationships/image" Target="../media/image38.png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microsoft.com/office/2007/relationships/hdphoto" Target="../media/hdphoto9.wdp"/><Relationship Id="rId28" Type="http://schemas.openxmlformats.org/officeDocument/2006/relationships/image" Target="../media/image15.png"/><Relationship Id="rId36" Type="http://schemas.openxmlformats.org/officeDocument/2006/relationships/image" Target="../media/image20.jpeg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61" Type="http://schemas.openxmlformats.org/officeDocument/2006/relationships/image" Target="../media/image35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31" Type="http://schemas.microsoft.com/office/2007/relationships/hdphoto" Target="../media/hdphoto13.wdp"/><Relationship Id="rId44" Type="http://schemas.openxmlformats.org/officeDocument/2006/relationships/image" Target="../media/image26.png"/><Relationship Id="rId52" Type="http://schemas.microsoft.com/office/2007/relationships/hdphoto" Target="../media/hdphoto20.wdp"/><Relationship Id="rId60" Type="http://schemas.microsoft.com/office/2007/relationships/hdphoto" Target="../media/hdphoto24.wdp"/><Relationship Id="rId65" Type="http://schemas.openxmlformats.org/officeDocument/2006/relationships/image" Target="../media/image37.jpe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12.png"/><Relationship Id="rId27" Type="http://schemas.microsoft.com/office/2007/relationships/hdphoto" Target="../media/hdphoto11.wdp"/><Relationship Id="rId30" Type="http://schemas.openxmlformats.org/officeDocument/2006/relationships/image" Target="../media/image16.png"/><Relationship Id="rId35" Type="http://schemas.openxmlformats.org/officeDocument/2006/relationships/image" Target="../media/image19.jpeg"/><Relationship Id="rId43" Type="http://schemas.openxmlformats.org/officeDocument/2006/relationships/image" Target="../media/image25.png"/><Relationship Id="rId48" Type="http://schemas.microsoft.com/office/2007/relationships/hdphoto" Target="../media/hdphoto18.wdp"/><Relationship Id="rId56" Type="http://schemas.microsoft.com/office/2007/relationships/hdphoto" Target="../media/hdphoto22.wdp"/><Relationship Id="rId64" Type="http://schemas.microsoft.com/office/2007/relationships/hdphoto" Target="../media/hdphoto26.wdp"/><Relationship Id="rId69" Type="http://schemas.openxmlformats.org/officeDocument/2006/relationships/image" Target="../media/image40.png"/><Relationship Id="rId8" Type="http://schemas.openxmlformats.org/officeDocument/2006/relationships/image" Target="../media/image4.png"/><Relationship Id="rId51" Type="http://schemas.openxmlformats.org/officeDocument/2006/relationships/image" Target="../media/image30.png"/><Relationship Id="rId3" Type="http://schemas.openxmlformats.org/officeDocument/2006/relationships/image" Target="../media/image1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5" Type="http://schemas.microsoft.com/office/2007/relationships/hdphoto" Target="../media/hdphoto10.wdp"/><Relationship Id="rId33" Type="http://schemas.microsoft.com/office/2007/relationships/hdphoto" Target="../media/hdphoto14.wdp"/><Relationship Id="rId38" Type="http://schemas.openxmlformats.org/officeDocument/2006/relationships/image" Target="../media/image22.png"/><Relationship Id="rId46" Type="http://schemas.microsoft.com/office/2007/relationships/hdphoto" Target="../media/hdphoto17.wdp"/><Relationship Id="rId59" Type="http://schemas.openxmlformats.org/officeDocument/2006/relationships/image" Target="../media/image34.png"/><Relationship Id="rId67" Type="http://schemas.microsoft.com/office/2007/relationships/hdphoto" Target="../media/hdphoto27.wdp"/><Relationship Id="rId20" Type="http://schemas.microsoft.com/office/2007/relationships/hdphoto" Target="../media/hdphoto8.wdp"/><Relationship Id="rId41" Type="http://schemas.openxmlformats.org/officeDocument/2006/relationships/image" Target="../media/image24.png"/><Relationship Id="rId54" Type="http://schemas.microsoft.com/office/2007/relationships/hdphoto" Target="../media/hdphoto21.wdp"/><Relationship Id="rId62" Type="http://schemas.microsoft.com/office/2007/relationships/hdphoto" Target="../media/hdphoto25.wdp"/><Relationship Id="rId70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r="3824"/>
          <a:stretch/>
        </p:blipFill>
        <p:spPr>
          <a:xfrm>
            <a:off x="136524" y="5345096"/>
            <a:ext cx="6664177" cy="4691227"/>
          </a:xfrm>
          <a:prstGeom prst="rect">
            <a:avLst/>
          </a:prstGeom>
        </p:spPr>
      </p:pic>
      <p:sp>
        <p:nvSpPr>
          <p:cNvPr id="198" name="角丸四角形 197"/>
          <p:cNvSpPr/>
          <p:nvPr/>
        </p:nvSpPr>
        <p:spPr>
          <a:xfrm>
            <a:off x="3045357" y="3224368"/>
            <a:ext cx="3695834" cy="2024105"/>
          </a:xfrm>
          <a:prstGeom prst="roundRect">
            <a:avLst>
              <a:gd name="adj" fmla="val 11526"/>
            </a:avLst>
          </a:prstGeom>
          <a:solidFill>
            <a:srgbClr val="C8FFAD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角丸四角形 176"/>
          <p:cNvSpPr/>
          <p:nvPr/>
        </p:nvSpPr>
        <p:spPr>
          <a:xfrm>
            <a:off x="190500" y="5649432"/>
            <a:ext cx="6539040" cy="3375187"/>
          </a:xfrm>
          <a:prstGeom prst="roundRect">
            <a:avLst>
              <a:gd name="adj" fmla="val 5498"/>
            </a:avLst>
          </a:prstGeom>
          <a:solidFill>
            <a:srgbClr val="FDAFAF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/>
          </a:p>
        </p:txBody>
      </p:sp>
      <p:sp>
        <p:nvSpPr>
          <p:cNvPr id="2064" name="角丸四角形 2063"/>
          <p:cNvSpPr/>
          <p:nvPr/>
        </p:nvSpPr>
        <p:spPr>
          <a:xfrm>
            <a:off x="136524" y="3221560"/>
            <a:ext cx="2568919" cy="2020563"/>
          </a:xfrm>
          <a:prstGeom prst="roundRect">
            <a:avLst>
              <a:gd name="adj" fmla="val 11526"/>
            </a:avLst>
          </a:prstGeom>
          <a:solidFill>
            <a:srgbClr val="BDD7EE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" y="2742930"/>
            <a:ext cx="6802566" cy="131647"/>
          </a:xfrm>
          <a:prstGeom prst="rect">
            <a:avLst/>
          </a:prstGeom>
        </p:spPr>
      </p:pic>
      <p:sp>
        <p:nvSpPr>
          <p:cNvPr id="91" name="正方形/長方形 90"/>
          <p:cNvSpPr/>
          <p:nvPr/>
        </p:nvSpPr>
        <p:spPr>
          <a:xfrm>
            <a:off x="247753" y="385466"/>
            <a:ext cx="4480320" cy="82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249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7"/>
            <a:ext cx="6858000" cy="1735813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1740132" y="9701899"/>
            <a:ext cx="3319902" cy="205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900" kern="1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練馬区</a:t>
            </a:r>
            <a:r>
              <a:rPr lang="ja-JP" altLang="en-US" sz="900" kern="1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環境</a:t>
            </a:r>
            <a:r>
              <a:rPr lang="ja-JP" sz="900" kern="1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部</a:t>
            </a:r>
            <a:r>
              <a:rPr lang="ja-JP" altLang="en-US" sz="900" kern="1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環境</a:t>
            </a:r>
            <a:r>
              <a:rPr lang="ja-JP" sz="900" kern="1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課</a:t>
            </a:r>
            <a:r>
              <a:rPr lang="ja-JP" altLang="en-US" sz="900" kern="1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環境計画推進係</a:t>
            </a:r>
            <a:r>
              <a:rPr lang="ja-JP" altLang="en-US" sz="900" kern="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900" kern="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900" kern="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TEL</a:t>
            </a:r>
            <a:r>
              <a:rPr lang="ja-JP" altLang="en-US" sz="900" kern="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sz="900" kern="1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03-</a:t>
            </a:r>
            <a:r>
              <a:rPr lang="en-US" altLang="ja-JP" sz="900" kern="1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5984</a:t>
            </a:r>
            <a:r>
              <a:rPr lang="en-US" sz="900" kern="1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</a:t>
            </a:r>
            <a:r>
              <a:rPr lang="en-US" altLang="ja-JP" sz="900" kern="1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4702</a:t>
            </a:r>
            <a:endParaRPr lang="ja-JP" sz="8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4832607" y="453844"/>
            <a:ext cx="1676200" cy="57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BEBEBE">
                  <a:alpha val="83137"/>
                </a:srgbClr>
              </a:clrFrom>
              <a:clrTo>
                <a:srgbClr val="BEBEB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3" y="1127046"/>
            <a:ext cx="802325" cy="444961"/>
          </a:xfrm>
          <a:prstGeom prst="rect">
            <a:avLst/>
          </a:prstGeom>
        </p:spPr>
      </p:pic>
      <p:grpSp>
        <p:nvGrpSpPr>
          <p:cNvPr id="49" name="グループ化 48"/>
          <p:cNvGrpSpPr/>
          <p:nvPr/>
        </p:nvGrpSpPr>
        <p:grpSpPr>
          <a:xfrm>
            <a:off x="106598" y="2021286"/>
            <a:ext cx="1143793" cy="680444"/>
            <a:chOff x="98346" y="1588414"/>
            <a:chExt cx="1641363" cy="730273"/>
          </a:xfrm>
        </p:grpSpPr>
        <p:pic>
          <p:nvPicPr>
            <p:cNvPr id="71" name="図 70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346" y="1615096"/>
              <a:ext cx="1525112" cy="703591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2" name="テキスト ボックス 3"/>
            <p:cNvSpPr txBox="1"/>
            <p:nvPr/>
          </p:nvSpPr>
          <p:spPr>
            <a:xfrm>
              <a:off x="432131" y="1588414"/>
              <a:ext cx="1307578" cy="748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700" kern="100" dirty="0">
                  <a:effectLst/>
                  <a:latin typeface="游明朝" panose="02020400000000000000" pitchFamily="18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画像提供：環境省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楕円 17"/>
          <p:cNvSpPr/>
          <p:nvPr/>
        </p:nvSpPr>
        <p:spPr>
          <a:xfrm>
            <a:off x="872361" y="3070873"/>
            <a:ext cx="1098828" cy="254173"/>
          </a:xfrm>
          <a:prstGeom prst="ellipse">
            <a:avLst/>
          </a:prstGeom>
          <a:solidFill>
            <a:srgbClr val="6DA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4897847" y="41648"/>
            <a:ext cx="1940366" cy="197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26"/>
          <a:stretch/>
        </p:blipFill>
        <p:spPr>
          <a:xfrm>
            <a:off x="6284804" y="1079067"/>
            <a:ext cx="554494" cy="306782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4880180" y="26688"/>
            <a:ext cx="1945102" cy="2616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100" dirty="0" smtClean="0">
                <a:ln w="3175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イベントに出展する皆様へ</a:t>
            </a:r>
            <a:endParaRPr lang="en-US" altLang="ja-JP" sz="1100" dirty="0" smtClean="0">
              <a:ln w="3175">
                <a:noFill/>
                <a:prstDash val="solid"/>
              </a:ln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4" name="図 12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46" r="9683"/>
          <a:stretch/>
        </p:blipFill>
        <p:spPr>
          <a:xfrm>
            <a:off x="5720062" y="1163243"/>
            <a:ext cx="735405" cy="498595"/>
          </a:xfrm>
          <a:prstGeom prst="trapezoid">
            <a:avLst>
              <a:gd name="adj" fmla="val 27674"/>
            </a:avLst>
          </a:prstGeom>
        </p:spPr>
      </p:pic>
      <p:pic>
        <p:nvPicPr>
          <p:cNvPr id="130" name="図 12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13211">
            <a:off x="4475964" y="7236220"/>
            <a:ext cx="99047" cy="192544"/>
          </a:xfrm>
          <a:prstGeom prst="rect">
            <a:avLst/>
          </a:prstGeom>
        </p:spPr>
      </p:pic>
      <p:sp>
        <p:nvSpPr>
          <p:cNvPr id="118" name="正方形/長方形 117"/>
          <p:cNvSpPr/>
          <p:nvPr/>
        </p:nvSpPr>
        <p:spPr>
          <a:xfrm>
            <a:off x="1041568" y="2090580"/>
            <a:ext cx="5816432" cy="519736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dist">
              <a:lnSpc>
                <a:spcPts val="1200"/>
              </a:lnSpc>
            </a:pPr>
            <a:r>
              <a:rPr kumimoji="1" lang="ja-JP" altLang="en-US" sz="1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プラスチックごみが環境や生態系に大きな影響を与えており、地球規模で問題となっています。</a:t>
            </a:r>
          </a:p>
          <a:p>
            <a:pPr>
              <a:lnSpc>
                <a:spcPts val="1200"/>
              </a:lnSpc>
            </a:pPr>
            <a:r>
              <a:rPr kumimoji="1" lang="ja-JP" altLang="en-US" sz="1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区では</a:t>
            </a:r>
            <a:r>
              <a:rPr kumimoji="1"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「練馬区役所プラスチック削減指針」に基づき、プラスチック削減に取り組んでいます。</a:t>
            </a:r>
            <a:endParaRPr kumimoji="1" lang="en-US" altLang="ja-JP" sz="1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kumimoji="1"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イベント出展者の皆様も、プラスチック削減にご協力をお願いします。</a:t>
            </a:r>
            <a:endParaRPr kumimoji="1" lang="en-US" altLang="ja-JP" sz="1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6" name="禁止 135"/>
          <p:cNvSpPr/>
          <p:nvPr/>
        </p:nvSpPr>
        <p:spPr>
          <a:xfrm>
            <a:off x="70501" y="3053946"/>
            <a:ext cx="380102" cy="393354"/>
          </a:xfrm>
          <a:prstGeom prst="noSmoking">
            <a:avLst>
              <a:gd name="adj" fmla="val 7651"/>
            </a:avLst>
          </a:prstGeom>
          <a:solidFill>
            <a:srgbClr val="FF0000">
              <a:alpha val="3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580275" y="5929411"/>
            <a:ext cx="5978764" cy="523589"/>
          </a:xfrm>
          <a:prstGeom prst="roundRect">
            <a:avLst/>
          </a:prstGeom>
          <a:solidFill>
            <a:schemeClr val="bg1"/>
          </a:solidFill>
          <a:ln>
            <a:solidFill>
              <a:srgbClr val="FC8484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6" y="4349663"/>
            <a:ext cx="206054" cy="695983"/>
          </a:xfrm>
          <a:prstGeom prst="rect">
            <a:avLst/>
          </a:prstGeom>
          <a:effectLst/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5" y="4398197"/>
            <a:ext cx="174816" cy="641099"/>
          </a:xfrm>
          <a:prstGeom prst="rect">
            <a:avLst/>
          </a:prstGeom>
          <a:effectLst/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0" y="4404753"/>
            <a:ext cx="79268" cy="637353"/>
          </a:xfrm>
          <a:prstGeom prst="rect">
            <a:avLst/>
          </a:prstGeom>
          <a:effectLst/>
        </p:spPr>
      </p:pic>
      <p:sp>
        <p:nvSpPr>
          <p:cNvPr id="2054" name="角丸四角形 2053"/>
          <p:cNvSpPr/>
          <p:nvPr/>
        </p:nvSpPr>
        <p:spPr>
          <a:xfrm>
            <a:off x="401320" y="5708343"/>
            <a:ext cx="762016" cy="244041"/>
          </a:xfrm>
          <a:prstGeom prst="roundRect">
            <a:avLst/>
          </a:prstGeom>
          <a:solidFill>
            <a:srgbClr val="FC848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i="1" dirty="0" smtClean="0"/>
              <a:t>STEP1</a:t>
            </a:r>
          </a:p>
        </p:txBody>
      </p:sp>
      <p:sp>
        <p:nvSpPr>
          <p:cNvPr id="122" name="正方形/長方形 121"/>
          <p:cNvSpPr/>
          <p:nvPr/>
        </p:nvSpPr>
        <p:spPr>
          <a:xfrm>
            <a:off x="1248544" y="5698359"/>
            <a:ext cx="3647221" cy="267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u="sng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プラスチックの</a:t>
            </a:r>
            <a:r>
              <a:rPr kumimoji="1" lang="ja-JP" altLang="en-US" sz="1400" u="sng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提供</a:t>
            </a:r>
            <a:r>
              <a:rPr kumimoji="1" lang="ja-JP" altLang="en-US" sz="1400" u="sng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を減らそう！　</a:t>
            </a:r>
            <a:endParaRPr kumimoji="1" lang="en-US" altLang="ja-JP" sz="1400" u="sng" dirty="0" smtClean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5" name="正方形/長方形 154"/>
          <p:cNvSpPr/>
          <p:nvPr/>
        </p:nvSpPr>
        <p:spPr>
          <a:xfrm>
            <a:off x="714110" y="5972993"/>
            <a:ext cx="5827815" cy="686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</a:t>
            </a:r>
            <a:r>
              <a:rPr kumimoji="1" lang="ja-JP" altLang="en-US" sz="1100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バッグやマイボトルやマイカトラリー（箸・スプーンなど）等の繰り返し使える製品の持参について</a:t>
            </a:r>
            <a:endParaRPr kumimoji="1" lang="en-US" altLang="ja-JP" sz="1100" dirty="0" smtClean="0">
              <a:ln w="0"/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事前に</a:t>
            </a:r>
            <a:r>
              <a:rPr kumimoji="1" lang="en-US" altLang="ja-JP" sz="1100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1100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やチラシで呼びかけて、プラスチックの提供を削減しましょう。</a:t>
            </a:r>
            <a:endParaRPr kumimoji="1" lang="en-US" altLang="ja-JP" sz="1100" dirty="0" smtClean="0">
              <a:ln w="0"/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1" name="角丸四角形 160"/>
          <p:cNvSpPr/>
          <p:nvPr/>
        </p:nvSpPr>
        <p:spPr>
          <a:xfrm>
            <a:off x="563233" y="6881315"/>
            <a:ext cx="5989967" cy="499595"/>
          </a:xfrm>
          <a:prstGeom prst="roundRect">
            <a:avLst/>
          </a:prstGeom>
          <a:solidFill>
            <a:schemeClr val="bg1"/>
          </a:solidFill>
          <a:ln>
            <a:solidFill>
              <a:srgbClr val="FC8484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正方形/長方形 151"/>
          <p:cNvSpPr/>
          <p:nvPr/>
        </p:nvSpPr>
        <p:spPr>
          <a:xfrm>
            <a:off x="719079" y="6915706"/>
            <a:ext cx="5392765" cy="44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100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提供する容器や啓発物品は、木や紙、金属など環境への負荷が少ない素材を選択しましょう。紙製でも耐熱性や耐水性がある製品も多く販売されています。</a:t>
            </a:r>
            <a:endParaRPr kumimoji="1" lang="en-US" altLang="ja-JP" sz="1100" dirty="0" smtClean="0">
              <a:ln w="0"/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49" name="図 2048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lasticWrap smoothness="8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8" y="80656"/>
            <a:ext cx="1062414" cy="1039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図 2049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PlasticWrap smoothness="8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72" y="79572"/>
            <a:ext cx="1041698" cy="1019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図 2050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PlasticWrap smoothness="8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76" y="30978"/>
            <a:ext cx="1115316" cy="107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1" name="図 2060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artisticPlasticWrap smoothness="8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96" y="30272"/>
            <a:ext cx="1095385" cy="10718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2" name="図 2061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artisticPlasticWrap smoothness="8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44" y="103849"/>
            <a:ext cx="965266" cy="944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5" name="図 2064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artisticPlasticWrap smoothness="8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22" y="37892"/>
            <a:ext cx="1094419" cy="1070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2" name="正方形/長方形 171"/>
          <p:cNvSpPr/>
          <p:nvPr/>
        </p:nvSpPr>
        <p:spPr>
          <a:xfrm>
            <a:off x="4780051" y="314150"/>
            <a:ext cx="1869439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44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削減</a:t>
            </a:r>
            <a:r>
              <a:rPr lang="ja-JP" altLang="en-US" sz="4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</a:t>
            </a:r>
            <a:endParaRPr lang="ja-JP" altLang="en-US" sz="36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3" t="5373" r="1823" b="12448"/>
          <a:stretch/>
        </p:blipFill>
        <p:spPr>
          <a:xfrm>
            <a:off x="4113624" y="4419698"/>
            <a:ext cx="766556" cy="670998"/>
          </a:xfrm>
          <a:prstGeom prst="rect">
            <a:avLst/>
          </a:prstGeom>
        </p:spPr>
      </p:pic>
      <p:sp>
        <p:nvSpPr>
          <p:cNvPr id="132" name="正方形/長方形 131"/>
          <p:cNvSpPr/>
          <p:nvPr/>
        </p:nvSpPr>
        <p:spPr>
          <a:xfrm>
            <a:off x="931150" y="3100947"/>
            <a:ext cx="101303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00" b="1" spc="50" dirty="0" smtClean="0">
                <a:ln w="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プラスチック</a:t>
            </a:r>
            <a:endParaRPr lang="ja-JP" altLang="en-US" sz="900" b="1" spc="50" dirty="0">
              <a:ln w="0">
                <a:noFill/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9" name="角丸四角形 148"/>
          <p:cNvSpPr/>
          <p:nvPr/>
        </p:nvSpPr>
        <p:spPr>
          <a:xfrm>
            <a:off x="405451" y="6654564"/>
            <a:ext cx="750226" cy="256121"/>
          </a:xfrm>
          <a:prstGeom prst="roundRect">
            <a:avLst/>
          </a:prstGeom>
          <a:solidFill>
            <a:srgbClr val="FC848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i="1" dirty="0" smtClean="0"/>
              <a:t>STEP2</a:t>
            </a:r>
          </a:p>
        </p:txBody>
      </p:sp>
      <p:sp>
        <p:nvSpPr>
          <p:cNvPr id="19" name="右矢印 18"/>
          <p:cNvSpPr/>
          <p:nvPr/>
        </p:nvSpPr>
        <p:spPr>
          <a:xfrm>
            <a:off x="2829892" y="3745496"/>
            <a:ext cx="161679" cy="747740"/>
          </a:xfrm>
          <a:prstGeom prst="rightArrow">
            <a:avLst>
              <a:gd name="adj1" fmla="val 21718"/>
              <a:gd name="adj2" fmla="val 100000"/>
            </a:avLst>
          </a:prstGeom>
          <a:solidFill>
            <a:srgbClr val="6DA6D9"/>
          </a:solidFill>
          <a:ln>
            <a:solidFill>
              <a:srgbClr val="6D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0418" y="3442905"/>
            <a:ext cx="509457" cy="79892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4097" y="3426952"/>
            <a:ext cx="531483" cy="817001"/>
          </a:xfrm>
          <a:prstGeom prst="rect">
            <a:avLst/>
          </a:prstGeom>
        </p:spPr>
      </p:pic>
      <p:pic>
        <p:nvPicPr>
          <p:cNvPr id="2059" name="図 2058"/>
          <p:cNvPicPr>
            <a:picLocks noChangeAspect="1"/>
          </p:cNvPicPr>
          <p:nvPr/>
        </p:nvPicPr>
        <p:blipFill rotWithShape="1"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2106" y="4430722"/>
            <a:ext cx="545225" cy="57056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3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35" y="3062760"/>
            <a:ext cx="490632" cy="525924"/>
          </a:xfrm>
          <a:prstGeom prst="rect">
            <a:avLst/>
          </a:prstGeom>
        </p:spPr>
      </p:pic>
      <p:sp>
        <p:nvSpPr>
          <p:cNvPr id="154" name="正方形/長方形 153"/>
          <p:cNvSpPr/>
          <p:nvPr/>
        </p:nvSpPr>
        <p:spPr>
          <a:xfrm>
            <a:off x="1202737" y="6640573"/>
            <a:ext cx="4724652" cy="292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u="sng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プラスチック以外の素材に切り替えよう！</a:t>
            </a:r>
            <a:r>
              <a:rPr kumimoji="1" lang="ja-JP" altLang="en-US" sz="1400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1400" dirty="0" smtClean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0" cstate="print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4" y="3461958"/>
            <a:ext cx="726489" cy="726489"/>
          </a:xfrm>
          <a:prstGeom prst="rect">
            <a:avLst/>
          </a:prstGeom>
          <a:effectLst/>
        </p:spPr>
      </p:pic>
      <p:pic>
        <p:nvPicPr>
          <p:cNvPr id="2066" name="図 2065"/>
          <p:cNvPicPr>
            <a:picLocks noChangeAspect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74" y="3487219"/>
            <a:ext cx="610058" cy="709323"/>
          </a:xfrm>
          <a:prstGeom prst="rect">
            <a:avLst/>
          </a:prstGeom>
          <a:effectLst/>
        </p:spPr>
      </p:pic>
      <p:pic>
        <p:nvPicPr>
          <p:cNvPr id="2052" name="図 2051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50" y="3492337"/>
            <a:ext cx="753999" cy="753999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9410" y="4511820"/>
            <a:ext cx="614595" cy="52023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2" y="4279842"/>
            <a:ext cx="878980" cy="87898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4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499" r="20616"/>
          <a:stretch/>
        </p:blipFill>
        <p:spPr>
          <a:xfrm>
            <a:off x="3419968" y="3414046"/>
            <a:ext cx="405834" cy="840755"/>
          </a:xfrm>
          <a:prstGeom prst="rect">
            <a:avLst/>
          </a:prstGeom>
          <a:effectLst/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9" cstate="print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079" y="155858"/>
            <a:ext cx="481100" cy="343024"/>
          </a:xfrm>
          <a:prstGeom prst="rect">
            <a:avLst/>
          </a:prstGeom>
          <a:effectLst/>
        </p:spPr>
      </p:pic>
      <p:pic>
        <p:nvPicPr>
          <p:cNvPr id="199" name="図 198"/>
          <p:cNvPicPr>
            <a:picLocks noChangeAspect="1"/>
          </p:cNvPicPr>
          <p:nvPr/>
        </p:nvPicPr>
        <p:blipFill rotWithShape="1">
          <a:blip r:embed="rId51" cstate="print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4" t="59045" r="75107" b="16082"/>
          <a:stretch/>
        </p:blipFill>
        <p:spPr>
          <a:xfrm rot="21093382">
            <a:off x="3089659" y="3265856"/>
            <a:ext cx="186909" cy="236116"/>
          </a:xfrm>
          <a:prstGeom prst="rect">
            <a:avLst/>
          </a:prstGeom>
        </p:spPr>
      </p:pic>
      <p:pic>
        <p:nvPicPr>
          <p:cNvPr id="200" name="図 199"/>
          <p:cNvPicPr>
            <a:picLocks noChangeAspect="1"/>
          </p:cNvPicPr>
          <p:nvPr/>
        </p:nvPicPr>
        <p:blipFill rotWithShape="1"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4" t="59045" r="75107" b="16082"/>
          <a:stretch/>
        </p:blipFill>
        <p:spPr>
          <a:xfrm rot="20794734">
            <a:off x="3155359" y="3106916"/>
            <a:ext cx="284633" cy="359567"/>
          </a:xfrm>
          <a:prstGeom prst="rect">
            <a:avLst/>
          </a:prstGeom>
        </p:spPr>
      </p:pic>
      <p:pic>
        <p:nvPicPr>
          <p:cNvPr id="201" name="図 200"/>
          <p:cNvPicPr>
            <a:picLocks noChangeAspect="1"/>
          </p:cNvPicPr>
          <p:nvPr/>
        </p:nvPicPr>
        <p:blipFill rotWithShape="1">
          <a:blip r:embed="rId55" cstate="print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4" t="59045" r="75107" b="16082"/>
          <a:stretch/>
        </p:blipFill>
        <p:spPr>
          <a:xfrm rot="624574">
            <a:off x="6543650" y="4754224"/>
            <a:ext cx="159235" cy="309548"/>
          </a:xfrm>
          <a:prstGeom prst="rect">
            <a:avLst/>
          </a:prstGeom>
        </p:spPr>
      </p:pic>
      <p:grpSp>
        <p:nvGrpSpPr>
          <p:cNvPr id="178" name="グループ化 177"/>
          <p:cNvGrpSpPr/>
          <p:nvPr/>
        </p:nvGrpSpPr>
        <p:grpSpPr>
          <a:xfrm>
            <a:off x="5351543" y="3407218"/>
            <a:ext cx="621842" cy="806589"/>
            <a:chOff x="4082851" y="3340195"/>
            <a:chExt cx="500539" cy="739919"/>
          </a:xfrm>
        </p:grpSpPr>
        <p:pic>
          <p:nvPicPr>
            <p:cNvPr id="179" name="図 178"/>
            <p:cNvPicPr>
              <a:picLocks noChangeAspect="1"/>
            </p:cNvPicPr>
            <p:nvPr/>
          </p:nvPicPr>
          <p:blipFill>
            <a:blip r:embed="rId5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8">
                      <a14:imgEffect>
                        <a14:artisticGlowDiffused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851" y="3364668"/>
              <a:ext cx="494552" cy="715446"/>
            </a:xfrm>
            <a:prstGeom prst="rect">
              <a:avLst/>
            </a:prstGeom>
          </p:spPr>
        </p:pic>
        <p:sp>
          <p:nvSpPr>
            <p:cNvPr id="180" name="正方形/長方形 179"/>
            <p:cNvSpPr/>
            <p:nvPr/>
          </p:nvSpPr>
          <p:spPr>
            <a:xfrm>
              <a:off x="4087250" y="3340195"/>
              <a:ext cx="496140" cy="3065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700" dirty="0" smtClean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endParaRPr kumimoji="1" lang="en-US" altLang="ja-JP" sz="700" dirty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/>
              <a:r>
                <a:rPr kumimoji="1" lang="ja-JP" altLang="en-US" sz="700" dirty="0" smtClean="0">
                  <a:solidFill>
                    <a:schemeClr val="accent1">
                      <a:lumMod val="50000"/>
                    </a:schemeClr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（紙製）</a:t>
              </a:r>
              <a:endParaRPr kumimoji="1" lang="en-US" altLang="ja-JP" sz="700" dirty="0" smtClean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pPr algn="ctr"/>
              <a:endParaRPr kumimoji="1" lang="ja-JP" altLang="en-US" sz="600" dirty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202" name="図 201"/>
          <p:cNvPicPr>
            <a:picLocks noChangeAspect="1"/>
          </p:cNvPicPr>
          <p:nvPr/>
        </p:nvPicPr>
        <p:blipFill rotWithShape="1">
          <a:blip r:embed="rId59" cstate="print">
            <a:extLst>
              <a:ext uri="{BEBA8EAE-BF5A-486C-A8C5-ECC9F3942E4B}">
                <a14:imgProps xmlns:a14="http://schemas.microsoft.com/office/drawing/2010/main">
                  <a14:imgLayer r:embed="rId60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4" t="59045" r="75107" b="16082"/>
          <a:stretch/>
        </p:blipFill>
        <p:spPr>
          <a:xfrm rot="713211">
            <a:off x="6427271" y="4874946"/>
            <a:ext cx="99047" cy="192544"/>
          </a:xfrm>
          <a:prstGeom prst="rect">
            <a:avLst/>
          </a:prstGeom>
        </p:spPr>
      </p:pic>
      <p:pic>
        <p:nvPicPr>
          <p:cNvPr id="2058" name="図 2057"/>
          <p:cNvPicPr>
            <a:picLocks noChangeAspect="1"/>
          </p:cNvPicPr>
          <p:nvPr/>
        </p:nvPicPr>
        <p:blipFill rotWithShape="1">
          <a:blip r:embed="rId61" cstate="print">
            <a:extLst>
              <a:ext uri="{BEBA8EAE-BF5A-486C-A8C5-ECC9F3942E4B}">
                <a14:imgProps xmlns:a14="http://schemas.microsoft.com/office/drawing/2010/main">
                  <a14:imgLayer r:embed="rId62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" t="6915" r="1312" b="7222"/>
          <a:stretch/>
        </p:blipFill>
        <p:spPr>
          <a:xfrm>
            <a:off x="5729235" y="4061653"/>
            <a:ext cx="786176" cy="613546"/>
          </a:xfrm>
          <a:prstGeom prst="rect">
            <a:avLst/>
          </a:prstGeom>
          <a:effectLst/>
        </p:spPr>
      </p:pic>
      <p:pic>
        <p:nvPicPr>
          <p:cNvPr id="2060" name="図 2059"/>
          <p:cNvPicPr>
            <a:picLocks noChangeAspect="1"/>
          </p:cNvPicPr>
          <p:nvPr/>
        </p:nvPicPr>
        <p:blipFill rotWithShape="1">
          <a:blip r:embed="rId63" cstate="print">
            <a:extLst>
              <a:ext uri="{BEBA8EAE-BF5A-486C-A8C5-ECC9F3942E4B}">
                <a14:imgProps xmlns:a14="http://schemas.microsoft.com/office/drawing/2010/main">
                  <a14:imgLayer r:embed="rId6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9403" y="4419176"/>
            <a:ext cx="784221" cy="671519"/>
          </a:xfrm>
          <a:prstGeom prst="rect">
            <a:avLst/>
          </a:prstGeom>
        </p:spPr>
      </p:pic>
      <p:sp>
        <p:nvSpPr>
          <p:cNvPr id="203" name="楕円 202"/>
          <p:cNvSpPr/>
          <p:nvPr/>
        </p:nvSpPr>
        <p:spPr>
          <a:xfrm>
            <a:off x="3862003" y="3066606"/>
            <a:ext cx="2109792" cy="2541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正方形/長方形 203"/>
          <p:cNvSpPr/>
          <p:nvPr/>
        </p:nvSpPr>
        <p:spPr>
          <a:xfrm>
            <a:off x="4099711" y="3096512"/>
            <a:ext cx="1677787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00" b="1" spc="50" dirty="0">
                <a:ln w="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環境</a:t>
            </a:r>
            <a:r>
              <a:rPr lang="ja-JP" altLang="en-US" sz="900" b="1" spc="50" dirty="0" smtClean="0">
                <a:ln w="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に配慮されたもの</a:t>
            </a:r>
            <a:endParaRPr lang="ja-JP" altLang="en-US" sz="900" b="1" spc="50" dirty="0">
              <a:ln w="0">
                <a:noFill/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6" name="角丸四角形 205"/>
          <p:cNvSpPr/>
          <p:nvPr/>
        </p:nvSpPr>
        <p:spPr>
          <a:xfrm>
            <a:off x="554748" y="7806825"/>
            <a:ext cx="5998452" cy="1056185"/>
          </a:xfrm>
          <a:prstGeom prst="roundRect">
            <a:avLst/>
          </a:prstGeom>
          <a:solidFill>
            <a:schemeClr val="bg1"/>
          </a:solidFill>
          <a:ln>
            <a:solidFill>
              <a:srgbClr val="FC8484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角丸四角形 204"/>
          <p:cNvSpPr/>
          <p:nvPr/>
        </p:nvSpPr>
        <p:spPr>
          <a:xfrm>
            <a:off x="411514" y="7598639"/>
            <a:ext cx="750226" cy="256121"/>
          </a:xfrm>
          <a:prstGeom prst="roundRect">
            <a:avLst/>
          </a:prstGeom>
          <a:solidFill>
            <a:srgbClr val="FC848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i="1" dirty="0" smtClean="0"/>
              <a:t>STEP3</a:t>
            </a:r>
          </a:p>
        </p:txBody>
      </p:sp>
      <p:sp>
        <p:nvSpPr>
          <p:cNvPr id="158" name="正方形/長方形 157"/>
          <p:cNvSpPr/>
          <p:nvPr/>
        </p:nvSpPr>
        <p:spPr>
          <a:xfrm>
            <a:off x="726692" y="7877449"/>
            <a:ext cx="5834150" cy="454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100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プラスチックの代わりの素材や製品が見つからない場合は、生分解性プラスチックやバイオマス</a:t>
            </a:r>
            <a:endParaRPr kumimoji="1" lang="en-US" altLang="ja-JP" sz="1100" dirty="0" smtClean="0">
              <a:ln w="0"/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プラスチックなど、環境への負荷が少ない素材を選択しましょう。</a:t>
            </a:r>
            <a:endParaRPr kumimoji="1" lang="en-US" altLang="ja-JP" sz="1100" dirty="0" smtClean="0">
              <a:ln w="0"/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7" name="正方形/長方形 206"/>
          <p:cNvSpPr/>
          <p:nvPr/>
        </p:nvSpPr>
        <p:spPr>
          <a:xfrm>
            <a:off x="1203347" y="7559634"/>
            <a:ext cx="4724652" cy="292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u="sng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環境負荷の少ないプラスチックを選ぼう！</a:t>
            </a:r>
            <a:r>
              <a:rPr kumimoji="1" lang="ja-JP" altLang="en-US" sz="1400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1400" dirty="0" smtClean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" name="Picture 3" descr="23"/>
          <p:cNvPicPr>
            <a:picLocks noChangeAspect="1" noChangeArrowheads="1"/>
          </p:cNvPicPr>
          <p:nvPr/>
        </p:nvPicPr>
        <p:blipFill rotWithShape="1"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79472" y="8193877"/>
            <a:ext cx="427518" cy="58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" name="図 2047"/>
          <p:cNvPicPr>
            <a:picLocks noChangeAspect="1"/>
          </p:cNvPicPr>
          <p:nvPr/>
        </p:nvPicPr>
        <p:blipFill>
          <a:blip r:embed="rId6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614" y="8286881"/>
            <a:ext cx="3477714" cy="499617"/>
          </a:xfrm>
          <a:prstGeom prst="rect">
            <a:avLst/>
          </a:prstGeom>
        </p:spPr>
      </p:pic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25" y="8313827"/>
            <a:ext cx="451546" cy="45044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10"/>
          <p:cNvPicPr>
            <a:picLocks noChangeAspect="1" noChangeArrowheads="1"/>
          </p:cNvPicPr>
          <p:nvPr/>
        </p:nvPicPr>
        <p:blipFill rotWithShape="1"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2" r="9749" b="-3"/>
          <a:stretch/>
        </p:blipFill>
        <p:spPr bwMode="auto">
          <a:xfrm>
            <a:off x="3932994" y="8397922"/>
            <a:ext cx="763799" cy="31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正方形/長方形 116"/>
          <p:cNvSpPr/>
          <p:nvPr/>
        </p:nvSpPr>
        <p:spPr>
          <a:xfrm>
            <a:off x="830714" y="8411030"/>
            <a:ext cx="2735448" cy="21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000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環境への負荷が少ない製品</a:t>
            </a:r>
            <a:r>
              <a:rPr kumimoji="1" lang="ja-JP" altLang="en-US" sz="1000" dirty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kumimoji="1" lang="ja-JP" altLang="en-US" sz="1000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このマーク</a:t>
            </a:r>
            <a:r>
              <a:rPr kumimoji="1" lang="ja-JP" altLang="en-US" sz="1000" dirty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kumimoji="1" lang="ja-JP" altLang="en-US" sz="1000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目印</a:t>
            </a:r>
            <a:endParaRPr kumimoji="1" lang="en-US" altLang="ja-JP" sz="1000" dirty="0">
              <a:ln w="0"/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7" name="Picture 3" descr="【バイオマスプラ】ロゴ"/>
          <p:cNvPicPr>
            <a:picLocks noChangeArrowheads="1"/>
          </p:cNvPicPr>
          <p:nvPr/>
        </p:nvPicPr>
        <p:blipFill rotWithShape="1"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8364" y="8341527"/>
            <a:ext cx="603700" cy="41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正方形/長方形 118"/>
          <p:cNvSpPr/>
          <p:nvPr/>
        </p:nvSpPr>
        <p:spPr>
          <a:xfrm>
            <a:off x="3505067" y="8545601"/>
            <a:ext cx="427965" cy="160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700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700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700" dirty="0" smtClean="0">
                <a:ln w="0"/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例</a:t>
            </a:r>
            <a:endParaRPr kumimoji="1" lang="en-US" altLang="ja-JP" sz="200" dirty="0" smtClean="0">
              <a:ln w="0"/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6" name="正方形/長方形 145"/>
          <p:cNvSpPr/>
          <p:nvPr/>
        </p:nvSpPr>
        <p:spPr>
          <a:xfrm>
            <a:off x="5055672" y="5199377"/>
            <a:ext cx="2004671" cy="36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488843"/>
              </a:avLst>
            </a:prstTxWarp>
            <a:spAutoFit/>
          </a:bodyPr>
          <a:lstStyle/>
          <a:p>
            <a:pPr algn="ctr"/>
            <a:r>
              <a:rPr lang="ja-JP" altLang="en-US" sz="800" b="1" spc="50" dirty="0" smtClean="0">
                <a:ln w="0"/>
                <a:solidFill>
                  <a:srgbClr val="385723"/>
                </a:solidFill>
              </a:rPr>
              <a:t>＼包装も省略しましょう／</a:t>
            </a:r>
            <a:endParaRPr lang="en-US" altLang="ja-JP" sz="800" b="1" spc="50" dirty="0" smtClean="0">
              <a:ln w="0"/>
              <a:solidFill>
                <a:srgbClr val="385723"/>
              </a:solidFill>
            </a:endParaRPr>
          </a:p>
        </p:txBody>
      </p:sp>
      <p:sp>
        <p:nvSpPr>
          <p:cNvPr id="208" name="正方形/長方形 207"/>
          <p:cNvSpPr/>
          <p:nvPr/>
        </p:nvSpPr>
        <p:spPr>
          <a:xfrm>
            <a:off x="1088462" y="9358726"/>
            <a:ext cx="4521251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9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　　「</a:t>
            </a:r>
            <a:r>
              <a:rPr lang="ja-JP" altLang="en-US" sz="9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プラスチック削減」について、詳しくは区</a:t>
            </a:r>
            <a:r>
              <a:rPr lang="ja-JP" altLang="en-US" sz="9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の</a:t>
            </a:r>
            <a:r>
              <a:rPr lang="en-US" altLang="ja-JP" sz="9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HP</a:t>
            </a:r>
            <a:r>
              <a:rPr lang="ja-JP" altLang="en-US" sz="9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を</a:t>
            </a:r>
            <a:r>
              <a:rPr lang="en-US" altLang="ja-JP" sz="9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check</a:t>
            </a:r>
            <a:r>
              <a:rPr lang="ja-JP" altLang="en-US" sz="9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altLang="ja-JP" sz="9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!</a:t>
            </a:r>
            <a:r>
              <a:rPr lang="ja-JP" altLang="en-US" sz="9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　→</a:t>
            </a:r>
            <a:endParaRPr lang="en-US" altLang="ja-JP" sz="9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44144" y="1147044"/>
            <a:ext cx="3472695" cy="409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正方形/長方形 114"/>
          <p:cNvSpPr/>
          <p:nvPr/>
        </p:nvSpPr>
        <p:spPr>
          <a:xfrm>
            <a:off x="1643793" y="1089324"/>
            <a:ext cx="3503838" cy="492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6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ご協力をお願いします</a:t>
            </a:r>
            <a:endParaRPr lang="ja-JP" altLang="en-US" sz="26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3308733" y="4222187"/>
            <a:ext cx="730367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" spc="5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マイボトル</a:t>
            </a:r>
            <a:endParaRPr lang="ja-JP" altLang="en-US" sz="600" spc="5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4318955" y="4224382"/>
            <a:ext cx="730367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" spc="5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マイバッグ</a:t>
            </a:r>
            <a:endParaRPr lang="ja-JP" altLang="en-US" sz="600" spc="5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4716181" y="4972328"/>
            <a:ext cx="1286764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" spc="5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間伐</a:t>
            </a:r>
            <a:r>
              <a:rPr lang="ja-JP" altLang="en-US" sz="600" spc="5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材</a:t>
            </a:r>
            <a:r>
              <a:rPr lang="ja-JP" altLang="en-US" sz="600" spc="5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の紙コップ</a:t>
            </a:r>
            <a:endParaRPr lang="ja-JP" altLang="en-US" sz="600" spc="5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3175754" y="5054462"/>
            <a:ext cx="1135304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" spc="5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木製カトラリー</a:t>
            </a:r>
            <a:endParaRPr lang="ja-JP" altLang="en-US" sz="600" spc="5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4207211" y="5063288"/>
            <a:ext cx="633880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" spc="5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紙製容器</a:t>
            </a:r>
            <a:endParaRPr lang="ja-JP" altLang="en-US" sz="600" spc="5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5898923" y="3733760"/>
            <a:ext cx="8419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" spc="5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プラスチック</a:t>
            </a:r>
            <a:endParaRPr lang="en-US" altLang="ja-JP" sz="600" spc="50" dirty="0" smtClean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600" spc="5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以外の素材の</a:t>
            </a:r>
            <a:endParaRPr lang="en-US" altLang="ja-JP" sz="600" spc="50" dirty="0" smtClean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600" spc="5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啓発物品</a:t>
            </a:r>
            <a:endParaRPr lang="ja-JP" altLang="en-US" sz="600" spc="5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5621864" y="4611457"/>
            <a:ext cx="10706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" spc="5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紙製の</a:t>
            </a:r>
            <a:endParaRPr lang="en-US" altLang="ja-JP" sz="600" spc="50" dirty="0" smtClean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600" spc="5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クリアファイル</a:t>
            </a:r>
            <a:endParaRPr lang="en-US" altLang="ja-JP" sz="600" spc="50" dirty="0" smtClean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600" spc="5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ノートなど</a:t>
            </a:r>
            <a:endParaRPr lang="en-US" altLang="ja-JP" sz="600" spc="50" dirty="0" smtClean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7272" r="6348" b="8135"/>
          <a:stretch/>
        </p:blipFill>
        <p:spPr>
          <a:xfrm>
            <a:off x="4998522" y="9225117"/>
            <a:ext cx="482511" cy="468659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" y="1819076"/>
            <a:ext cx="6802566" cy="1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3252</TotalTime>
  <Words>288</Words>
  <Application>Microsoft Office PowerPoint</Application>
  <PresentationFormat>A4 210 x 297 mm</PresentationFormat>
  <Paragraphs>40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HG創英角ﾎﾟｯﾌﾟ体</vt:lpstr>
      <vt:lpstr>Meiryo UI</vt:lpstr>
      <vt:lpstr>Microsoft YaHei UI</vt:lpstr>
      <vt:lpstr>ＭＳ 明朝</vt:lpstr>
      <vt:lpstr>メイリオ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河野　怜莉</dc:creator>
  <cp:lastModifiedBy>河野　怜莉</cp:lastModifiedBy>
  <cp:revision>365</cp:revision>
  <cp:lastPrinted>2023-12-25T06:27:15Z</cp:lastPrinted>
  <dcterms:created xsi:type="dcterms:W3CDTF">2023-12-12T05:40:39Z</dcterms:created>
  <dcterms:modified xsi:type="dcterms:W3CDTF">2024-03-05T08:29:31Z</dcterms:modified>
</cp:coreProperties>
</file>