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78" autoAdjust="0"/>
  </p:normalViewPr>
  <p:slideViewPr>
    <p:cSldViewPr snapToGrid="0">
      <p:cViewPr varScale="1">
        <p:scale>
          <a:sx n="69" d="100"/>
          <a:sy n="69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22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64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00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18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92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04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94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0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5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23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57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190B-D9F3-44B1-A502-F8ABB897F790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4C820-8FCB-4C7B-B08D-D1ECF91E6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9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917625" y="94880"/>
            <a:ext cx="5093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アンケート結果抜粋　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グラフ以外は回答の上位５項目を記載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448675" y="36199"/>
            <a:ext cx="64206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資料１</a:t>
            </a:r>
            <a:endParaRPr kumimoji="1" lang="ja-JP" altLang="en-US" sz="1200" dirty="0"/>
          </a:p>
        </p:txBody>
      </p:sp>
      <p:sp>
        <p:nvSpPr>
          <p:cNvPr id="5" name="正方形/長方形 4"/>
          <p:cNvSpPr/>
          <p:nvPr/>
        </p:nvSpPr>
        <p:spPr>
          <a:xfrm>
            <a:off x="146888" y="371879"/>
            <a:ext cx="8922420" cy="6400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solidFill>
                  <a:srgbClr val="0070C0"/>
                </a:solidFill>
                <a:effectLst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 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en-US" sz="105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4"/>
          <p:cNvSpPr txBox="1"/>
          <p:nvPr/>
        </p:nvSpPr>
        <p:spPr>
          <a:xfrm>
            <a:off x="1195070" y="-947737"/>
            <a:ext cx="3097530" cy="518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100" kern="1200">
                <a:solidFill>
                  <a:srgbClr val="0070C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【児童生徒】</a:t>
            </a:r>
            <a:r>
              <a:rPr lang="en-US" sz="800" kern="120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1811</a:t>
            </a:r>
            <a:r>
              <a:rPr lang="ja-JP" sz="800" kern="1200">
                <a:solidFill>
                  <a:srgbClr val="0070C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</a:t>
            </a:r>
            <a:r>
              <a:rPr lang="en-US" sz="800" kern="1200">
                <a:solidFill>
                  <a:srgbClr val="0070C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/2220</a:t>
            </a:r>
            <a:r>
              <a:rPr lang="ja-JP" sz="800" kern="1200">
                <a:solidFill>
                  <a:srgbClr val="0070C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</a:t>
            </a:r>
            <a:r>
              <a:rPr lang="en-US" sz="800" kern="1200">
                <a:solidFill>
                  <a:srgbClr val="0070C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(82%)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7" name="テキスト ボックス 11"/>
          <p:cNvSpPr txBox="1"/>
          <p:nvPr/>
        </p:nvSpPr>
        <p:spPr>
          <a:xfrm>
            <a:off x="231963" y="3213807"/>
            <a:ext cx="2257425" cy="9932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9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問　学校で困っていることは何ですか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9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（複数回答）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　特にない　　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28.9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　教室がうるさい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27.9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　いやな友だちがいる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25.2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４　教室が暑い／寒い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24.4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５　授業中に集中できない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21.4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" name="テキスト ボックス 25"/>
          <p:cNvSpPr txBox="1"/>
          <p:nvPr/>
        </p:nvSpPr>
        <p:spPr>
          <a:xfrm>
            <a:off x="2655272" y="3126819"/>
            <a:ext cx="2824480" cy="11036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9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問　学校で特にしたいことは何ですか（複数回答）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　もっと友だちと遊びたい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48.0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　タブレットなどのコンピューターを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使った授業をしたい　　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43.9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　好きなことをたくさん勉強したい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43.9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４　学校の外に出てたくさん活動したい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32.4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５　読書活動をたくさんしたい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32.2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9" name="テキスト ボックス 26"/>
          <p:cNvSpPr txBox="1"/>
          <p:nvPr/>
        </p:nvSpPr>
        <p:spPr>
          <a:xfrm>
            <a:off x="5645636" y="3126817"/>
            <a:ext cx="3293655" cy="10949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9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問　将来どのような人になりたいです</a:t>
            </a:r>
            <a:r>
              <a:rPr lang="ja-JP" sz="9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か</a:t>
            </a:r>
            <a:endParaRPr lang="en-US" altLang="ja-JP" sz="900" kern="1200" dirty="0" smtClean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9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</a:t>
            </a:r>
            <a:r>
              <a:rPr lang="ja-JP" sz="9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ja-JP" sz="9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中学生</a:t>
            </a:r>
            <a:r>
              <a:rPr lang="ja-JP" sz="9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のみ・</a:t>
            </a:r>
            <a:r>
              <a:rPr lang="ja-JP" sz="9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複数回答）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　自分らしさを持っている人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153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　友だちや仲間が沢山いる人　　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99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　家族を大切にする人　　　　　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90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４　人を思いやる心を持っている人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89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５　夢を実現するために、最後まで諦めない人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78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10" name="図 9"/>
          <p:cNvPicPr/>
          <p:nvPr/>
        </p:nvPicPr>
        <p:blipFill>
          <a:blip r:embed="rId2"/>
          <a:stretch>
            <a:fillRect/>
          </a:stretch>
        </p:blipFill>
        <p:spPr>
          <a:xfrm>
            <a:off x="231963" y="753774"/>
            <a:ext cx="2066925" cy="2399030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46888" y="4297560"/>
            <a:ext cx="2508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1200" dirty="0">
                <a:solidFill>
                  <a:srgbClr val="0070C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【</a:t>
            </a:r>
            <a:r>
              <a:rPr lang="ja-JP" altLang="ja-JP" sz="1200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アンケート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まとめ</a:t>
            </a:r>
            <a:r>
              <a:rPr lang="ja-JP" altLang="ja-JP" sz="1200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】</a:t>
            </a:r>
            <a:endParaRPr lang="ja-JP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2" name="テキスト ボックス 22"/>
          <p:cNvSpPr txBox="1"/>
          <p:nvPr/>
        </p:nvSpPr>
        <p:spPr>
          <a:xfrm>
            <a:off x="1752600" y="4306215"/>
            <a:ext cx="7186691" cy="2255958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endParaRPr lang="en-US" altLang="ja-JP" sz="900" dirty="0" smtClean="0"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児童生徒の学校生活に関する満足度（楽しい）は、</a:t>
            </a:r>
            <a:r>
              <a:rPr lang="en-US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83.0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％と</a:t>
            </a:r>
            <a:r>
              <a:rPr lang="ja-JP" sz="900" u="sng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おおむね</a:t>
            </a:r>
            <a:r>
              <a:rPr lang="ja-JP" sz="900" u="sng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満足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●ただし、楽しい時間は「休み時間」や「給食の時間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」「</a:t>
            </a:r>
            <a:r>
              <a:rPr lang="ja-JP" sz="900" u="sng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友だち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と話している時間」が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上位</a:t>
            </a:r>
            <a:r>
              <a:rPr lang="ja-JP" altLang="en-US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、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楽しく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ない時間の</a:t>
            </a:r>
            <a:r>
              <a:rPr lang="en-US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1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位が「授業の時間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」</a:t>
            </a:r>
            <a:endParaRPr lang="en-US" altLang="ja-JP" sz="900" dirty="0" smtClean="0"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学校で困っていることの上位に「教室がうるさい」「教室が暑い</a:t>
            </a:r>
            <a:r>
              <a:rPr lang="en-US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/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寒い」「授業中に集中できない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」</a:t>
            </a:r>
            <a:endParaRPr lang="en-US" altLang="ja-JP" sz="900" dirty="0" smtClean="0"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→</a:t>
            </a:r>
            <a:r>
              <a:rPr lang="ja-JP" sz="900" u="sng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学ぶ</a:t>
            </a:r>
            <a:r>
              <a:rPr lang="ja-JP" sz="900" u="sng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環境そのものに課題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が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ある。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（自由記入にも複数の記載あり）　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●一方で、学校で特にしたいこと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の</a:t>
            </a:r>
            <a:r>
              <a:rPr lang="ja-JP" altLang="en-US" sz="900" dirty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上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位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に「タブレットなどのコンピューターを使った授業」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と「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好きなことをたくさん学びたい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」</a:t>
            </a:r>
            <a:endParaRPr lang="en-US" altLang="ja-JP" sz="900" dirty="0" smtClean="0"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→学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ぶ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ことへの意欲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が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あ</a:t>
            </a:r>
            <a:r>
              <a:rPr lang="ja-JP" altLang="en-US" sz="900" dirty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る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と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とも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に</a:t>
            </a:r>
            <a:r>
              <a:rPr lang="ja-JP" sz="900" u="sng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多様</a:t>
            </a:r>
            <a:r>
              <a:rPr lang="ja-JP" sz="900" u="sng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な学び方が求められて</a:t>
            </a:r>
            <a:r>
              <a:rPr lang="ja-JP" sz="900" u="sng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いる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。</a:t>
            </a:r>
            <a:endParaRPr lang="en-US" altLang="ja-JP" sz="900" dirty="0" smtClean="0"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将来どのような人になりたい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か</a:t>
            </a:r>
            <a:r>
              <a:rPr lang="ja-JP" altLang="en-US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の上位は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、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「</a:t>
            </a:r>
            <a:r>
              <a:rPr lang="ja-JP" sz="900" u="sng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自分らしさ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を持っている人」「</a:t>
            </a:r>
            <a:r>
              <a:rPr lang="ja-JP" sz="900" u="sng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友だちや仲間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が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沢山いる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人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」</a:t>
            </a:r>
            <a:endParaRPr lang="en-US" altLang="ja-JP" sz="900" dirty="0" smtClean="0"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→楽しい時間や特</a:t>
            </a:r>
            <a:r>
              <a:rPr lang="ja-JP" altLang="en-US" sz="90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に</a:t>
            </a:r>
            <a:r>
              <a:rPr lang="ja-JP" altLang="en-US" sz="90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したいこと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にも友だちについての回答が上位となっている。個々の特性を認め、人との良好な関係づくりを望</a:t>
            </a:r>
            <a:endParaRPr lang="en-US" altLang="ja-JP" sz="900" dirty="0" smtClean="0"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</a:t>
            </a:r>
            <a:r>
              <a:rPr lang="ja-JP" altLang="en-US" sz="900" dirty="0" err="1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んで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いることが表れている。</a:t>
            </a:r>
            <a:endParaRPr lang="en-US" altLang="ja-JP" sz="900" dirty="0" smtClean="0"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endParaRPr lang="en-US" altLang="ja-JP" sz="900" dirty="0" smtClean="0"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endParaRPr lang="en-US" altLang="ja-JP" sz="900" dirty="0"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　　　　求められるもの　⇒〇</a:t>
            </a:r>
            <a:r>
              <a:rPr lang="ja-JP" altLang="en-US" sz="900" dirty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児童生徒一人一人の状況に合わせた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指導</a:t>
            </a:r>
            <a:endParaRPr lang="en-US" altLang="ja-JP" sz="900" dirty="0"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　　　　　　　　　　　　〇教育環境の充実</a:t>
            </a:r>
            <a:endParaRPr lang="en-US" altLang="ja-JP" sz="900" dirty="0" smtClean="0"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r>
              <a:rPr lang="ja-JP" altLang="en-US" sz="900" dirty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　　　　　　　　　　　　〇コミュニケーションスキルの</a:t>
            </a:r>
            <a:r>
              <a:rPr lang="ja-JP" altLang="en-US" sz="900" dirty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指導や学級運営など教職員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の質向上　　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773" y="647958"/>
            <a:ext cx="3390327" cy="236149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1540" y="634103"/>
            <a:ext cx="3107751" cy="236149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テキスト ボックス 1"/>
          <p:cNvSpPr txBox="1"/>
          <p:nvPr/>
        </p:nvSpPr>
        <p:spPr>
          <a:xfrm>
            <a:off x="7449609" y="-62722"/>
            <a:ext cx="999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令和６年９月</a:t>
            </a:r>
            <a:r>
              <a:rPr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27</a:t>
            </a: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dist"/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学務課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dist"/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教育指導課</a:t>
            </a:r>
            <a:endParaRPr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テキスト ボックス 4"/>
          <p:cNvSpPr txBox="1"/>
          <p:nvPr/>
        </p:nvSpPr>
        <p:spPr>
          <a:xfrm>
            <a:off x="146888" y="469774"/>
            <a:ext cx="2215885" cy="3887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100" kern="12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【児童生徒】</a:t>
            </a:r>
            <a:r>
              <a:rPr lang="en-US" sz="800" kern="12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1811</a:t>
            </a:r>
            <a:r>
              <a:rPr lang="ja-JP" sz="800" kern="12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</a:t>
            </a:r>
            <a:r>
              <a:rPr lang="en-US" sz="800" kern="12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/2220</a:t>
            </a:r>
            <a:r>
              <a:rPr lang="ja-JP" sz="800" kern="12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</a:t>
            </a:r>
            <a:r>
              <a:rPr lang="en-US" sz="800" kern="12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(82%)</a:t>
            </a:r>
            <a:endParaRPr lang="ja-JP" sz="12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1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14935" y="104775"/>
            <a:ext cx="8962390" cy="668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spcAft>
                <a:spcPts val="0"/>
              </a:spcAft>
            </a:pP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6"/>
          <p:cNvSpPr txBox="1"/>
          <p:nvPr/>
        </p:nvSpPr>
        <p:spPr>
          <a:xfrm>
            <a:off x="146367" y="117596"/>
            <a:ext cx="2552065" cy="4775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100" kern="1200" dirty="0">
                <a:solidFill>
                  <a:srgbClr val="00B05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【保護者】</a:t>
            </a:r>
            <a:r>
              <a:rPr lang="en-US" sz="800" kern="1200" dirty="0">
                <a:solidFill>
                  <a:srgbClr val="00B050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1012</a:t>
            </a:r>
            <a:r>
              <a:rPr lang="ja-JP" sz="800" kern="1200" dirty="0">
                <a:solidFill>
                  <a:srgbClr val="00B05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</a:t>
            </a:r>
            <a:r>
              <a:rPr lang="en-US" sz="800" kern="1200" dirty="0">
                <a:solidFill>
                  <a:srgbClr val="00B05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/2220</a:t>
            </a:r>
            <a:r>
              <a:rPr lang="ja-JP" sz="800" kern="1200" dirty="0">
                <a:solidFill>
                  <a:srgbClr val="00B05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</a:t>
            </a:r>
            <a:r>
              <a:rPr lang="en-US" sz="800" kern="1200" dirty="0">
                <a:solidFill>
                  <a:srgbClr val="00B05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(46%)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" name="テキスト ボックス 30"/>
          <p:cNvSpPr txBox="1"/>
          <p:nvPr/>
        </p:nvSpPr>
        <p:spPr>
          <a:xfrm>
            <a:off x="238760" y="4903373"/>
            <a:ext cx="2544486" cy="9958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問　練馬区の特別支援教育について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indent="228600"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期待すること（複数回答）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　支援員の増員　　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50.1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　教員の質の向上　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41.5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　情緒障害等の固定学級の新設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25.7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４　就学前からの教育相談の充実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22.0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５　特別支援教育の周知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19.0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5" name="図 4"/>
          <p:cNvPicPr/>
          <p:nvPr/>
        </p:nvPicPr>
        <p:blipFill>
          <a:blip r:embed="rId2"/>
          <a:stretch>
            <a:fillRect/>
          </a:stretch>
        </p:blipFill>
        <p:spPr>
          <a:xfrm>
            <a:off x="238760" y="412780"/>
            <a:ext cx="2733040" cy="1582102"/>
          </a:xfrm>
          <a:prstGeom prst="rect">
            <a:avLst/>
          </a:prstGeom>
        </p:spPr>
      </p:pic>
      <p:sp>
        <p:nvSpPr>
          <p:cNvPr id="6" name="テキスト ボックス 26"/>
          <p:cNvSpPr txBox="1"/>
          <p:nvPr/>
        </p:nvSpPr>
        <p:spPr>
          <a:xfrm>
            <a:off x="3086735" y="270613"/>
            <a:ext cx="3768408" cy="9416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9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問　お子様の発達や障害が気になったのはいつ頃ですか（複数回答）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　１歳以上～３歳未満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37.2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　　　　　　　　　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　３歳以上～５歳未満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29.3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小学校１～３年生の頃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23.0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　　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４　５歳以上～小学校入学前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19.7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５　生後～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6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か月未満　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8.5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8335" y="465372"/>
            <a:ext cx="2483485" cy="72332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B05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【学級別】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特別支援学級　１歳以上～３歳未満　（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45.2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％）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特別支援教室　１歳以上～５歳未満　（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69.1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％）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難聴学級　　　生後～６ヶ月未満　　（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66.7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％）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言語障害学級　３歳以上～小学校入学（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64.8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％）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5996293"/>
            <a:ext cx="136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1200" dirty="0">
                <a:solidFill>
                  <a:srgbClr val="00B05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【</a:t>
            </a:r>
            <a:r>
              <a:rPr lang="ja-JP" altLang="ja-JP" sz="1200" dirty="0" smtClean="0">
                <a:solidFill>
                  <a:srgbClr val="00B05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アンケート</a:t>
            </a:r>
            <a:endParaRPr lang="en-US" altLang="ja-JP" sz="1200" dirty="0" smtClean="0">
              <a:solidFill>
                <a:srgbClr val="00B050"/>
              </a:solidFill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200" dirty="0">
                <a:solidFill>
                  <a:srgbClr val="00B05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200" dirty="0" smtClean="0">
                <a:solidFill>
                  <a:srgbClr val="00B05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まとめ</a:t>
            </a:r>
            <a:r>
              <a:rPr lang="ja-JP" altLang="ja-JP" sz="1200" dirty="0" smtClean="0">
                <a:solidFill>
                  <a:srgbClr val="00B05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】</a:t>
            </a:r>
            <a:endParaRPr lang="ja-JP" altLang="ja-JP" sz="1200" dirty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9" name="テキスト ボックス 25"/>
          <p:cNvSpPr txBox="1"/>
          <p:nvPr/>
        </p:nvSpPr>
        <p:spPr>
          <a:xfrm>
            <a:off x="2878496" y="4932949"/>
            <a:ext cx="6103579" cy="8392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228600" indent="-228600"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問　お子様が在籍している学級や教室において、特に学んでほしいこと、できるようになってほしいことは何ですか（自由記入）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　社会や集団生活を送る上での対人・生活・コミュニケーションスキル・社会性など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351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　　　　　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　癇癪等を起こした際の自己対応、アンガーマネジメント、感情コントロールなど　　</a:t>
            </a:r>
            <a:r>
              <a:rPr lang="en-US" altLang="ja-JP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r>
              <a:rPr lang="en-US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109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　あきらめない気持ちやチャレンジ精神、自己肯定感を高めること　　　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 69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４　自分の特性を理解すること　　　　　　　　　　　　　　　　　　　　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 42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５　発話・発音の訓練、語彙力を伸ばすこと　　　　　　　　　　　　　　　　　　　　 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39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60" y="2027614"/>
            <a:ext cx="4257166" cy="277873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860" y="1262701"/>
            <a:ext cx="4087539" cy="3543650"/>
          </a:xfrm>
          <a:prstGeom prst="rect">
            <a:avLst/>
          </a:prstGeom>
        </p:spPr>
      </p:pic>
      <p:sp>
        <p:nvSpPr>
          <p:cNvPr id="13" name="テキスト ボックス 22"/>
          <p:cNvSpPr txBox="1"/>
          <p:nvPr/>
        </p:nvSpPr>
        <p:spPr>
          <a:xfrm>
            <a:off x="1219200" y="5964277"/>
            <a:ext cx="7823834" cy="80186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子どもの発達や障害が気になる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時期は、概ね</a:t>
            </a:r>
            <a:r>
              <a:rPr lang="en-US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1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歳以上～</a:t>
            </a:r>
            <a:r>
              <a:rPr lang="en-US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5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歳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未満に集中</a:t>
            </a:r>
            <a:endParaRPr lang="ja-JP" sz="9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●相談先の上位は「学校の教職員」「幼稚園保育園」「就学相談」</a:t>
            </a:r>
            <a:endParaRPr lang="en-US" altLang="ja-JP" sz="900" dirty="0" smtClean="0">
              <a:effectLst/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</a:t>
            </a:r>
            <a:r>
              <a:rPr lang="ja-JP" altLang="en-US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期待することとして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、「</a:t>
            </a:r>
            <a:r>
              <a:rPr lang="ja-JP" sz="900" u="sng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支援員の増員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」「</a:t>
            </a:r>
            <a:r>
              <a:rPr lang="ja-JP" sz="900" u="sng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教員の質の向上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」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が多い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他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、</a:t>
            </a:r>
            <a:endParaRPr lang="en-US" altLang="ja-JP" sz="900" dirty="0" smtClean="0"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情緒</a:t>
            </a:r>
            <a:r>
              <a:rPr lang="ja-JP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障害等の固定学級の新設を求める声も多い</a:t>
            </a: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。</a:t>
            </a:r>
            <a:endParaRPr lang="en-US" altLang="ja-JP" sz="900" dirty="0" smtClean="0"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 smtClean="0"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●特に学んでほしいことでは、将来の社会的自立に必要なことが多く上がっている。</a:t>
            </a:r>
            <a:r>
              <a:rPr lang="en-US" sz="9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 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61597" y="6015293"/>
            <a:ext cx="39462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求</a:t>
            </a:r>
            <a:r>
              <a:rPr lang="ja-JP" altLang="en-US" sz="900" dirty="0" smtClean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められるも</a:t>
            </a:r>
            <a:r>
              <a:rPr lang="ja-JP" altLang="en-US" sz="900" dirty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の</a:t>
            </a:r>
            <a:r>
              <a:rPr lang="ja-JP" altLang="en-US" sz="900" dirty="0" smtClean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⇒〇就学前からの相談・就学相談の充実</a:t>
            </a:r>
            <a:endParaRPr lang="en-US" altLang="ja-JP" sz="900" dirty="0" smtClean="0">
              <a:solidFill>
                <a:schemeClr val="lt1"/>
              </a:solidFill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　　　　〇相談先の専門性の向上や支援先との連携</a:t>
            </a:r>
            <a:endParaRPr lang="en-US" altLang="ja-JP" sz="900" dirty="0" smtClean="0">
              <a:solidFill>
                <a:schemeClr val="lt1"/>
              </a:solidFill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　　　　〇学校生活支援員の増員</a:t>
            </a:r>
            <a:endParaRPr lang="en-US" altLang="ja-JP" sz="900" dirty="0" smtClean="0">
              <a:solidFill>
                <a:schemeClr val="lt1"/>
              </a:solidFill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　　　　〇教職員の質の向上</a:t>
            </a:r>
            <a:r>
              <a:rPr lang="en-US" altLang="ja-JP" sz="900" dirty="0" smtClean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(</a:t>
            </a:r>
            <a:r>
              <a:rPr lang="ja-JP" altLang="en-US" sz="900" dirty="0" smtClean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個々の状況に応じた学びの提供</a:t>
            </a:r>
            <a:r>
              <a:rPr lang="en-US" altLang="ja-JP" sz="900" dirty="0" smtClean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)</a:t>
            </a:r>
          </a:p>
          <a:p>
            <a:r>
              <a:rPr lang="ja-JP" altLang="en-US" sz="900" dirty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solidFill>
                  <a:schemeClr val="lt1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　　　　〇情緒固定学級の新設</a:t>
            </a:r>
            <a:endParaRPr lang="ja-JP" altLang="en-US" sz="900" dirty="0">
              <a:solidFill>
                <a:schemeClr val="lt1"/>
              </a:solidFill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1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76200" y="123825"/>
            <a:ext cx="8972550" cy="6648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kern="100">
                <a:solidFill>
                  <a:srgbClr val="000000"/>
                </a:solidFill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5"/>
          <p:cNvSpPr txBox="1"/>
          <p:nvPr/>
        </p:nvSpPr>
        <p:spPr>
          <a:xfrm>
            <a:off x="76200" y="186531"/>
            <a:ext cx="2893060" cy="4775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100" kern="12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【教員】</a:t>
            </a:r>
            <a:r>
              <a:rPr lang="en-US" sz="800" kern="12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233</a:t>
            </a:r>
            <a:r>
              <a:rPr lang="ja-JP" sz="800" kern="12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</a:t>
            </a:r>
            <a:r>
              <a:rPr lang="en-US" sz="800" kern="12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/360</a:t>
            </a:r>
            <a:r>
              <a:rPr lang="ja-JP" sz="800" kern="12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</a:t>
            </a:r>
            <a:r>
              <a:rPr lang="en-US" sz="800" kern="12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(65</a:t>
            </a:r>
            <a:r>
              <a:rPr lang="ja-JP" sz="800" kern="12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r>
              <a:rPr lang="en-US" sz="800" kern="12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)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" name="テキスト ボックス 22"/>
          <p:cNvSpPr txBox="1"/>
          <p:nvPr/>
        </p:nvSpPr>
        <p:spPr>
          <a:xfrm>
            <a:off x="238919" y="2586904"/>
            <a:ext cx="3505200" cy="8721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9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問　今後必要な取組（とても</a:t>
            </a:r>
            <a:r>
              <a:rPr lang="ja-JP" sz="9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必要を</a:t>
            </a:r>
            <a:r>
              <a:rPr lang="ja-JP" sz="9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選択）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　就学相談の充実（増加する相談への対応）　　　　　　　</a:t>
            </a:r>
            <a:r>
              <a:rPr lang="en-US" altLang="ja-JP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64.8</a:t>
            </a:r>
            <a:r>
              <a:rPr lang="ja-JP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　就学前からの教育相談の充実　　　　　　　　　　　　　</a:t>
            </a:r>
            <a:r>
              <a:rPr lang="en-US" altLang="ja-JP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60.1</a:t>
            </a:r>
            <a:r>
              <a:rPr lang="ja-JP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　</a:t>
            </a:r>
            <a:r>
              <a:rPr lang="ja-JP" altLang="en-US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知的固定学級の増設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　　　　　</a:t>
            </a:r>
            <a:r>
              <a:rPr lang="en-US" altLang="ja-JP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48.1</a:t>
            </a:r>
            <a:r>
              <a:rPr lang="ja-JP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４　</a:t>
            </a:r>
            <a:r>
              <a:rPr lang="ja-JP" altLang="en-US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校内委員会の充実と強化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en-US" altLang="ja-JP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45</a:t>
            </a:r>
            <a:r>
              <a:rPr lang="en-US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.5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５　</a:t>
            </a:r>
            <a:r>
              <a:rPr lang="ja-JP" altLang="ja-JP" sz="800" dirty="0">
                <a:solidFill>
                  <a:srgbClr val="00000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職層に応じた研修の実施や教員向け障害理解教育の</a:t>
            </a:r>
            <a:r>
              <a:rPr lang="ja-JP" altLang="ja-JP" sz="8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充実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44.6</a:t>
            </a:r>
            <a:r>
              <a:rPr lang="ja-JP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6" name="図 5"/>
          <p:cNvPicPr/>
          <p:nvPr/>
        </p:nvPicPr>
        <p:blipFill>
          <a:blip r:embed="rId2"/>
          <a:stretch>
            <a:fillRect/>
          </a:stretch>
        </p:blipFill>
        <p:spPr>
          <a:xfrm>
            <a:off x="5165725" y="2243442"/>
            <a:ext cx="2914650" cy="191452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347311" y="485685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【</a:t>
            </a:r>
            <a:r>
              <a:rPr lang="ja-JP" altLang="ja-JP" sz="12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アンケート</a:t>
            </a:r>
            <a:r>
              <a:rPr lang="ja-JP" altLang="en-US" sz="12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まとめ</a:t>
            </a:r>
            <a:r>
              <a:rPr lang="ja-JP" altLang="ja-JP" sz="12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】</a:t>
            </a:r>
            <a:endParaRPr lang="ja-JP" altLang="ja-JP" sz="12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428838"/>
              </p:ext>
            </p:extLst>
          </p:nvPr>
        </p:nvGraphicFramePr>
        <p:xfrm>
          <a:off x="238919" y="514864"/>
          <a:ext cx="4340066" cy="1809236"/>
        </p:xfrm>
        <a:graphic>
          <a:graphicData uri="http://schemas.openxmlformats.org/drawingml/2006/table">
            <a:tbl>
              <a:tblPr firstRow="1" firstCol="1" bandRow="1"/>
              <a:tblGrid>
                <a:gridCol w="3743325">
                  <a:extLst>
                    <a:ext uri="{9D8B030D-6E8A-4147-A177-3AD203B41FA5}">
                      <a16:colId xmlns:a16="http://schemas.microsoft.com/office/drawing/2014/main" val="439703272"/>
                    </a:ext>
                  </a:extLst>
                </a:gridCol>
                <a:gridCol w="596741">
                  <a:extLst>
                    <a:ext uri="{9D8B030D-6E8A-4147-A177-3AD203B41FA5}">
                      <a16:colId xmlns:a16="http://schemas.microsoft.com/office/drawing/2014/main" val="2181486446"/>
                    </a:ext>
                  </a:extLst>
                </a:gridCol>
              </a:tblGrid>
              <a:tr h="399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問　各学級の基本方針の中で、実現できていないと感じる部分</a:t>
                      </a:r>
                      <a:r>
                        <a:rPr lang="en-US" altLang="ja-JP" sz="800" kern="100" dirty="0" smtClean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800" kern="100" dirty="0" smtClean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自由記述まとめ</a:t>
                      </a:r>
                      <a:r>
                        <a:rPr lang="en-US" altLang="ja-JP" sz="800" kern="100" dirty="0" smtClean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実数（件）</a:t>
                      </a: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06566"/>
                  </a:ext>
                </a:extLst>
              </a:tr>
              <a:tr h="163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全教員で計画的・組織的・協働的に学級運営・指導をすすめること</a:t>
                      </a: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24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05329"/>
                  </a:ext>
                </a:extLst>
              </a:tr>
              <a:tr h="163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一人一人の個性や能力の伸長を図るとともに社会性を養うこと</a:t>
                      </a: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18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721770"/>
                  </a:ext>
                </a:extLst>
              </a:tr>
              <a:tr h="2741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通常の学級との交流および共同学習を重視し、一人一人の人権を尊重し、児童・生徒の理解を深めること</a:t>
                      </a: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13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953869"/>
                  </a:ext>
                </a:extLst>
              </a:tr>
              <a:tr h="163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若手教員の育成や少人数指導に適した教員等の確保</a:t>
                      </a: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11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137869"/>
                  </a:ext>
                </a:extLst>
              </a:tr>
              <a:tr h="163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全教育活動を通じて、自ら考え判断する力や意欲的に学ぶ姿勢を育てること</a:t>
                      </a: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33809"/>
                  </a:ext>
                </a:extLst>
              </a:tr>
              <a:tr h="163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一人一人に応じた学習内容や教材教具を工夫し、基礎学力の定着および向上を図ること </a:t>
                      </a: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363490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43780"/>
              </p:ext>
            </p:extLst>
          </p:nvPr>
        </p:nvGraphicFramePr>
        <p:xfrm>
          <a:off x="5165725" y="514864"/>
          <a:ext cx="3542824" cy="1352036"/>
        </p:xfrm>
        <a:graphic>
          <a:graphicData uri="http://schemas.openxmlformats.org/drawingml/2006/table">
            <a:tbl>
              <a:tblPr firstRow="1" firstCol="1" bandRow="1"/>
              <a:tblGrid>
                <a:gridCol w="3016626">
                  <a:extLst>
                    <a:ext uri="{9D8B030D-6E8A-4147-A177-3AD203B41FA5}">
                      <a16:colId xmlns:a16="http://schemas.microsoft.com/office/drawing/2014/main" val="2354578032"/>
                    </a:ext>
                  </a:extLst>
                </a:gridCol>
                <a:gridCol w="526198">
                  <a:extLst>
                    <a:ext uri="{9D8B030D-6E8A-4147-A177-3AD203B41FA5}">
                      <a16:colId xmlns:a16="http://schemas.microsoft.com/office/drawing/2014/main" val="311566707"/>
                    </a:ext>
                  </a:extLst>
                </a:gridCol>
              </a:tblGrid>
              <a:tr h="3804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dirty="0" smtClean="0">
                          <a:effectLst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問　</a:t>
                      </a:r>
                      <a:r>
                        <a:rPr lang="ja-JP" altLang="ja-JP" sz="800" dirty="0" smtClean="0">
                          <a:effectLst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指導において、苦慮していること</a:t>
                      </a:r>
                      <a:r>
                        <a:rPr lang="ja-JP" altLang="en-US" sz="800" dirty="0" smtClean="0">
                          <a:effectLst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（自由記述まとめ）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0" dirty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実数（件）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729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0" dirty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指導する教室や場の不足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(</a:t>
                      </a:r>
                      <a:r>
                        <a:rPr lang="ja-JP" sz="800" kern="0" dirty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人数に対して場が狭いなどを含む</a:t>
                      </a: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)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32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373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0" dirty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実態に合わない児童生徒の在籍に伴う指導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32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880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0" dirty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担当教員の数が不足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30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673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ＰＣや大型モニターなどの設備不足</a:t>
                      </a:r>
                      <a:endParaRPr lang="ja-JP" sz="800" kern="10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23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864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0" dirty="0">
                          <a:solidFill>
                            <a:srgbClr val="000000"/>
                          </a:solidFill>
                          <a:effectLst/>
                          <a:latin typeface="BIZ UD明朝 Medium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担当教員の指導力の不足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23</a:t>
                      </a:r>
                      <a:endParaRPr lang="ja-JP" sz="800" kern="100" dirty="0">
                        <a:solidFill>
                          <a:srgbClr val="000000"/>
                        </a:solidFill>
                        <a:effectLst/>
                        <a:latin typeface="BIZ UD明朝 Medium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80508"/>
                  </a:ext>
                </a:extLst>
              </a:tr>
            </a:tbl>
          </a:graphicData>
        </a:graphic>
      </p:graphicFrame>
      <p:sp>
        <p:nvSpPr>
          <p:cNvPr id="14" name="テキスト ボックス 28"/>
          <p:cNvSpPr txBox="1"/>
          <p:nvPr/>
        </p:nvSpPr>
        <p:spPr>
          <a:xfrm>
            <a:off x="238919" y="3721881"/>
            <a:ext cx="2959735" cy="8721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9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問　特別支援教育に関する意見（自由記述まとめ）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　学級の増設に関すること　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33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　教員研修の充実に関すること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16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　就学相談の見直しに関すること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16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４　就学先に関すること　　　　　　　　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13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５　人員の増員に関すること　　　　　</a:t>
            </a:r>
            <a:r>
              <a:rPr lang="en-US" altLang="ja-JP" sz="8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9</a:t>
            </a:r>
            <a:r>
              <a:rPr lang="ja-JP" sz="8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5" name="テキスト ボックス 22"/>
          <p:cNvSpPr txBox="1"/>
          <p:nvPr/>
        </p:nvSpPr>
        <p:spPr>
          <a:xfrm>
            <a:off x="2969260" y="4810125"/>
            <a:ext cx="5875179" cy="1781175"/>
          </a:xfrm>
          <a:prstGeom prst="rect">
            <a:avLst/>
          </a:prstGeom>
          <a:solidFill>
            <a:srgbClr val="FF9966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endParaRPr lang="en-US" altLang="ja-JP" sz="900" dirty="0" smtClean="0"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</a:t>
            </a:r>
            <a:r>
              <a:rPr lang="ja-JP" altLang="en-US" sz="900" dirty="0" smtClean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実現できていないと感じる部分の上位は</a:t>
            </a:r>
            <a:r>
              <a:rPr lang="en-US" sz="9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 </a:t>
            </a:r>
            <a:r>
              <a:rPr lang="ja-JP" altLang="en-US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「学級運営指導に関すること」「</a:t>
            </a:r>
            <a:r>
              <a:rPr lang="ja-JP" altLang="en-US" sz="900" dirty="0" smtClean="0"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個々</a:t>
            </a:r>
            <a:r>
              <a:rPr lang="ja-JP" altLang="en-US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への指導に関すること」</a:t>
            </a:r>
            <a:endParaRPr lang="en-US" altLang="ja-JP" sz="900" dirty="0" smtClean="0">
              <a:effectLst/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 smtClean="0"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●苦慮していることの上位は「教室・設備の不足」「教員の指導・人員に関すること」</a:t>
            </a:r>
            <a:endParaRPr lang="en-US" altLang="ja-JP" sz="900" dirty="0" smtClean="0"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●今後必要な取組では「相談に関すること」が上位、次いで「知的学級の増設」</a:t>
            </a:r>
            <a:endParaRPr lang="en-US" altLang="ja-JP" sz="900" dirty="0" smtClean="0">
              <a:effectLst/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 smtClean="0"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●自由記述での多かった意見は「学級の増設」「職員の研修充実」「就学相談に関すること」</a:t>
            </a:r>
            <a:endParaRPr lang="en-US" altLang="ja-JP" sz="900" dirty="0" smtClean="0"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●情緒固定学級については、半数（</a:t>
            </a:r>
            <a:r>
              <a:rPr lang="en-US" altLang="ja-JP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104</a:t>
            </a:r>
            <a:r>
              <a:rPr lang="ja-JP" altLang="en-US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人）は意見がなかったものの、</a:t>
            </a:r>
            <a:r>
              <a:rPr lang="en-US" altLang="ja-JP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94</a:t>
            </a:r>
            <a:r>
              <a:rPr lang="ja-JP" altLang="en-US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人が「必要」との意見</a:t>
            </a:r>
            <a:endParaRPr lang="en-US" altLang="ja-JP" sz="900" dirty="0" smtClean="0">
              <a:effectLst/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endParaRPr lang="en-US" altLang="ja-JP" sz="900" dirty="0"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</a:t>
            </a:r>
            <a:endParaRPr lang="en-US" altLang="ja-JP" sz="900" dirty="0" smtClean="0">
              <a:effectLst/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　　　　　</a:t>
            </a:r>
            <a:r>
              <a:rPr lang="ja-JP" altLang="en-US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求められるもの　⇒　〇教職員の指導力の向上</a:t>
            </a:r>
            <a:endParaRPr lang="en-US" altLang="ja-JP" sz="900" dirty="0" smtClean="0">
              <a:effectLst/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　　　　　　　　　　　　　　　〇知的学級の増設・情緒固定学級の新設</a:t>
            </a:r>
            <a:endParaRPr lang="en-US" altLang="ja-JP" sz="900" dirty="0" smtClean="0"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　　　　　　　　　　　　　　　〇教育相談・就学相談の充実</a:t>
            </a:r>
            <a:endParaRPr lang="en-US" altLang="ja-JP" sz="900" dirty="0" smtClean="0">
              <a:effectLst/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900" dirty="0"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游明朝" panose="02020400000000000000" pitchFamily="18" charset="-128"/>
                <a:ea typeface="游明朝" panose="02020400000000000000" pitchFamily="18" charset="-128"/>
                <a:cs typeface="ＭＳ Ｐゴシック" panose="020B0600070205080204" pitchFamily="50" charset="-128"/>
              </a:rPr>
              <a:t>　　　　　　　　　　　　　　　　　　　〇教員の負担軽減に向けた支援体制</a:t>
            </a:r>
            <a:endParaRPr lang="ja-JP" sz="12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58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1764</TotalTime>
  <Words>2008</Words>
  <Application>Microsoft Office PowerPoint</Application>
  <PresentationFormat>画面に合わせる (4:3)</PresentationFormat>
  <Paragraphs>139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5" baseType="lpstr">
      <vt:lpstr>BIZ UD明朝 Medium</vt:lpstr>
      <vt:lpstr>ＭＳ Ｐゴシック</vt:lpstr>
      <vt:lpstr>ＭＳ 明朝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内藤　美穂</dc:creator>
  <cp:lastModifiedBy>内藤　美穂</cp:lastModifiedBy>
  <cp:revision>124</cp:revision>
  <cp:lastPrinted>2024-09-25T04:21:00Z</cp:lastPrinted>
  <dcterms:created xsi:type="dcterms:W3CDTF">2024-09-05T07:19:03Z</dcterms:created>
  <dcterms:modified xsi:type="dcterms:W3CDTF">2024-09-25T04:24:15Z</dcterms:modified>
</cp:coreProperties>
</file>