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0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468" cy="494019"/>
          </a:xfrm>
          <a:prstGeom prst="rect">
            <a:avLst/>
          </a:prstGeom>
        </p:spPr>
        <p:txBody>
          <a:bodyPr vert="horz" lIns="89783" tIns="44891" rIns="89783" bIns="4489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743" y="0"/>
            <a:ext cx="2918468" cy="494019"/>
          </a:xfrm>
          <a:prstGeom prst="rect">
            <a:avLst/>
          </a:prstGeom>
        </p:spPr>
        <p:txBody>
          <a:bodyPr vert="horz" lIns="89783" tIns="44891" rIns="89783" bIns="44891" rtlCol="0"/>
          <a:lstStyle>
            <a:lvl1pPr algn="r">
              <a:defRPr sz="1200"/>
            </a:lvl1pPr>
          </a:lstStyle>
          <a:p>
            <a:fld id="{82357808-2F51-4622-865A-9E935D7CD25E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783" tIns="44891" rIns="89783" bIns="4489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732" y="4747900"/>
            <a:ext cx="5388300" cy="3884929"/>
          </a:xfrm>
          <a:prstGeom prst="rect">
            <a:avLst/>
          </a:prstGeom>
        </p:spPr>
        <p:txBody>
          <a:bodyPr vert="horz" lIns="89783" tIns="44891" rIns="89783" bIns="4489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2294"/>
            <a:ext cx="2918468" cy="494019"/>
          </a:xfrm>
          <a:prstGeom prst="rect">
            <a:avLst/>
          </a:prstGeom>
        </p:spPr>
        <p:txBody>
          <a:bodyPr vert="horz" lIns="89783" tIns="44891" rIns="89783" bIns="4489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743" y="9372294"/>
            <a:ext cx="2918468" cy="494019"/>
          </a:xfrm>
          <a:prstGeom prst="rect">
            <a:avLst/>
          </a:prstGeom>
        </p:spPr>
        <p:txBody>
          <a:bodyPr vert="horz" lIns="89783" tIns="44891" rIns="89783" bIns="44891" rtlCol="0" anchor="b"/>
          <a:lstStyle>
            <a:lvl1pPr algn="r">
              <a:defRPr sz="1200"/>
            </a:lvl1pPr>
          </a:lstStyle>
          <a:p>
            <a:fld id="{72F9DA7A-930B-4C61-A3AD-7FB0F31B3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877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F9DA7A-930B-4C61-A3AD-7FB0F31B321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6042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682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978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3873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2702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24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7112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572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024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395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335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487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2FD27-DF95-4ED0-B2B5-8CF31FA7874F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571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6426" y="1030958"/>
          <a:ext cx="9594377" cy="4244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41239339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798045472"/>
                    </a:ext>
                  </a:extLst>
                </a:gridCol>
                <a:gridCol w="781600">
                  <a:extLst>
                    <a:ext uri="{9D8B030D-6E8A-4147-A177-3AD203B41FA5}">
                      <a16:colId xmlns:a16="http://schemas.microsoft.com/office/drawing/2014/main" val="4137469353"/>
                    </a:ext>
                  </a:extLst>
                </a:gridCol>
                <a:gridCol w="1897038">
                  <a:extLst>
                    <a:ext uri="{9D8B030D-6E8A-4147-A177-3AD203B41FA5}">
                      <a16:colId xmlns:a16="http://schemas.microsoft.com/office/drawing/2014/main" val="780647912"/>
                    </a:ext>
                  </a:extLst>
                </a:gridCol>
                <a:gridCol w="1787857">
                  <a:extLst>
                    <a:ext uri="{9D8B030D-6E8A-4147-A177-3AD203B41FA5}">
                      <a16:colId xmlns:a16="http://schemas.microsoft.com/office/drawing/2014/main" val="2751683806"/>
                    </a:ext>
                  </a:extLst>
                </a:gridCol>
                <a:gridCol w="1749757">
                  <a:extLst>
                    <a:ext uri="{9D8B030D-6E8A-4147-A177-3AD203B41FA5}">
                      <a16:colId xmlns:a16="http://schemas.microsoft.com/office/drawing/2014/main" val="3433375984"/>
                    </a:ext>
                  </a:extLst>
                </a:gridCol>
                <a:gridCol w="1801505">
                  <a:extLst>
                    <a:ext uri="{9D8B030D-6E8A-4147-A177-3AD203B41FA5}">
                      <a16:colId xmlns:a16="http://schemas.microsoft.com/office/drawing/2014/main" val="4269099153"/>
                    </a:ext>
                  </a:extLst>
                </a:gridCol>
                <a:gridCol w="612949">
                  <a:extLst>
                    <a:ext uri="{9D8B030D-6E8A-4147-A177-3AD203B41FA5}">
                      <a16:colId xmlns:a16="http://schemas.microsoft.com/office/drawing/2014/main" val="3183085050"/>
                    </a:ext>
                  </a:extLst>
                </a:gridCol>
                <a:gridCol w="547111">
                  <a:extLst>
                    <a:ext uri="{9D8B030D-6E8A-4147-A177-3AD203B41FA5}">
                      <a16:colId xmlns:a16="http://schemas.microsoft.com/office/drawing/2014/main" val="898374014"/>
                    </a:ext>
                  </a:extLst>
                </a:gridCol>
              </a:tblGrid>
              <a:tr h="262593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８月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９月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05256"/>
                  </a:ext>
                </a:extLst>
              </a:tr>
              <a:tr h="1867182">
                <a:tc>
                  <a:txBody>
                    <a:bodyPr/>
                    <a:lstStyle/>
                    <a:p>
                      <a:pPr algn="ctr"/>
                      <a:endParaRPr kumimoji="1" lang="en-US" altLang="ja-JP"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</a:t>
                      </a:r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募集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</a:t>
                      </a:r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4249"/>
                  </a:ext>
                </a:extLst>
              </a:tr>
              <a:tr h="2011253">
                <a:tc>
                  <a:txBody>
                    <a:bodyPr/>
                    <a:lstStyle/>
                    <a:p>
                      <a:pPr algn="ctr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8">
                  <a:txBody>
                    <a:bodyPr/>
                    <a:lstStyle/>
                    <a:p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943162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278909" y="289436"/>
            <a:ext cx="5264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連携施設からの卒園児受入れ スケジュール概要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（令和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年４月入園分）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6426" y="5041763"/>
            <a:ext cx="9763083" cy="1836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注１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：みのり幼稚園に、連携施設からの受入れとして入園を申込む場合は、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「みのり幼稚園（預かり保育利用）を第一希望とすること」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「みのり幼稚園への入園が決定した場合は、認可保育園等の入園を理由に辞退しないこと」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が条件です。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注２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連携施設からの受入予定人数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は、</a:t>
            </a:r>
            <a:r>
              <a:rPr kumimoji="1" lang="en-US" altLang="ja-JP" sz="12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名程度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です。申込者に対し、幼稚園で入園選考を行います。選考により希望に添えないことが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lnSpc>
                <a:spcPts val="1680"/>
              </a:lnSpc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ありますので予めご了承ください。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注３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：「説明会への参加」や「願書の購入と提出」等は、みのり幼稚園が定めるルールやスケジュール等に則って、各保護者が自主的・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lnSpc>
                <a:spcPts val="1680"/>
              </a:lnSpc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主体的に行ってください。</a:t>
            </a:r>
            <a:r>
              <a:rPr kumimoji="1"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また、連絡をいれる際は、「連携施設の卒園児であること」をお伝えください。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注４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区に提出する「連絡票」は、みのり幼稚園への申込書ではありません。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入園を希望する場合は、幼稚園から願書を購入し、幼稚園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にご提出ください。なお、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区は、幼稚園の入園選考について一切関与することはできません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ので、ご了承ください。</a:t>
            </a:r>
          </a:p>
        </p:txBody>
      </p:sp>
      <p:sp>
        <p:nvSpPr>
          <p:cNvPr id="56" name="角丸四角形 55"/>
          <p:cNvSpPr/>
          <p:nvPr/>
        </p:nvSpPr>
        <p:spPr>
          <a:xfrm>
            <a:off x="494622" y="3390763"/>
            <a:ext cx="1244280" cy="727129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区から、在園している施設を通じて、「お知らせ」が配布されます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51212" y="178958"/>
            <a:ext cx="2691803" cy="738664"/>
          </a:xfrm>
          <a:prstGeom prst="rect">
            <a:avLst/>
          </a:prstGeom>
          <a:ln w="38100" cmpd="dbl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みのり幼稚園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TEL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03-3991-1058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041972" y="1524152"/>
            <a:ext cx="1354223" cy="14927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見学会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への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6/2</a:t>
            </a:r>
            <a:r>
              <a:rPr kumimoji="1"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（火）、</a:t>
            </a:r>
            <a:r>
              <a:rPr kumimoji="1"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6/4</a:t>
            </a:r>
            <a:r>
              <a:rPr kumimoji="1"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（木）、</a:t>
            </a:r>
            <a:endParaRPr kumimoji="1"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6/11</a:t>
            </a:r>
            <a:r>
              <a:rPr kumimoji="1"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（木）、</a:t>
            </a:r>
            <a:r>
              <a:rPr kumimoji="1"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6/15</a:t>
            </a:r>
            <a:r>
              <a:rPr kumimoji="1"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（月）、</a:t>
            </a:r>
            <a:endParaRPr kumimoji="1"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6/24</a:t>
            </a:r>
            <a:r>
              <a:rPr kumimoji="1"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（水）、</a:t>
            </a:r>
            <a:r>
              <a:rPr kumimoji="1"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6/26</a:t>
            </a:r>
            <a:r>
              <a:rPr kumimoji="1"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（金）</a:t>
            </a:r>
            <a:endParaRPr kumimoji="1"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7/4</a:t>
            </a:r>
            <a:r>
              <a:rPr kumimoji="1" lang="ja-JP" altLang="en-US" sz="8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（土）</a:t>
            </a:r>
            <a:endParaRPr kumimoji="1"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7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00</a:t>
            </a:r>
            <a:r>
              <a:rPr kumimoji="1"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00</a:t>
            </a:r>
            <a:endParaRPr kumimoji="1" lang="ja-JP" altLang="en-US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1834008" y="3378933"/>
            <a:ext cx="1950392" cy="761059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幼稚園が開催する「入園説明会・見学会」に参加します。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1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説明会への参加は、園に</a:t>
            </a:r>
            <a:endParaRPr kumimoji="1" lang="en-US" altLang="ja-JP" sz="1100" b="1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1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電話で予約をしてください</a:t>
            </a:r>
            <a:endParaRPr kumimoji="1" lang="ja-JP" altLang="en-US" sz="11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111840" y="1520537"/>
            <a:ext cx="814167" cy="8564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対象者に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「お知らせ」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が配布</a:t>
            </a:r>
          </a:p>
        </p:txBody>
      </p:sp>
      <p:sp>
        <p:nvSpPr>
          <p:cNvPr id="3" name="楕円 2"/>
          <p:cNvSpPr/>
          <p:nvPr/>
        </p:nvSpPr>
        <p:spPr>
          <a:xfrm>
            <a:off x="755213" y="1419502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</a:t>
            </a:r>
            <a:endParaRPr kumimoji="1" lang="ja-JP" altLang="en-US" sz="1600" dirty="0">
              <a:solidFill>
                <a:schemeClr val="tx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7069542" y="1510285"/>
            <a:ext cx="252000" cy="79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入園選考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7368241" y="1503546"/>
            <a:ext cx="252000" cy="79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結果通知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7661017" y="1509679"/>
            <a:ext cx="252000" cy="79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入園手続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6757563" y="1509678"/>
            <a:ext cx="249451" cy="7926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願書受付</a:t>
            </a:r>
          </a:p>
        </p:txBody>
      </p:sp>
      <p:sp>
        <p:nvSpPr>
          <p:cNvPr id="49" name="正方形/長方形 48"/>
          <p:cNvSpPr/>
          <p:nvPr/>
        </p:nvSpPr>
        <p:spPr>
          <a:xfrm>
            <a:off x="5014251" y="2631749"/>
            <a:ext cx="1085174" cy="5765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 </a:t>
            </a:r>
            <a:r>
              <a:rPr kumimoji="1" lang="en-US" altLang="ja-JP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8/7</a:t>
            </a:r>
            <a:r>
              <a:rPr kumimoji="1"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〆</a:t>
            </a:r>
            <a:r>
              <a:rPr kumimoji="1" lang="en-US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在園施設へ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「連絡票」を提出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楕円 50"/>
          <p:cNvSpPr/>
          <p:nvPr/>
        </p:nvSpPr>
        <p:spPr>
          <a:xfrm>
            <a:off x="1915745" y="1418634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２</a:t>
            </a:r>
          </a:p>
        </p:txBody>
      </p:sp>
      <p:sp>
        <p:nvSpPr>
          <p:cNvPr id="59" name="角丸四角形 58"/>
          <p:cNvSpPr/>
          <p:nvPr/>
        </p:nvSpPr>
        <p:spPr>
          <a:xfrm>
            <a:off x="5448902" y="3358726"/>
            <a:ext cx="1308661" cy="797053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在園している施設に「連絡票」を提出します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10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sz="110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まで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62" name="角丸四角形 61"/>
          <p:cNvSpPr/>
          <p:nvPr/>
        </p:nvSpPr>
        <p:spPr>
          <a:xfrm>
            <a:off x="7015802" y="3369771"/>
            <a:ext cx="2258827" cy="828338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願書受付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9/</a:t>
            </a:r>
            <a:r>
              <a:rPr kumimoji="1" lang="ja-JP" altLang="en-US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１（火）</a:t>
            </a:r>
            <a:r>
              <a:rPr kumimoji="1" lang="en-US" altLang="ja-JP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40 </a:t>
            </a:r>
            <a:r>
              <a:rPr kumimoji="1" lang="ja-JP" altLang="en-US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 </a:t>
            </a:r>
            <a:r>
              <a:rPr kumimoji="1" lang="en-US" altLang="ja-JP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00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同日午後より入園選考を行います。</a:t>
            </a:r>
            <a:endParaRPr kumimoji="1" lang="en-US" altLang="ja-JP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95137" y="4628192"/>
            <a:ext cx="3324366" cy="403149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重要事項（必ずお読みください）</a:t>
            </a:r>
          </a:p>
        </p:txBody>
      </p:sp>
      <p:sp>
        <p:nvSpPr>
          <p:cNvPr id="67" name="楕円 66"/>
          <p:cNvSpPr/>
          <p:nvPr/>
        </p:nvSpPr>
        <p:spPr>
          <a:xfrm>
            <a:off x="277940" y="3187090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</a:t>
            </a:r>
            <a:endParaRPr kumimoji="1" lang="ja-JP" altLang="en-US" sz="1600" dirty="0">
              <a:solidFill>
                <a:schemeClr val="tx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68" name="楕円 67"/>
          <p:cNvSpPr/>
          <p:nvPr/>
        </p:nvSpPr>
        <p:spPr>
          <a:xfrm>
            <a:off x="1675402" y="3117994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２</a:t>
            </a:r>
          </a:p>
        </p:txBody>
      </p:sp>
      <p:sp>
        <p:nvSpPr>
          <p:cNvPr id="71" name="楕円 70"/>
          <p:cNvSpPr/>
          <p:nvPr/>
        </p:nvSpPr>
        <p:spPr>
          <a:xfrm>
            <a:off x="7463566" y="2588134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６</a:t>
            </a:r>
          </a:p>
        </p:txBody>
      </p:sp>
      <p:cxnSp>
        <p:nvCxnSpPr>
          <p:cNvPr id="8" name="直線矢印コネクタ 7"/>
          <p:cNvCxnSpPr/>
          <p:nvPr/>
        </p:nvCxnSpPr>
        <p:spPr>
          <a:xfrm flipV="1">
            <a:off x="1113645" y="2540263"/>
            <a:ext cx="273216" cy="85417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矢印コネクタ 72"/>
          <p:cNvCxnSpPr/>
          <p:nvPr/>
        </p:nvCxnSpPr>
        <p:spPr>
          <a:xfrm flipV="1">
            <a:off x="2272366" y="2965336"/>
            <a:ext cx="303922" cy="43076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矢印コネクタ 75"/>
          <p:cNvCxnSpPr/>
          <p:nvPr/>
        </p:nvCxnSpPr>
        <p:spPr>
          <a:xfrm flipH="1" flipV="1">
            <a:off x="6154683" y="2870219"/>
            <a:ext cx="356048" cy="31476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角丸四角形 44"/>
          <p:cNvSpPr/>
          <p:nvPr/>
        </p:nvSpPr>
        <p:spPr>
          <a:xfrm>
            <a:off x="7463567" y="4236072"/>
            <a:ext cx="2249534" cy="713002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「結果通知」は、</a:t>
            </a:r>
            <a:r>
              <a:rPr kumimoji="1" lang="en-US" altLang="ja-JP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9/1</a:t>
            </a:r>
            <a:r>
              <a:rPr kumimoji="1"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（火）</a:t>
            </a:r>
            <a:r>
              <a:rPr kumimoji="1"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選考後、順次ご連絡いたします。</a:t>
            </a:r>
            <a:endParaRPr kumimoji="1" lang="en-US" altLang="ja-JP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「入園手続」は</a:t>
            </a:r>
            <a:r>
              <a:rPr kumimoji="1"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kumimoji="1" lang="en-US" altLang="ja-JP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9/5</a:t>
            </a:r>
            <a:r>
              <a:rPr kumimoji="1"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（土）</a:t>
            </a:r>
            <a:r>
              <a:rPr kumimoji="1" lang="en-US" altLang="ja-JP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40</a:t>
            </a:r>
            <a:r>
              <a:rPr kumimoji="1"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kumimoji="1"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までにお手続きください。</a:t>
            </a:r>
            <a:endParaRPr kumimoji="1" lang="en-US" altLang="ja-JP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右矢印 47"/>
          <p:cNvSpPr/>
          <p:nvPr/>
        </p:nvSpPr>
        <p:spPr>
          <a:xfrm>
            <a:off x="4895240" y="1393376"/>
            <a:ext cx="1759178" cy="1140317"/>
          </a:xfrm>
          <a:prstGeom prst="rightArrow">
            <a:avLst>
              <a:gd name="adj1" fmla="val 79064"/>
              <a:gd name="adj2" fmla="val 23979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願書の購入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右中かっこ 20"/>
          <p:cNvSpPr/>
          <p:nvPr/>
        </p:nvSpPr>
        <p:spPr>
          <a:xfrm rot="5400000">
            <a:off x="7585457" y="2161754"/>
            <a:ext cx="116219" cy="538899"/>
          </a:xfrm>
          <a:prstGeom prst="rightBrace">
            <a:avLst>
              <a:gd name="adj1" fmla="val 24776"/>
              <a:gd name="adj2" fmla="val 50000"/>
            </a:avLst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/>
          <p:cNvSpPr/>
          <p:nvPr/>
        </p:nvSpPr>
        <p:spPr>
          <a:xfrm>
            <a:off x="9528802" y="4021418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６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8895858" y="571901"/>
            <a:ext cx="818866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別紙４</a:t>
            </a:r>
          </a:p>
        </p:txBody>
      </p:sp>
      <p:sp>
        <p:nvSpPr>
          <p:cNvPr id="54" name="楕円 53"/>
          <p:cNvSpPr/>
          <p:nvPr/>
        </p:nvSpPr>
        <p:spPr>
          <a:xfrm>
            <a:off x="6905983" y="3121439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５</a:t>
            </a:r>
          </a:p>
        </p:txBody>
      </p:sp>
      <p:sp>
        <p:nvSpPr>
          <p:cNvPr id="70" name="楕円 69"/>
          <p:cNvSpPr/>
          <p:nvPr/>
        </p:nvSpPr>
        <p:spPr>
          <a:xfrm>
            <a:off x="6906579" y="2572706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５</a:t>
            </a:r>
          </a:p>
        </p:txBody>
      </p:sp>
      <p:sp>
        <p:nvSpPr>
          <p:cNvPr id="44" name="右中かっこ 43"/>
          <p:cNvSpPr/>
          <p:nvPr/>
        </p:nvSpPr>
        <p:spPr>
          <a:xfrm rot="5400000">
            <a:off x="6993048" y="2139842"/>
            <a:ext cx="111578" cy="578082"/>
          </a:xfrm>
          <a:prstGeom prst="rightBrace">
            <a:avLst>
              <a:gd name="adj1" fmla="val 24776"/>
              <a:gd name="adj2" fmla="val 50000"/>
            </a:avLst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角丸四角形 46"/>
          <p:cNvSpPr/>
          <p:nvPr/>
        </p:nvSpPr>
        <p:spPr>
          <a:xfrm>
            <a:off x="3845363" y="3372328"/>
            <a:ext cx="1575336" cy="776579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必ず、入園・選考説明会にご参加いただいき、願書をご購入ください。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0" name="楕円 59"/>
          <p:cNvSpPr/>
          <p:nvPr/>
        </p:nvSpPr>
        <p:spPr>
          <a:xfrm>
            <a:off x="6499656" y="3117994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４</a:t>
            </a:r>
          </a:p>
        </p:txBody>
      </p:sp>
      <p:cxnSp>
        <p:nvCxnSpPr>
          <p:cNvPr id="58" name="直線矢印コネクタ 57"/>
          <p:cNvCxnSpPr/>
          <p:nvPr/>
        </p:nvCxnSpPr>
        <p:spPr>
          <a:xfrm flipH="1" flipV="1">
            <a:off x="7496587" y="3014104"/>
            <a:ext cx="64898" cy="34001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DC4B97F-E392-52A9-A81D-C1562B03A7C3}"/>
              </a:ext>
            </a:extLst>
          </p:cNvPr>
          <p:cNvSpPr/>
          <p:nvPr/>
        </p:nvSpPr>
        <p:spPr>
          <a:xfrm>
            <a:off x="3471130" y="1521325"/>
            <a:ext cx="1376794" cy="14927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入園・選考説明会への参加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6/27</a:t>
            </a:r>
            <a:r>
              <a:rPr kumimoji="1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（土）</a:t>
            </a:r>
            <a:endParaRPr kumimoji="1"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13</a:t>
            </a:r>
            <a:r>
              <a:rPr kumimoji="1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00</a:t>
            </a:r>
            <a:r>
              <a:rPr kumimoji="1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kumimoji="1"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endParaRPr kumimoji="1" lang="ja-JP" altLang="en-US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" name="楕円 68"/>
          <p:cNvSpPr/>
          <p:nvPr/>
        </p:nvSpPr>
        <p:spPr>
          <a:xfrm>
            <a:off x="4309709" y="3076427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３</a:t>
            </a:r>
          </a:p>
        </p:txBody>
      </p:sp>
      <p:sp>
        <p:nvSpPr>
          <p:cNvPr id="52" name="楕円 51"/>
          <p:cNvSpPr/>
          <p:nvPr/>
        </p:nvSpPr>
        <p:spPr>
          <a:xfrm>
            <a:off x="4709655" y="1374492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３</a:t>
            </a:r>
          </a:p>
        </p:txBody>
      </p:sp>
      <p:cxnSp>
        <p:nvCxnSpPr>
          <p:cNvPr id="77" name="直線矢印コネクタ 76"/>
          <p:cNvCxnSpPr>
            <a:cxnSpLocks/>
            <a:stCxn id="69" idx="7"/>
          </p:cNvCxnSpPr>
          <p:nvPr/>
        </p:nvCxnSpPr>
        <p:spPr>
          <a:xfrm flipH="1" flipV="1">
            <a:off x="4613657" y="2487469"/>
            <a:ext cx="3331" cy="641679"/>
          </a:xfrm>
          <a:prstGeom prst="straightConnector1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楕円 14">
            <a:extLst>
              <a:ext uri="{FF2B5EF4-FFF2-40B4-BE49-F238E27FC236}">
                <a16:creationId xmlns:a16="http://schemas.microsoft.com/office/drawing/2014/main" id="{26BE965D-2AD0-7EF8-935C-B3A63D5651DB}"/>
              </a:ext>
            </a:extLst>
          </p:cNvPr>
          <p:cNvSpPr/>
          <p:nvPr/>
        </p:nvSpPr>
        <p:spPr>
          <a:xfrm>
            <a:off x="4894623" y="2491592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４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11E5452-139C-9FAD-D2A2-87DA4F84C40A}"/>
              </a:ext>
            </a:extLst>
          </p:cNvPr>
          <p:cNvSpPr txBox="1"/>
          <p:nvPr/>
        </p:nvSpPr>
        <p:spPr>
          <a:xfrm>
            <a:off x="4858472" y="1718511"/>
            <a:ext cx="16411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＜願書販売期間＞</a:t>
            </a:r>
            <a:endParaRPr kumimoji="1" lang="en-US" altLang="ja-JP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9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6/27</a:t>
            </a:r>
            <a:r>
              <a:rPr kumimoji="1"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（土）</a:t>
            </a:r>
            <a:r>
              <a:rPr kumimoji="1" lang="en-US" altLang="ja-JP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12:45-13:00</a:t>
            </a:r>
          </a:p>
          <a:p>
            <a:endParaRPr kumimoji="1" lang="en-US" altLang="ja-JP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以降は、個別にお問い合わせください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7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0023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552</Words>
  <Application>Microsoft Office PowerPoint</Application>
  <PresentationFormat>A4 210 x 297 mm</PresentationFormat>
  <Paragraphs>83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HGSｺﾞｼｯｸE</vt:lpstr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岡島　弘晃</dc:creator>
  <cp:lastModifiedBy>doi@minori-el.co.jp</cp:lastModifiedBy>
  <cp:revision>9</cp:revision>
  <cp:lastPrinted>2026-05-07T00:45:56Z</cp:lastPrinted>
  <dcterms:modified xsi:type="dcterms:W3CDTF">2026-05-07T00:46:32Z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2025-04-24T01:05:05Z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a2ab2787-c1e7-407f-a903-ef94d39b46a6</vt:lpwstr>
  </property>
  <property fmtid="{D5CDD505-2E9C-101B-9397-08002B2CF9AE}" pid="7" name="MSIP_Label_defa4170-0d19-0005-0004-bc88714345d2_ActionId">
    <vt:lpwstr>4287b1a0-e710-498d-9bf5-49a252639149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