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9906000" cy="6858000" type="A4"/>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57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7357" cy="512381"/>
          </a:xfrm>
          <a:prstGeom prst="rect">
            <a:avLst/>
          </a:prstGeom>
        </p:spPr>
        <p:txBody>
          <a:bodyPr vert="horz" lIns="93753" tIns="46877" rIns="93753" bIns="46877"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481" y="0"/>
            <a:ext cx="3077357" cy="512381"/>
          </a:xfrm>
          <a:prstGeom prst="rect">
            <a:avLst/>
          </a:prstGeom>
        </p:spPr>
        <p:txBody>
          <a:bodyPr vert="horz" lIns="93753" tIns="46877" rIns="93753" bIns="46877" rtlCol="0"/>
          <a:lstStyle>
            <a:lvl1pPr algn="r">
              <a:defRPr sz="1200"/>
            </a:lvl1pPr>
          </a:lstStyle>
          <a:p>
            <a:fld id="{82357808-2F51-4622-865A-9E935D7CD25E}" type="datetimeFigureOut">
              <a:rPr kumimoji="1" lang="ja-JP" altLang="en-US" smtClean="0"/>
              <a:t>2026/3/25</a:t>
            </a:fld>
            <a:endParaRPr kumimoji="1" lang="ja-JP" altLang="en-US"/>
          </a:p>
        </p:txBody>
      </p:sp>
      <p:sp>
        <p:nvSpPr>
          <p:cNvPr id="4" name="スライド イメージ プレースホルダー 3"/>
          <p:cNvSpPr>
            <a:spLocks noGrp="1" noRot="1" noChangeAspect="1"/>
          </p:cNvSpPr>
          <p:nvPr>
            <p:ph type="sldImg" idx="2"/>
          </p:nvPr>
        </p:nvSpPr>
        <p:spPr>
          <a:xfrm>
            <a:off x="1057275" y="1279525"/>
            <a:ext cx="4987925" cy="3452813"/>
          </a:xfrm>
          <a:prstGeom prst="rect">
            <a:avLst/>
          </a:prstGeom>
          <a:noFill/>
          <a:ln w="12700">
            <a:solidFill>
              <a:prstClr val="black"/>
            </a:solidFill>
          </a:ln>
        </p:spPr>
        <p:txBody>
          <a:bodyPr vert="horz" lIns="93753" tIns="46877" rIns="93753" bIns="46877" rtlCol="0" anchor="ctr"/>
          <a:lstStyle/>
          <a:p>
            <a:endParaRPr lang="ja-JP" altLang="en-US"/>
          </a:p>
        </p:txBody>
      </p:sp>
      <p:sp>
        <p:nvSpPr>
          <p:cNvPr id="5" name="ノート プレースホルダー 4"/>
          <p:cNvSpPr>
            <a:spLocks noGrp="1"/>
          </p:cNvSpPr>
          <p:nvPr>
            <p:ph type="body" sz="quarter" idx="3"/>
          </p:nvPr>
        </p:nvSpPr>
        <p:spPr>
          <a:xfrm>
            <a:off x="710412" y="4924371"/>
            <a:ext cx="5681653" cy="4029324"/>
          </a:xfrm>
          <a:prstGeom prst="rect">
            <a:avLst/>
          </a:prstGeom>
        </p:spPr>
        <p:txBody>
          <a:bodyPr vert="horz" lIns="93753" tIns="46877" rIns="93753" bIns="4687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0644"/>
            <a:ext cx="3077357" cy="512381"/>
          </a:xfrm>
          <a:prstGeom prst="rect">
            <a:avLst/>
          </a:prstGeom>
        </p:spPr>
        <p:txBody>
          <a:bodyPr vert="horz" lIns="93753" tIns="46877" rIns="93753" bIns="4687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481" y="9720644"/>
            <a:ext cx="3077357" cy="512381"/>
          </a:xfrm>
          <a:prstGeom prst="rect">
            <a:avLst/>
          </a:prstGeom>
        </p:spPr>
        <p:txBody>
          <a:bodyPr vert="horz" lIns="93753" tIns="46877" rIns="93753" bIns="46877" rtlCol="0" anchor="b"/>
          <a:lstStyle>
            <a:lvl1pPr algn="r">
              <a:defRPr sz="1200"/>
            </a:lvl1pPr>
          </a:lstStyle>
          <a:p>
            <a:fld id="{72F9DA7A-930B-4C61-A3AD-7FB0F31B3218}" type="slidenum">
              <a:rPr kumimoji="1" lang="ja-JP" altLang="en-US" smtClean="0"/>
              <a:t>‹#›</a:t>
            </a:fld>
            <a:endParaRPr kumimoji="1" lang="ja-JP" altLang="en-US"/>
          </a:p>
        </p:txBody>
      </p:sp>
    </p:spTree>
    <p:extLst>
      <p:ext uri="{BB962C8B-B14F-4D97-AF65-F5344CB8AC3E}">
        <p14:creationId xmlns:p14="http://schemas.microsoft.com/office/powerpoint/2010/main" val="32078777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2F9DA7A-930B-4C61-A3AD-7FB0F31B3218}" type="slidenum">
              <a:rPr kumimoji="1" lang="ja-JP" altLang="en-US" smtClean="0"/>
              <a:t>1</a:t>
            </a:fld>
            <a:endParaRPr kumimoji="1" lang="ja-JP" altLang="en-US"/>
          </a:p>
        </p:txBody>
      </p:sp>
    </p:spTree>
    <p:extLst>
      <p:ext uri="{BB962C8B-B14F-4D97-AF65-F5344CB8AC3E}">
        <p14:creationId xmlns:p14="http://schemas.microsoft.com/office/powerpoint/2010/main" val="780071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3868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12597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0387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62702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9724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807112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55720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207502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53959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9933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336487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085714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99617448"/>
              </p:ext>
            </p:extLst>
          </p:nvPr>
        </p:nvGraphicFramePr>
        <p:xfrm>
          <a:off x="46426" y="1094458"/>
          <a:ext cx="9594377" cy="4369629"/>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3412393394"/>
                    </a:ext>
                  </a:extLst>
                </a:gridCol>
                <a:gridCol w="208280">
                  <a:extLst>
                    <a:ext uri="{9D8B030D-6E8A-4147-A177-3AD203B41FA5}">
                      <a16:colId xmlns:a16="http://schemas.microsoft.com/office/drawing/2014/main" val="3798045472"/>
                    </a:ext>
                  </a:extLst>
                </a:gridCol>
                <a:gridCol w="781600">
                  <a:extLst>
                    <a:ext uri="{9D8B030D-6E8A-4147-A177-3AD203B41FA5}">
                      <a16:colId xmlns:a16="http://schemas.microsoft.com/office/drawing/2014/main" val="4137469353"/>
                    </a:ext>
                  </a:extLst>
                </a:gridCol>
                <a:gridCol w="1897038">
                  <a:extLst>
                    <a:ext uri="{9D8B030D-6E8A-4147-A177-3AD203B41FA5}">
                      <a16:colId xmlns:a16="http://schemas.microsoft.com/office/drawing/2014/main" val="780647912"/>
                    </a:ext>
                  </a:extLst>
                </a:gridCol>
                <a:gridCol w="1787857">
                  <a:extLst>
                    <a:ext uri="{9D8B030D-6E8A-4147-A177-3AD203B41FA5}">
                      <a16:colId xmlns:a16="http://schemas.microsoft.com/office/drawing/2014/main" val="2751683806"/>
                    </a:ext>
                  </a:extLst>
                </a:gridCol>
                <a:gridCol w="1749757">
                  <a:extLst>
                    <a:ext uri="{9D8B030D-6E8A-4147-A177-3AD203B41FA5}">
                      <a16:colId xmlns:a16="http://schemas.microsoft.com/office/drawing/2014/main" val="3433375984"/>
                    </a:ext>
                  </a:extLst>
                </a:gridCol>
                <a:gridCol w="1801505">
                  <a:extLst>
                    <a:ext uri="{9D8B030D-6E8A-4147-A177-3AD203B41FA5}">
                      <a16:colId xmlns:a16="http://schemas.microsoft.com/office/drawing/2014/main" val="4269099153"/>
                    </a:ext>
                  </a:extLst>
                </a:gridCol>
                <a:gridCol w="612949">
                  <a:extLst>
                    <a:ext uri="{9D8B030D-6E8A-4147-A177-3AD203B41FA5}">
                      <a16:colId xmlns:a16="http://schemas.microsoft.com/office/drawing/2014/main" val="3183085050"/>
                    </a:ext>
                  </a:extLst>
                </a:gridCol>
                <a:gridCol w="547111">
                  <a:extLst>
                    <a:ext uri="{9D8B030D-6E8A-4147-A177-3AD203B41FA5}">
                      <a16:colId xmlns:a16="http://schemas.microsoft.com/office/drawing/2014/main" val="898374014"/>
                    </a:ext>
                  </a:extLst>
                </a:gridCol>
              </a:tblGrid>
              <a:tr h="262593">
                <a:tc>
                  <a:txBody>
                    <a:bodyPr/>
                    <a:lstStyle/>
                    <a:p>
                      <a:pPr algn="ctr"/>
                      <a:endParaRPr kumimoji="1" lang="ja-JP" altLang="en-US"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eiryo UI" panose="020B0604030504040204" pitchFamily="50" charset="-128"/>
                          <a:ea typeface="Meiryo UI" panose="020B0604030504040204" pitchFamily="50" charset="-128"/>
                        </a:rPr>
                        <a:t>5</a:t>
                      </a:r>
                      <a:r>
                        <a:rPr kumimoji="1" lang="ja-JP" altLang="en-US" sz="14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６月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７月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８月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９月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11</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24405256"/>
                  </a:ext>
                </a:extLst>
              </a:tr>
              <a:tr h="1992616">
                <a:tc>
                  <a:txBody>
                    <a:bodyPr/>
                    <a:lstStyle/>
                    <a:p>
                      <a:pPr algn="ctr"/>
                      <a:endParaRPr kumimoji="1" lang="en-US" altLang="ja-JP" sz="1600" b="1"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15</a:t>
                      </a:r>
                      <a:r>
                        <a:rPr kumimoji="1" lang="ja-JP" altLang="en-US" sz="1000" dirty="0">
                          <a:latin typeface="Meiryo UI" panose="020B0604030504040204" pitchFamily="50" charset="-128"/>
                          <a:ea typeface="Meiryo UI" panose="020B0604030504040204" pitchFamily="50" charset="-128"/>
                        </a:rPr>
                        <a:t>日</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一般</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募集</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開始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1</a:t>
                      </a:r>
                      <a:r>
                        <a:rPr kumimoji="1" lang="ja-JP" altLang="en-US" sz="1000" dirty="0">
                          <a:latin typeface="Meiryo UI" panose="020B0604030504040204" pitchFamily="50" charset="-128"/>
                          <a:ea typeface="Meiryo UI" panose="020B0604030504040204" pitchFamily="50" charset="-128"/>
                        </a:rPr>
                        <a:t>日</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一般</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受付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64249"/>
                  </a:ext>
                </a:extLst>
              </a:tr>
              <a:tr h="2011253">
                <a:tc>
                  <a:txBody>
                    <a:bodyPr/>
                    <a:lstStyle/>
                    <a:p>
                      <a:pPr algn="ctr"/>
                      <a:endParaRPr kumimoji="1" lang="en-US" altLang="ja-JP" sz="1400" dirty="0">
                        <a:latin typeface="Meiryo UI" panose="020B0604030504040204" pitchFamily="50" charset="-128"/>
                        <a:ea typeface="Meiryo UI" panose="020B0604030504040204" pitchFamily="50" charset="-128"/>
                      </a:endParaRPr>
                    </a:p>
                  </a:txBody>
                  <a:tcPr anchor="ctr">
                    <a:solidFill>
                      <a:schemeClr val="bg1"/>
                    </a:solidFill>
                  </a:tcPr>
                </a:tc>
                <a:tc gridSpan="8">
                  <a:txBody>
                    <a:bodyPr/>
                    <a:lstStyle/>
                    <a:p>
                      <a:endParaRPr kumimoji="1" lang="en-US" altLang="ja-JP" sz="1600" dirty="0">
                        <a:latin typeface="Meiryo UI" panose="020B0604030504040204" pitchFamily="50" charset="-128"/>
                        <a:ea typeface="Meiryo UI" panose="020B0604030504040204" pitchFamily="50" charset="-128"/>
                      </a:endParaRPr>
                    </a:p>
                  </a:txBody>
                  <a:tcPr>
                    <a:lnT w="12700" cap="flat" cmpd="sng" algn="ctr">
                      <a:noFill/>
                      <a:prstDash val="solid"/>
                      <a:round/>
                      <a:headEnd type="none" w="med" len="med"/>
                      <a:tailEnd type="none" w="med" len="med"/>
                    </a:lnT>
                    <a:solidFill>
                      <a:schemeClr val="bg1"/>
                    </a:solidFill>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621943162"/>
                  </a:ext>
                </a:extLst>
              </a:tr>
            </a:tbl>
          </a:graphicData>
        </a:graphic>
      </p:graphicFrame>
      <p:sp>
        <p:nvSpPr>
          <p:cNvPr id="5" name="テキスト ボックス 4"/>
          <p:cNvSpPr txBox="1"/>
          <p:nvPr/>
        </p:nvSpPr>
        <p:spPr>
          <a:xfrm>
            <a:off x="2930656" y="320364"/>
            <a:ext cx="5831652" cy="646331"/>
          </a:xfrm>
          <a:prstGeom prst="rect">
            <a:avLst/>
          </a:prstGeom>
          <a:noFill/>
        </p:spPr>
        <p:txBody>
          <a:bodyPr wrap="square" rtlCol="0">
            <a:spAutoFit/>
          </a:bodyPr>
          <a:lstStyle/>
          <a:p>
            <a:pPr algn="ctr"/>
            <a:r>
              <a:rPr kumimoji="1" lang="ja-JP" altLang="en-US" b="1" dirty="0">
                <a:latin typeface="メイリオ" panose="020B0604030504040204" pitchFamily="50" charset="-128"/>
                <a:ea typeface="メイリオ" panose="020B0604030504040204" pitchFamily="50" charset="-128"/>
              </a:rPr>
              <a:t>連携施設からの卒園児受入れ　スケジュール概要</a:t>
            </a:r>
            <a:endParaRPr kumimoji="1" lang="en-US" altLang="ja-JP" b="1" dirty="0">
              <a:latin typeface="メイリオ" panose="020B0604030504040204" pitchFamily="50" charset="-128"/>
              <a:ea typeface="メイリオ" panose="020B0604030504040204" pitchFamily="50" charset="-128"/>
            </a:endParaRPr>
          </a:p>
          <a:p>
            <a:pPr algn="ctr"/>
            <a:r>
              <a:rPr kumimoji="1" lang="ja-JP" altLang="en-US" b="1" dirty="0">
                <a:latin typeface="メイリオ" panose="020B0604030504040204" pitchFamily="50" charset="-128"/>
                <a:ea typeface="メイリオ" panose="020B0604030504040204" pitchFamily="50" charset="-128"/>
              </a:rPr>
              <a:t>（令和９年４月入園分）</a:t>
            </a:r>
          </a:p>
        </p:txBody>
      </p:sp>
      <p:sp>
        <p:nvSpPr>
          <p:cNvPr id="11" name="テキスト ボックス 10"/>
          <p:cNvSpPr txBox="1"/>
          <p:nvPr/>
        </p:nvSpPr>
        <p:spPr>
          <a:xfrm>
            <a:off x="320414" y="5156821"/>
            <a:ext cx="9191231" cy="1618392"/>
          </a:xfrm>
          <a:prstGeom prst="rect">
            <a:avLst/>
          </a:prstGeom>
          <a:noFill/>
        </p:spPr>
        <p:txBody>
          <a:bodyPr wrap="square" rtlCol="0">
            <a:spAutoFit/>
          </a:bodyPr>
          <a:lstStyle/>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注１</a:t>
            </a:r>
            <a:r>
              <a:rPr kumimoji="1" lang="ja-JP" altLang="en-US" sz="1200" dirty="0">
                <a:latin typeface="メイリオ" panose="020B0604030504040204" pitchFamily="50" charset="-128"/>
                <a:ea typeface="メイリオ" panose="020B0604030504040204" pitchFamily="50" charset="-128"/>
              </a:rPr>
              <a:t>：練馬幼稚園に、連携施設からの受入れとして入園を申込む場合は、</a:t>
            </a:r>
            <a:r>
              <a:rPr kumimoji="1" lang="ja-JP" altLang="en-US" sz="1200" b="1" u="sng" dirty="0">
                <a:latin typeface="メイリオ" panose="020B0604030504040204" pitchFamily="50" charset="-128"/>
                <a:ea typeface="メイリオ" panose="020B0604030504040204" pitchFamily="50" charset="-128"/>
              </a:rPr>
              <a:t>「練馬幼稚園（預かり保育利用）を第一希望とする</a:t>
            </a:r>
            <a:endParaRPr kumimoji="1" lang="en-US" altLang="ja-JP" sz="1200" b="1" u="sng" dirty="0">
              <a:latin typeface="メイリオ" panose="020B0604030504040204" pitchFamily="50" charset="-128"/>
              <a:ea typeface="メイリオ" panose="020B0604030504040204" pitchFamily="50" charset="-128"/>
            </a:endParaRPr>
          </a:p>
          <a:p>
            <a:pPr>
              <a:lnSpc>
                <a:spcPts val="1680"/>
              </a:lnSpc>
            </a:pPr>
            <a:r>
              <a:rPr kumimoji="1" lang="ja-JP" altLang="en-US" sz="1200" b="1" dirty="0">
                <a:latin typeface="メイリオ" panose="020B0604030504040204" pitchFamily="50" charset="-128"/>
                <a:ea typeface="メイリオ" panose="020B0604030504040204" pitchFamily="50" charset="-128"/>
              </a:rPr>
              <a:t>　　　　</a:t>
            </a:r>
            <a:r>
              <a:rPr kumimoji="1" lang="ja-JP" altLang="en-US" sz="1200" b="1" u="sng" dirty="0">
                <a:latin typeface="メイリオ" panose="020B0604030504040204" pitchFamily="50" charset="-128"/>
                <a:ea typeface="メイリオ" panose="020B0604030504040204" pitchFamily="50" charset="-128"/>
              </a:rPr>
              <a:t>こと」</a:t>
            </a:r>
            <a:r>
              <a:rPr kumimoji="1" lang="ja-JP" altLang="en-US" sz="1200" b="1"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「練馬幼稚園への入園が決定した場合は、認可保育園等の入園を理由に辞退しない</a:t>
            </a:r>
            <a:r>
              <a:rPr kumimoji="1" lang="ja-JP" altLang="en-US" sz="1200" b="1" dirty="0">
                <a:latin typeface="メイリオ" panose="020B0604030504040204" pitchFamily="50" charset="-128"/>
                <a:ea typeface="メイリオ" panose="020B0604030504040204" pitchFamily="50" charset="-128"/>
              </a:rPr>
              <a:t>こと」</a:t>
            </a:r>
            <a:r>
              <a:rPr kumimoji="1" lang="ja-JP" altLang="en-US" sz="1200" dirty="0">
                <a:latin typeface="メイリオ" panose="020B0604030504040204" pitchFamily="50" charset="-128"/>
                <a:ea typeface="メイリオ" panose="020B0604030504040204" pitchFamily="50" charset="-128"/>
              </a:rPr>
              <a:t>が条件です。</a:t>
            </a:r>
            <a:endParaRPr kumimoji="1" lang="en-US" altLang="ja-JP" sz="1200" dirty="0">
              <a:latin typeface="メイリオ" panose="020B0604030504040204" pitchFamily="50" charset="-128"/>
              <a:ea typeface="メイリオ" panose="020B0604030504040204" pitchFamily="50" charset="-128"/>
            </a:endParaRPr>
          </a:p>
          <a:p>
            <a:pPr lvl="0">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注２</a:t>
            </a:r>
            <a:r>
              <a:rPr kumimoji="1" lang="ja-JP" altLang="en-US" sz="1200" dirty="0">
                <a:latin typeface="メイリオ" panose="020B0604030504040204" pitchFamily="50" charset="-128"/>
                <a:ea typeface="メイリオ" panose="020B0604030504040204" pitchFamily="50" charset="-128"/>
              </a:rPr>
              <a:t>：申込者に対し、幼稚園で入園選考を行います。選考により希望に添えないことがありますので予めご了承ください。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注３</a:t>
            </a:r>
            <a:r>
              <a:rPr kumimoji="1" lang="ja-JP" altLang="en-US" sz="1200" dirty="0">
                <a:latin typeface="メイリオ" panose="020B0604030504040204" pitchFamily="50" charset="-128"/>
                <a:ea typeface="メイリオ" panose="020B0604030504040204" pitchFamily="50" charset="-128"/>
              </a:rPr>
              <a:t>：「説明会への参加」や「願書の購入と提出」等は、練馬幼稚園が定めるルールやスケジュールに従って、各保護者が自主</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的・主体的に行ってください。</a:t>
            </a:r>
            <a:endParaRPr kumimoji="1" lang="en-US" altLang="ja-JP" sz="1200" dirty="0">
              <a:latin typeface="メイリオ" panose="020B0604030504040204" pitchFamily="50" charset="-128"/>
              <a:ea typeface="メイリオ" panose="020B0604030504040204" pitchFamily="50" charset="-128"/>
            </a:endParaRPr>
          </a:p>
          <a:p>
            <a:pPr lvl="0">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注４</a:t>
            </a:r>
            <a:r>
              <a:rPr kumimoji="1" lang="ja-JP" altLang="en-US" sz="1200"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区に提出する「連絡票」は練馬幼稚園への申込書ではありません</a:t>
            </a:r>
            <a:r>
              <a:rPr kumimoji="1" lang="ja-JP" altLang="en-US" sz="1200" dirty="0">
                <a:latin typeface="メイリオ" panose="020B0604030504040204" pitchFamily="50" charset="-128"/>
                <a:ea typeface="メイリオ" panose="020B0604030504040204" pitchFamily="50" charset="-128"/>
              </a:rPr>
              <a:t>。</a:t>
            </a:r>
            <a:r>
              <a:rPr kumimoji="1" lang="ja-JP" altLang="en-US" sz="1200" dirty="0">
                <a:solidFill>
                  <a:prstClr val="black"/>
                </a:solidFill>
                <a:latin typeface="メイリオ" panose="020B0604030504040204" pitchFamily="50" charset="-128"/>
                <a:ea typeface="メイリオ" panose="020B0604030504040204" pitchFamily="50" charset="-128"/>
              </a:rPr>
              <a:t>入園を希望する場合は、幼稚園から願書を購入し、幼稚</a:t>
            </a:r>
            <a:endParaRPr kumimoji="1" lang="en-US" altLang="ja-JP" sz="1200" dirty="0">
              <a:solidFill>
                <a:prstClr val="black"/>
              </a:solidFill>
              <a:latin typeface="メイリオ" panose="020B0604030504040204" pitchFamily="50" charset="-128"/>
              <a:ea typeface="メイリオ" panose="020B0604030504040204" pitchFamily="50" charset="-128"/>
            </a:endParaRPr>
          </a:p>
          <a:p>
            <a:pPr lvl="0">
              <a:lnSpc>
                <a:spcPts val="1680"/>
              </a:lnSpc>
            </a:pPr>
            <a:r>
              <a:rPr kumimoji="1" lang="ja-JP" altLang="en-US" sz="1200" dirty="0">
                <a:solidFill>
                  <a:prstClr val="black"/>
                </a:solidFill>
                <a:latin typeface="メイリオ" panose="020B0604030504040204" pitchFamily="50" charset="-128"/>
                <a:ea typeface="メイリオ" panose="020B0604030504040204" pitchFamily="50" charset="-128"/>
              </a:rPr>
              <a:t>　　　　園にご提出ください。</a:t>
            </a:r>
            <a:r>
              <a:rPr kumimoji="1" lang="ja-JP" altLang="en-US" sz="1200" dirty="0">
                <a:latin typeface="メイリオ" panose="020B0604030504040204" pitchFamily="50" charset="-128"/>
                <a:ea typeface="メイリオ" panose="020B0604030504040204" pitchFamily="50" charset="-128"/>
              </a:rPr>
              <a:t>なお、</a:t>
            </a:r>
            <a:r>
              <a:rPr kumimoji="1" lang="ja-JP" altLang="en-US" sz="1200" b="1" u="sng" dirty="0">
                <a:latin typeface="メイリオ" panose="020B0604030504040204" pitchFamily="50" charset="-128"/>
                <a:ea typeface="メイリオ" panose="020B0604030504040204" pitchFamily="50" charset="-128"/>
              </a:rPr>
              <a:t>区は、幼稚園の入園選考について一切関与することはできません</a:t>
            </a:r>
            <a:r>
              <a:rPr kumimoji="1" lang="ja-JP" altLang="en-US" sz="1200" dirty="0">
                <a:latin typeface="メイリオ" panose="020B0604030504040204" pitchFamily="50" charset="-128"/>
                <a:ea typeface="メイリオ" panose="020B0604030504040204" pitchFamily="50" charset="-128"/>
              </a:rPr>
              <a:t>ので、ご了承ください。</a:t>
            </a:r>
          </a:p>
        </p:txBody>
      </p:sp>
      <p:sp>
        <p:nvSpPr>
          <p:cNvPr id="56" name="角丸四角形 55"/>
          <p:cNvSpPr/>
          <p:nvPr/>
        </p:nvSpPr>
        <p:spPr>
          <a:xfrm>
            <a:off x="710256" y="3595564"/>
            <a:ext cx="1705759" cy="70632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区から、在園している施設を通じて、「お知らせ」等が配布されます</a:t>
            </a:r>
          </a:p>
        </p:txBody>
      </p:sp>
      <p:sp>
        <p:nvSpPr>
          <p:cNvPr id="2" name="正方形/長方形 1"/>
          <p:cNvSpPr/>
          <p:nvPr/>
        </p:nvSpPr>
        <p:spPr>
          <a:xfrm>
            <a:off x="251212" y="178958"/>
            <a:ext cx="2642232" cy="738664"/>
          </a:xfrm>
          <a:prstGeom prst="rect">
            <a:avLst/>
          </a:prstGeom>
          <a:ln w="38100" cmpd="dbl">
            <a:solidFill>
              <a:schemeClr val="tx1"/>
            </a:solidFill>
          </a:ln>
        </p:spPr>
        <p:txBody>
          <a:bodyPr wrap="square">
            <a:spAutoFit/>
          </a:bodyPr>
          <a:lstStyle/>
          <a:p>
            <a:pPr algn="ctr"/>
            <a:r>
              <a:rPr kumimoji="1" lang="ja-JP" altLang="en-US" sz="2400" b="1" dirty="0">
                <a:latin typeface="Meiryo UI" panose="020B0604030504040204" pitchFamily="50" charset="-128"/>
                <a:ea typeface="Meiryo UI" panose="020B0604030504040204" pitchFamily="50" charset="-128"/>
              </a:rPr>
              <a:t>練馬幼稚園</a:t>
            </a:r>
            <a:endParaRPr kumimoji="1" lang="en-US" altLang="ja-JP" sz="2400" b="1" dirty="0">
              <a:latin typeface="Meiryo UI" panose="020B0604030504040204" pitchFamily="50" charset="-128"/>
              <a:ea typeface="Meiryo UI" panose="020B0604030504040204" pitchFamily="50" charset="-128"/>
            </a:endParaRPr>
          </a:p>
          <a:p>
            <a:pPr algn="ctr"/>
            <a:r>
              <a:rPr kumimoji="1" lang="en-US" altLang="ja-JP" b="1" dirty="0">
                <a:latin typeface="Meiryo UI" panose="020B0604030504040204" pitchFamily="50" charset="-128"/>
                <a:ea typeface="Meiryo UI" panose="020B0604030504040204" pitchFamily="50" charset="-128"/>
              </a:rPr>
              <a:t>TEL</a:t>
            </a:r>
            <a:r>
              <a:rPr kumimoji="1" lang="ja-JP" altLang="en-US" b="1" dirty="0">
                <a:latin typeface="Meiryo UI" panose="020B0604030504040204" pitchFamily="50" charset="-128"/>
                <a:ea typeface="Meiryo UI" panose="020B0604030504040204" pitchFamily="50" charset="-128"/>
              </a:rPr>
              <a:t>：</a:t>
            </a:r>
            <a:r>
              <a:rPr kumimoji="1" lang="en-US" altLang="ja-JP" b="1" dirty="0">
                <a:latin typeface="Meiryo UI" panose="020B0604030504040204" pitchFamily="50" charset="-128"/>
                <a:ea typeface="Meiryo UI" panose="020B0604030504040204" pitchFamily="50" charset="-128"/>
              </a:rPr>
              <a:t>03-3999-4010</a:t>
            </a:r>
            <a:endParaRPr kumimoji="1" lang="ja-JP" altLang="en-US" b="1" dirty="0">
              <a:latin typeface="Meiryo UI" panose="020B0604030504040204" pitchFamily="50" charset="-128"/>
              <a:ea typeface="Meiryo UI" panose="020B0604030504040204" pitchFamily="50" charset="-128"/>
            </a:endParaRPr>
          </a:p>
        </p:txBody>
      </p:sp>
      <p:sp>
        <p:nvSpPr>
          <p:cNvPr id="31" name="正方形/長方形 30"/>
          <p:cNvSpPr/>
          <p:nvPr/>
        </p:nvSpPr>
        <p:spPr>
          <a:xfrm>
            <a:off x="1067435" y="1555967"/>
            <a:ext cx="822477" cy="736807"/>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対象者に</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「お知らせ」</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を配布</a:t>
            </a:r>
          </a:p>
        </p:txBody>
      </p:sp>
      <p:sp>
        <p:nvSpPr>
          <p:cNvPr id="3" name="楕円 2"/>
          <p:cNvSpPr/>
          <p:nvPr/>
        </p:nvSpPr>
        <p:spPr>
          <a:xfrm>
            <a:off x="813316" y="1433826"/>
            <a:ext cx="346977" cy="36665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32" name="右矢印 31"/>
          <p:cNvSpPr/>
          <p:nvPr/>
        </p:nvSpPr>
        <p:spPr>
          <a:xfrm>
            <a:off x="4958096" y="1800476"/>
            <a:ext cx="1714183" cy="465216"/>
          </a:xfrm>
          <a:prstGeom prst="rightArrow">
            <a:avLst>
              <a:gd name="adj1" fmla="val 55927"/>
              <a:gd name="adj2" fmla="val 23979"/>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願書の購入</a:t>
            </a:r>
          </a:p>
        </p:txBody>
      </p:sp>
      <p:sp>
        <p:nvSpPr>
          <p:cNvPr id="49" name="正方形/長方形 48"/>
          <p:cNvSpPr/>
          <p:nvPr/>
        </p:nvSpPr>
        <p:spPr>
          <a:xfrm>
            <a:off x="5314690" y="2697586"/>
            <a:ext cx="1188198" cy="619652"/>
          </a:xfrm>
          <a:prstGeom prst="rect">
            <a:avLst/>
          </a:prstGeom>
          <a:solidFill>
            <a:schemeClr val="accent1">
              <a:lumMod val="20000"/>
              <a:lumOff val="80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 8/</a:t>
            </a:r>
            <a:r>
              <a:rPr kumimoji="1" lang="ja-JP" altLang="en-US" sz="1100" b="1" dirty="0">
                <a:solidFill>
                  <a:schemeClr val="tx1"/>
                </a:solidFill>
                <a:latin typeface="Meiryo UI" panose="020B0604030504040204" pitchFamily="50" charset="-128"/>
                <a:ea typeface="Meiryo UI" panose="020B0604030504040204" pitchFamily="50" charset="-128"/>
              </a:rPr>
              <a:t>７〆</a:t>
            </a:r>
            <a:r>
              <a:rPr kumimoji="1" lang="en-US" altLang="ja-JP" sz="1100" b="1" dirty="0">
                <a:solidFill>
                  <a:schemeClr val="tx1"/>
                </a:solidFill>
                <a:latin typeface="Meiryo UI" panose="020B0604030504040204" pitchFamily="50" charset="-128"/>
                <a:ea typeface="Meiryo UI" panose="020B0604030504040204" pitchFamily="50" charset="-128"/>
              </a:rPr>
              <a:t>】</a:t>
            </a:r>
          </a:p>
          <a:p>
            <a:pPr algn="ctr"/>
            <a:r>
              <a:rPr kumimoji="1" lang="ja-JP" altLang="en-US" sz="1050" dirty="0">
                <a:solidFill>
                  <a:schemeClr val="tx1"/>
                </a:solidFill>
                <a:latin typeface="Meiryo UI" panose="020B0604030504040204" pitchFamily="50" charset="-128"/>
                <a:ea typeface="Meiryo UI" panose="020B0604030504040204" pitchFamily="50" charset="-128"/>
              </a:rPr>
              <a:t>在園施設へ</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「連絡票」を提出</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59" name="角丸四角形 58"/>
          <p:cNvSpPr/>
          <p:nvPr/>
        </p:nvSpPr>
        <p:spPr>
          <a:xfrm>
            <a:off x="5932082" y="3885846"/>
            <a:ext cx="1533671" cy="726518"/>
          </a:xfrm>
          <a:prstGeom prst="roundRect">
            <a:avLst/>
          </a:prstGeom>
          <a:solidFill>
            <a:schemeClr val="bg1"/>
          </a:solidFill>
          <a:ln>
            <a:solidFill>
              <a:schemeClr val="accent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在園している施設に「連絡票」を提出します（</a:t>
            </a:r>
            <a:r>
              <a:rPr kumimoji="1" lang="en-US" altLang="ja-JP" sz="1100" b="1" dirty="0">
                <a:solidFill>
                  <a:schemeClr val="tx1"/>
                </a:solidFill>
                <a:latin typeface="Meiryo UI" panose="020B0604030504040204" pitchFamily="50" charset="-128"/>
                <a:ea typeface="Meiryo UI" panose="020B0604030504040204" pitchFamily="50" charset="-128"/>
              </a:rPr>
              <a:t>8</a:t>
            </a:r>
            <a:r>
              <a:rPr kumimoji="1" lang="ja-JP" altLang="en-US" sz="1100" b="1" dirty="0">
                <a:solidFill>
                  <a:schemeClr val="tx1"/>
                </a:solidFill>
                <a:latin typeface="Meiryo UI" panose="020B0604030504040204" pitchFamily="50" charset="-128"/>
                <a:ea typeface="Meiryo UI" panose="020B0604030504040204" pitchFamily="50" charset="-128"/>
              </a:rPr>
              <a:t>月７日まで</a:t>
            </a:r>
            <a:r>
              <a:rPr kumimoji="1" lang="ja-JP" altLang="en-US" sz="1100" dirty="0">
                <a:solidFill>
                  <a:schemeClr val="tx1"/>
                </a:solidFill>
                <a:latin typeface="Meiryo UI" panose="020B0604030504040204" pitchFamily="50" charset="-128"/>
                <a:ea typeface="Meiryo UI" panose="020B0604030504040204" pitchFamily="50" charset="-128"/>
              </a:rPr>
              <a:t>）</a:t>
            </a:r>
          </a:p>
        </p:txBody>
      </p:sp>
      <p:sp>
        <p:nvSpPr>
          <p:cNvPr id="62" name="角丸四角形 61"/>
          <p:cNvSpPr/>
          <p:nvPr/>
        </p:nvSpPr>
        <p:spPr>
          <a:xfrm>
            <a:off x="7532628" y="4219296"/>
            <a:ext cx="1388276" cy="58372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願書の受付と、入園選考は、同じ日に行う予定です</a:t>
            </a:r>
          </a:p>
        </p:txBody>
      </p:sp>
      <p:sp>
        <p:nvSpPr>
          <p:cNvPr id="64" name="正方形/長方形 63"/>
          <p:cNvSpPr/>
          <p:nvPr/>
        </p:nvSpPr>
        <p:spPr>
          <a:xfrm>
            <a:off x="251212" y="4668964"/>
            <a:ext cx="3324366" cy="403149"/>
          </a:xfrm>
          <a:prstGeom prst="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重要事項（必ずお読みください）</a:t>
            </a:r>
          </a:p>
        </p:txBody>
      </p:sp>
      <p:sp>
        <p:nvSpPr>
          <p:cNvPr id="67" name="楕円 66"/>
          <p:cNvSpPr/>
          <p:nvPr/>
        </p:nvSpPr>
        <p:spPr>
          <a:xfrm>
            <a:off x="467156" y="3412239"/>
            <a:ext cx="346977" cy="36665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70" name="楕円 69"/>
          <p:cNvSpPr/>
          <p:nvPr/>
        </p:nvSpPr>
        <p:spPr>
          <a:xfrm>
            <a:off x="7549309" y="3879225"/>
            <a:ext cx="346977" cy="36665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cxnSp>
        <p:nvCxnSpPr>
          <p:cNvPr id="8" name="直線矢印コネクタ 7"/>
          <p:cNvCxnSpPr/>
          <p:nvPr/>
        </p:nvCxnSpPr>
        <p:spPr>
          <a:xfrm flipV="1">
            <a:off x="1054187" y="2384436"/>
            <a:ext cx="52739" cy="115580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flipV="1">
            <a:off x="3622689" y="2646855"/>
            <a:ext cx="182395" cy="87513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p:nvPr/>
        </p:nvCxnSpPr>
        <p:spPr>
          <a:xfrm flipH="1" flipV="1">
            <a:off x="7428426" y="2174106"/>
            <a:ext cx="935721" cy="118280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6" name="直線矢印コネクタ 75"/>
          <p:cNvCxnSpPr/>
          <p:nvPr/>
        </p:nvCxnSpPr>
        <p:spPr>
          <a:xfrm flipH="1" flipV="1">
            <a:off x="6865204" y="3278200"/>
            <a:ext cx="688797" cy="64277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p:nvPr/>
        </p:nvCxnSpPr>
        <p:spPr>
          <a:xfrm flipH="1" flipV="1">
            <a:off x="6352543" y="3376627"/>
            <a:ext cx="84640" cy="518214"/>
          </a:xfrm>
          <a:prstGeom prst="straightConnector1">
            <a:avLst/>
          </a:prstGeom>
          <a:ln w="38100">
            <a:prstDash val="sysDash"/>
            <a:tailEnd type="triangle"/>
          </a:ln>
        </p:spPr>
        <p:style>
          <a:lnRef idx="1">
            <a:schemeClr val="accent1"/>
          </a:lnRef>
          <a:fillRef idx="0">
            <a:schemeClr val="accent1"/>
          </a:fillRef>
          <a:effectRef idx="0">
            <a:schemeClr val="accent1"/>
          </a:effectRef>
          <a:fontRef idx="minor">
            <a:schemeClr val="tx1"/>
          </a:fontRef>
        </p:style>
      </p:cxnSp>
      <p:sp>
        <p:nvSpPr>
          <p:cNvPr id="45" name="角丸四角形 44"/>
          <p:cNvSpPr/>
          <p:nvPr/>
        </p:nvSpPr>
        <p:spPr>
          <a:xfrm>
            <a:off x="8064515" y="3540238"/>
            <a:ext cx="1640132" cy="603267"/>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入園選考の翌日に結果を通知し、手続きも同じ日に行う予定です</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9" name="正方形/長方形 8"/>
          <p:cNvSpPr/>
          <p:nvPr/>
        </p:nvSpPr>
        <p:spPr>
          <a:xfrm>
            <a:off x="3509341" y="1674718"/>
            <a:ext cx="1273161" cy="831555"/>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園見学・説明会へ参加</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b="1" u="sng" dirty="0">
                <a:solidFill>
                  <a:srgbClr val="FF0000"/>
                </a:solidFill>
                <a:latin typeface="Meiryo UI" panose="020B0604030504040204" pitchFamily="50" charset="-128"/>
                <a:ea typeface="Meiryo UI" panose="020B0604030504040204" pitchFamily="50" charset="-128"/>
              </a:rPr>
              <a:t>７</a:t>
            </a:r>
            <a:r>
              <a:rPr kumimoji="1" lang="en-US" altLang="ja-JP" sz="1100" b="1" u="sng" dirty="0">
                <a:solidFill>
                  <a:srgbClr val="FF0000"/>
                </a:solidFill>
                <a:latin typeface="Meiryo UI" panose="020B0604030504040204" pitchFamily="50" charset="-128"/>
                <a:ea typeface="Meiryo UI" panose="020B0604030504040204" pitchFamily="50" charset="-128"/>
              </a:rPr>
              <a:t>/</a:t>
            </a:r>
            <a:r>
              <a:rPr kumimoji="1" lang="ja-JP" altLang="en-US" sz="1100" b="1" u="sng" dirty="0">
                <a:solidFill>
                  <a:srgbClr val="FF0000"/>
                </a:solidFill>
                <a:latin typeface="Meiryo UI" panose="020B0604030504040204" pitchFamily="50" charset="-128"/>
                <a:ea typeface="Meiryo UI" panose="020B0604030504040204" pitchFamily="50" charset="-128"/>
              </a:rPr>
              <a:t>中旬～</a:t>
            </a:r>
          </a:p>
          <a:p>
            <a:pPr algn="ctr"/>
            <a:r>
              <a:rPr kumimoji="1" lang="ja-JP" altLang="en-US" sz="1100" b="1" u="sng" dirty="0">
                <a:solidFill>
                  <a:srgbClr val="FF0000"/>
                </a:solidFill>
                <a:latin typeface="Meiryo UI" panose="020B0604030504040204" pitchFamily="50" charset="-128"/>
                <a:ea typeface="Meiryo UI" panose="020B0604030504040204" pitchFamily="50" charset="-128"/>
              </a:rPr>
              <a:t>下旬に実施予定</a:t>
            </a:r>
          </a:p>
        </p:txBody>
      </p:sp>
      <p:sp>
        <p:nvSpPr>
          <p:cNvPr id="52" name="楕円 51"/>
          <p:cNvSpPr/>
          <p:nvPr/>
        </p:nvSpPr>
        <p:spPr>
          <a:xfrm>
            <a:off x="4989989" y="1541262"/>
            <a:ext cx="346977" cy="36665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55" name="テキスト ボックス 54"/>
          <p:cNvSpPr txBox="1"/>
          <p:nvPr/>
        </p:nvSpPr>
        <p:spPr>
          <a:xfrm>
            <a:off x="8762308" y="664242"/>
            <a:ext cx="910417" cy="338554"/>
          </a:xfrm>
          <a:prstGeom prst="rect">
            <a:avLst/>
          </a:prstGeom>
          <a:noFill/>
          <a:ln>
            <a:solidFill>
              <a:schemeClr val="tx1"/>
            </a:solidFill>
          </a:ln>
        </p:spPr>
        <p:txBody>
          <a:bodyPr wrap="square" rtlCol="0" anchor="ctr" anchorCtr="0">
            <a:spAutoFit/>
          </a:bodyPr>
          <a:lstStyle/>
          <a:p>
            <a:pPr algn="ctr"/>
            <a:r>
              <a:rPr kumimoji="1" lang="ja-JP" altLang="en-US" sz="1600" b="1">
                <a:latin typeface="メイリオ" panose="020B0604030504040204" pitchFamily="50" charset="-128"/>
                <a:ea typeface="メイリオ" panose="020B0604030504040204" pitchFamily="50" charset="-128"/>
              </a:rPr>
              <a:t>別紙４</a:t>
            </a:r>
            <a:endParaRPr kumimoji="1" lang="ja-JP" altLang="en-US" sz="1600" b="1" dirty="0">
              <a:latin typeface="メイリオ" panose="020B0604030504040204" pitchFamily="50" charset="-128"/>
              <a:ea typeface="メイリオ" panose="020B0604030504040204" pitchFamily="50" charset="-128"/>
            </a:endParaRPr>
          </a:p>
        </p:txBody>
      </p:sp>
      <p:sp>
        <p:nvSpPr>
          <p:cNvPr id="78" name="角丸四角形 77"/>
          <p:cNvSpPr/>
          <p:nvPr/>
        </p:nvSpPr>
        <p:spPr>
          <a:xfrm>
            <a:off x="3087173" y="3624440"/>
            <a:ext cx="1426081" cy="82194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練馬幼稚園から指定された日に都合悪い方は、園へご連絡下さい。</a:t>
            </a:r>
          </a:p>
        </p:txBody>
      </p:sp>
      <p:sp>
        <p:nvSpPr>
          <p:cNvPr id="60" name="楕円 59"/>
          <p:cNvSpPr/>
          <p:nvPr/>
        </p:nvSpPr>
        <p:spPr>
          <a:xfrm>
            <a:off x="5167109" y="2506273"/>
            <a:ext cx="346977" cy="36665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84" name="正方形/長方形 83"/>
          <p:cNvSpPr/>
          <p:nvPr/>
        </p:nvSpPr>
        <p:spPr>
          <a:xfrm>
            <a:off x="6712872" y="2450560"/>
            <a:ext cx="292274" cy="804491"/>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入園選考</a:t>
            </a:r>
          </a:p>
        </p:txBody>
      </p:sp>
      <p:sp>
        <p:nvSpPr>
          <p:cNvPr id="85" name="正方形/長方形 84"/>
          <p:cNvSpPr/>
          <p:nvPr/>
        </p:nvSpPr>
        <p:spPr>
          <a:xfrm>
            <a:off x="7091803" y="1626376"/>
            <a:ext cx="288000" cy="804491"/>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結果通知</a:t>
            </a:r>
          </a:p>
        </p:txBody>
      </p:sp>
      <p:sp>
        <p:nvSpPr>
          <p:cNvPr id="86" name="正方形/長方形 85"/>
          <p:cNvSpPr/>
          <p:nvPr/>
        </p:nvSpPr>
        <p:spPr>
          <a:xfrm>
            <a:off x="7091629" y="2450560"/>
            <a:ext cx="288000" cy="804491"/>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入園手続</a:t>
            </a:r>
          </a:p>
        </p:txBody>
      </p:sp>
      <p:sp>
        <p:nvSpPr>
          <p:cNvPr id="87" name="正方形/長方形 86"/>
          <p:cNvSpPr/>
          <p:nvPr/>
        </p:nvSpPr>
        <p:spPr>
          <a:xfrm>
            <a:off x="6710583" y="1631492"/>
            <a:ext cx="292274" cy="804491"/>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願書受付</a:t>
            </a:r>
          </a:p>
        </p:txBody>
      </p:sp>
      <p:sp>
        <p:nvSpPr>
          <p:cNvPr id="57" name="楕円 56"/>
          <p:cNvSpPr/>
          <p:nvPr/>
        </p:nvSpPr>
        <p:spPr>
          <a:xfrm>
            <a:off x="7254937" y="1413150"/>
            <a:ext cx="346977" cy="36665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６</a:t>
            </a:r>
          </a:p>
        </p:txBody>
      </p:sp>
      <p:sp>
        <p:nvSpPr>
          <p:cNvPr id="51" name="楕円 50"/>
          <p:cNvSpPr/>
          <p:nvPr/>
        </p:nvSpPr>
        <p:spPr>
          <a:xfrm>
            <a:off x="3266514" y="1492064"/>
            <a:ext cx="346977" cy="36665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68" name="楕円 67"/>
          <p:cNvSpPr/>
          <p:nvPr/>
        </p:nvSpPr>
        <p:spPr>
          <a:xfrm>
            <a:off x="2893444" y="3427829"/>
            <a:ext cx="346977" cy="36665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46" name="角丸四角形 45"/>
          <p:cNvSpPr/>
          <p:nvPr/>
        </p:nvSpPr>
        <p:spPr>
          <a:xfrm>
            <a:off x="4642296" y="3624440"/>
            <a:ext cx="1232858" cy="97909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願書は、幼稚園の定める期間に購入してください</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（①・②でお知らせします）</a:t>
            </a:r>
          </a:p>
        </p:txBody>
      </p:sp>
      <p:sp>
        <p:nvSpPr>
          <p:cNvPr id="69" name="楕円 68"/>
          <p:cNvSpPr/>
          <p:nvPr/>
        </p:nvSpPr>
        <p:spPr>
          <a:xfrm>
            <a:off x="4472022" y="3356913"/>
            <a:ext cx="346977" cy="36665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cxnSp>
        <p:nvCxnSpPr>
          <p:cNvPr id="47" name="直線矢印コネクタ 46"/>
          <p:cNvCxnSpPr/>
          <p:nvPr/>
        </p:nvCxnSpPr>
        <p:spPr>
          <a:xfrm flipV="1">
            <a:off x="4882958" y="2214638"/>
            <a:ext cx="152839" cy="140561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3" name="楕円 52"/>
          <p:cNvSpPr/>
          <p:nvPr/>
        </p:nvSpPr>
        <p:spPr>
          <a:xfrm>
            <a:off x="5934191" y="3587748"/>
            <a:ext cx="346977" cy="36665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54" name="楕円 53"/>
          <p:cNvSpPr/>
          <p:nvPr/>
        </p:nvSpPr>
        <p:spPr>
          <a:xfrm>
            <a:off x="6448394" y="1392767"/>
            <a:ext cx="346977" cy="36665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sp>
        <p:nvSpPr>
          <p:cNvPr id="71" name="楕円 70"/>
          <p:cNvSpPr/>
          <p:nvPr/>
        </p:nvSpPr>
        <p:spPr>
          <a:xfrm>
            <a:off x="7843058" y="3396717"/>
            <a:ext cx="346977" cy="36665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６</a:t>
            </a:r>
          </a:p>
        </p:txBody>
      </p:sp>
      <p:sp>
        <p:nvSpPr>
          <p:cNvPr id="41" name="正方形/長方形 40"/>
          <p:cNvSpPr/>
          <p:nvPr/>
        </p:nvSpPr>
        <p:spPr>
          <a:xfrm>
            <a:off x="1550641" y="2384436"/>
            <a:ext cx="814166" cy="959738"/>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願書配布入園選考日程等のお知らせ</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が配布</a:t>
            </a:r>
          </a:p>
        </p:txBody>
      </p:sp>
    </p:spTree>
    <p:extLst>
      <p:ext uri="{BB962C8B-B14F-4D97-AF65-F5344CB8AC3E}">
        <p14:creationId xmlns:p14="http://schemas.microsoft.com/office/powerpoint/2010/main" val="3868865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422</Words>
  <Application>Microsoft Office PowerPoint</Application>
  <PresentationFormat>A4 210 x 297 mm</PresentationFormat>
  <Paragraphs>63</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HGSｺﾞｼｯｸE</vt:lpstr>
      <vt:lpstr>Meiryo UI</vt:lpstr>
      <vt:lpstr>メイリオ</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岡島　弘晃</dc:creator>
  <cp:lastModifiedBy>吉行　ゆりえ</cp:lastModifiedBy>
  <cp:revision>4</cp:revision>
  <dcterms:modified xsi:type="dcterms:W3CDTF">2026-03-25T01:45:40Z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2025-04-24T01:03:06Z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a2ab2787-c1e7-407f-a903-ef94d39b46a6</vt:lpwstr>
  </property>
  <property fmtid="{D5CDD505-2E9C-101B-9397-08002B2CF9AE}" pid="7" name="MSIP_Label_defa4170-0d19-0005-0004-bc88714345d2_ActionId">
    <vt:lpwstr>cf365506-fd54-4447-947d-a8f895d2803d</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