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0" autoAdjust="0"/>
    <p:restoredTop sz="94660"/>
  </p:normalViewPr>
  <p:slideViewPr>
    <p:cSldViewPr snapToGrid="0">
      <p:cViewPr varScale="1">
        <p:scale>
          <a:sx n="110" d="100"/>
          <a:sy n="110" d="100"/>
        </p:scale>
        <p:origin x="113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293" cy="497040"/>
          </a:xfrm>
          <a:prstGeom prst="rect">
            <a:avLst/>
          </a:prstGeom>
        </p:spPr>
        <p:txBody>
          <a:bodyPr vert="horz" lIns="90452" tIns="45226" rIns="90452" bIns="4522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815" y="0"/>
            <a:ext cx="2945293" cy="497040"/>
          </a:xfrm>
          <a:prstGeom prst="rect">
            <a:avLst/>
          </a:prstGeom>
        </p:spPr>
        <p:txBody>
          <a:bodyPr vert="horz" lIns="90452" tIns="45226" rIns="90452" bIns="45226" rtlCol="0"/>
          <a:lstStyle>
            <a:lvl1pPr algn="r">
              <a:defRPr sz="1200"/>
            </a:lvl1pPr>
          </a:lstStyle>
          <a:p>
            <a:fld id="{82357808-2F51-4622-865A-9E935D7CD25E}" type="datetimeFigureOut">
              <a:rPr kumimoji="1" lang="ja-JP" altLang="en-US" smtClean="0"/>
              <a:t>2026/3/25</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0452" tIns="45226" rIns="90452" bIns="45226" rtlCol="0" anchor="ctr"/>
          <a:lstStyle/>
          <a:p>
            <a:endParaRPr lang="ja-JP" altLang="en-US"/>
          </a:p>
        </p:txBody>
      </p:sp>
      <p:sp>
        <p:nvSpPr>
          <p:cNvPr id="5" name="ノート プレースホルダー 4"/>
          <p:cNvSpPr>
            <a:spLocks noGrp="1"/>
          </p:cNvSpPr>
          <p:nvPr>
            <p:ph type="body" sz="quarter" idx="3"/>
          </p:nvPr>
        </p:nvSpPr>
        <p:spPr>
          <a:xfrm>
            <a:off x="679924" y="4776930"/>
            <a:ext cx="5437827" cy="3908682"/>
          </a:xfrm>
          <a:prstGeom prst="rect">
            <a:avLst/>
          </a:prstGeom>
        </p:spPr>
        <p:txBody>
          <a:bodyPr vert="horz" lIns="90452" tIns="45226" rIns="90452" bIns="4522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9598"/>
            <a:ext cx="2945293" cy="497040"/>
          </a:xfrm>
          <a:prstGeom prst="rect">
            <a:avLst/>
          </a:prstGeom>
        </p:spPr>
        <p:txBody>
          <a:bodyPr vert="horz" lIns="90452" tIns="45226" rIns="90452" bIns="4522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815" y="9429598"/>
            <a:ext cx="2945293" cy="497040"/>
          </a:xfrm>
          <a:prstGeom prst="rect">
            <a:avLst/>
          </a:prstGeom>
        </p:spPr>
        <p:txBody>
          <a:bodyPr vert="horz" lIns="90452" tIns="45226" rIns="90452" bIns="45226" rtlCol="0" anchor="b"/>
          <a:lstStyle>
            <a:lvl1pPr algn="r">
              <a:defRPr sz="1200"/>
            </a:lvl1pPr>
          </a:lstStyle>
          <a:p>
            <a:fld id="{72F9DA7A-930B-4C61-A3AD-7FB0F31B3218}" type="slidenum">
              <a:rPr kumimoji="1" lang="ja-JP" altLang="en-US" smtClean="0"/>
              <a:t>‹#›</a:t>
            </a:fld>
            <a:endParaRPr kumimoji="1" lang="ja-JP" altLang="en-US"/>
          </a:p>
        </p:txBody>
      </p:sp>
    </p:spTree>
    <p:extLst>
      <p:ext uri="{BB962C8B-B14F-4D97-AF65-F5344CB8AC3E}">
        <p14:creationId xmlns:p14="http://schemas.microsoft.com/office/powerpoint/2010/main" val="32078777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2F9DA7A-930B-4C61-A3AD-7FB0F31B3218}" type="slidenum">
              <a:rPr kumimoji="1" lang="ja-JP" altLang="en-US" smtClean="0"/>
              <a:t>1</a:t>
            </a:fld>
            <a:endParaRPr kumimoji="1" lang="ja-JP" altLang="en-US"/>
          </a:p>
        </p:txBody>
      </p:sp>
    </p:spTree>
    <p:extLst>
      <p:ext uri="{BB962C8B-B14F-4D97-AF65-F5344CB8AC3E}">
        <p14:creationId xmlns:p14="http://schemas.microsoft.com/office/powerpoint/2010/main" val="780071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3868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125978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203873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62702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97246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807112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255720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2075024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153959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199335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336487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085714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86195403"/>
              </p:ext>
            </p:extLst>
          </p:nvPr>
        </p:nvGraphicFramePr>
        <p:xfrm>
          <a:off x="46426" y="1030958"/>
          <a:ext cx="9594377" cy="4244195"/>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3412393394"/>
                    </a:ext>
                  </a:extLst>
                </a:gridCol>
                <a:gridCol w="208280">
                  <a:extLst>
                    <a:ext uri="{9D8B030D-6E8A-4147-A177-3AD203B41FA5}">
                      <a16:colId xmlns:a16="http://schemas.microsoft.com/office/drawing/2014/main" val="3798045472"/>
                    </a:ext>
                  </a:extLst>
                </a:gridCol>
                <a:gridCol w="781600">
                  <a:extLst>
                    <a:ext uri="{9D8B030D-6E8A-4147-A177-3AD203B41FA5}">
                      <a16:colId xmlns:a16="http://schemas.microsoft.com/office/drawing/2014/main" val="4137469353"/>
                    </a:ext>
                  </a:extLst>
                </a:gridCol>
                <a:gridCol w="1897038">
                  <a:extLst>
                    <a:ext uri="{9D8B030D-6E8A-4147-A177-3AD203B41FA5}">
                      <a16:colId xmlns:a16="http://schemas.microsoft.com/office/drawing/2014/main" val="780647912"/>
                    </a:ext>
                  </a:extLst>
                </a:gridCol>
                <a:gridCol w="1787857">
                  <a:extLst>
                    <a:ext uri="{9D8B030D-6E8A-4147-A177-3AD203B41FA5}">
                      <a16:colId xmlns:a16="http://schemas.microsoft.com/office/drawing/2014/main" val="2751683806"/>
                    </a:ext>
                  </a:extLst>
                </a:gridCol>
                <a:gridCol w="1749757">
                  <a:extLst>
                    <a:ext uri="{9D8B030D-6E8A-4147-A177-3AD203B41FA5}">
                      <a16:colId xmlns:a16="http://schemas.microsoft.com/office/drawing/2014/main" val="3433375984"/>
                    </a:ext>
                  </a:extLst>
                </a:gridCol>
                <a:gridCol w="1801505">
                  <a:extLst>
                    <a:ext uri="{9D8B030D-6E8A-4147-A177-3AD203B41FA5}">
                      <a16:colId xmlns:a16="http://schemas.microsoft.com/office/drawing/2014/main" val="4269099153"/>
                    </a:ext>
                  </a:extLst>
                </a:gridCol>
                <a:gridCol w="612949">
                  <a:extLst>
                    <a:ext uri="{9D8B030D-6E8A-4147-A177-3AD203B41FA5}">
                      <a16:colId xmlns:a16="http://schemas.microsoft.com/office/drawing/2014/main" val="3183085050"/>
                    </a:ext>
                  </a:extLst>
                </a:gridCol>
                <a:gridCol w="547111">
                  <a:extLst>
                    <a:ext uri="{9D8B030D-6E8A-4147-A177-3AD203B41FA5}">
                      <a16:colId xmlns:a16="http://schemas.microsoft.com/office/drawing/2014/main" val="898374014"/>
                    </a:ext>
                  </a:extLst>
                </a:gridCol>
              </a:tblGrid>
              <a:tr h="262593">
                <a:tc>
                  <a:txBody>
                    <a:bodyPr/>
                    <a:lstStyle/>
                    <a:p>
                      <a:pPr algn="ctr"/>
                      <a:endParaRPr kumimoji="1" lang="ja-JP" altLang="en-US" dirty="0">
                        <a:latin typeface="Meiryo UI" panose="020B0604030504040204" pitchFamily="50" charset="-128"/>
                        <a:ea typeface="Meiryo UI" panose="020B0604030504040204" pitchFamily="50" charset="-128"/>
                      </a:endParaRPr>
                    </a:p>
                  </a:txBody>
                  <a:tcPr anchor="ctr">
                    <a:lnR w="12700" cap="flat" cmpd="sng" algn="ctr">
                      <a:noFill/>
                      <a:prstDash val="solid"/>
                      <a:round/>
                      <a:headEnd type="none" w="med" len="med"/>
                      <a:tailEnd type="none" w="med" len="med"/>
                    </a:lnR>
                    <a:solidFill>
                      <a:schemeClr val="bg1"/>
                    </a:solidFill>
                  </a:tcPr>
                </a:tc>
                <a:tc>
                  <a:txBody>
                    <a:bodyPr/>
                    <a:lstStyle/>
                    <a:p>
                      <a:endParaRPr lang="ja-JP" altLang="en-US" dirty="0">
                        <a:solidFill>
                          <a:schemeClr val="bg1"/>
                        </a:solidFill>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eiryo UI" panose="020B0604030504040204" pitchFamily="50" charset="-128"/>
                          <a:ea typeface="Meiryo UI" panose="020B0604030504040204" pitchFamily="50" charset="-128"/>
                        </a:rPr>
                        <a:t>5</a:t>
                      </a:r>
                      <a:r>
                        <a:rPr kumimoji="1" lang="ja-JP" altLang="en-US" sz="14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６月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７月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８月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９月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11</a:t>
                      </a:r>
                      <a:r>
                        <a:rPr kumimoji="1" lang="ja-JP" altLang="en-US" sz="12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24405256"/>
                  </a:ext>
                </a:extLst>
              </a:tr>
              <a:tr h="1867182">
                <a:tc>
                  <a:txBody>
                    <a:bodyPr/>
                    <a:lstStyle/>
                    <a:p>
                      <a:pPr algn="ctr"/>
                      <a:endParaRPr kumimoji="1" lang="en-US" altLang="ja-JP" sz="1600" b="1" dirty="0">
                        <a:latin typeface="Meiryo UI" panose="020B0604030504040204" pitchFamily="50" charset="-128"/>
                        <a:ea typeface="Meiryo UI" panose="020B0604030504040204" pitchFamily="50" charset="-128"/>
                      </a:endParaRPr>
                    </a:p>
                  </a:txBody>
                  <a:tcPr anchor="ctr">
                    <a:lnR w="12700" cap="flat" cmpd="sng" algn="ctr">
                      <a:noFill/>
                      <a:prstDash val="solid"/>
                      <a:round/>
                      <a:headEnd type="none" w="med" len="med"/>
                      <a:tailEnd type="none" w="med" len="med"/>
                    </a:lnR>
                    <a:solidFill>
                      <a:schemeClr val="bg1"/>
                    </a:solidFill>
                  </a:tcPr>
                </a:tc>
                <a:tc>
                  <a:txBody>
                    <a:bodyPr/>
                    <a:lstStyle/>
                    <a:p>
                      <a:endParaRPr lang="ja-JP" altLang="en-US" dirty="0">
                        <a:solidFill>
                          <a:schemeClr val="bg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15</a:t>
                      </a:r>
                      <a:r>
                        <a:rPr kumimoji="1" lang="ja-JP" altLang="en-US" sz="1000" dirty="0">
                          <a:latin typeface="Meiryo UI" panose="020B0604030504040204" pitchFamily="50" charset="-128"/>
                          <a:ea typeface="Meiryo UI" panose="020B0604030504040204" pitchFamily="50" charset="-128"/>
                        </a:rPr>
                        <a:t>日</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一般</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募集</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開始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1</a:t>
                      </a:r>
                      <a:r>
                        <a:rPr kumimoji="1" lang="ja-JP" altLang="en-US" sz="1000" dirty="0">
                          <a:latin typeface="Meiryo UI" panose="020B0604030504040204" pitchFamily="50" charset="-128"/>
                          <a:ea typeface="Meiryo UI" panose="020B0604030504040204" pitchFamily="50" charset="-128"/>
                        </a:rPr>
                        <a:t>日</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一般</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受付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64249"/>
                  </a:ext>
                </a:extLst>
              </a:tr>
              <a:tr h="2011253">
                <a:tc>
                  <a:txBody>
                    <a:bodyPr/>
                    <a:lstStyle/>
                    <a:p>
                      <a:pPr algn="ctr"/>
                      <a:endParaRPr kumimoji="1" lang="en-US" altLang="ja-JP" sz="1400" dirty="0">
                        <a:latin typeface="Meiryo UI" panose="020B0604030504040204" pitchFamily="50" charset="-128"/>
                        <a:ea typeface="Meiryo UI" panose="020B0604030504040204" pitchFamily="50" charset="-128"/>
                      </a:endParaRPr>
                    </a:p>
                  </a:txBody>
                  <a:tcPr anchor="ctr">
                    <a:solidFill>
                      <a:schemeClr val="bg1"/>
                    </a:solidFill>
                  </a:tcPr>
                </a:tc>
                <a:tc gridSpan="8">
                  <a:txBody>
                    <a:bodyPr/>
                    <a:lstStyle/>
                    <a:p>
                      <a:endParaRPr kumimoji="1" lang="en-US" altLang="ja-JP" sz="1600" dirty="0">
                        <a:latin typeface="Meiryo UI" panose="020B0604030504040204" pitchFamily="50" charset="-128"/>
                        <a:ea typeface="Meiryo UI" panose="020B0604030504040204" pitchFamily="50" charset="-128"/>
                      </a:endParaRPr>
                    </a:p>
                  </a:txBody>
                  <a:tcPr>
                    <a:lnT w="12700" cap="flat" cmpd="sng" algn="ctr">
                      <a:noFill/>
                      <a:prstDash val="solid"/>
                      <a:round/>
                      <a:headEnd type="none" w="med" len="med"/>
                      <a:tailEnd type="none" w="med" len="med"/>
                    </a:lnT>
                    <a:solidFill>
                      <a:schemeClr val="bg1"/>
                    </a:solidFill>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621943162"/>
                  </a:ext>
                </a:extLst>
              </a:tr>
            </a:tbl>
          </a:graphicData>
        </a:graphic>
      </p:graphicFrame>
      <p:sp>
        <p:nvSpPr>
          <p:cNvPr id="5" name="テキスト ボックス 4"/>
          <p:cNvSpPr txBox="1"/>
          <p:nvPr/>
        </p:nvSpPr>
        <p:spPr>
          <a:xfrm>
            <a:off x="3026156" y="278167"/>
            <a:ext cx="5375788" cy="646331"/>
          </a:xfrm>
          <a:prstGeom prst="rect">
            <a:avLst/>
          </a:prstGeom>
          <a:noFill/>
        </p:spPr>
        <p:txBody>
          <a:bodyPr wrap="square" rtlCol="0">
            <a:spAutoFit/>
          </a:bodyPr>
          <a:lstStyle/>
          <a:p>
            <a:pPr algn="ctr"/>
            <a:r>
              <a:rPr kumimoji="1" lang="ja-JP" altLang="en-US" b="1" dirty="0">
                <a:latin typeface="メイリオ" panose="020B0604030504040204" pitchFamily="50" charset="-128"/>
                <a:ea typeface="メイリオ" panose="020B0604030504040204" pitchFamily="50" charset="-128"/>
              </a:rPr>
              <a:t>連携施設からの卒園児受入れ スケジュール概要</a:t>
            </a:r>
            <a:endParaRPr kumimoji="1" lang="en-US" altLang="ja-JP" b="1" dirty="0">
              <a:latin typeface="メイリオ" panose="020B0604030504040204" pitchFamily="50" charset="-128"/>
              <a:ea typeface="メイリオ" panose="020B0604030504040204" pitchFamily="50" charset="-128"/>
            </a:endParaRPr>
          </a:p>
          <a:p>
            <a:pPr algn="ctr"/>
            <a:r>
              <a:rPr kumimoji="1" lang="en-US" altLang="ja-JP" b="1" dirty="0">
                <a:latin typeface="メイリオ" panose="020B0604030504040204" pitchFamily="50" charset="-128"/>
                <a:ea typeface="メイリオ" panose="020B0604030504040204" pitchFamily="50" charset="-128"/>
              </a:rPr>
              <a:t>(</a:t>
            </a:r>
            <a:r>
              <a:rPr kumimoji="1" lang="ja-JP" altLang="en-US" b="1" dirty="0">
                <a:latin typeface="メイリオ" panose="020B0604030504040204" pitchFamily="50" charset="-128"/>
                <a:ea typeface="メイリオ" panose="020B0604030504040204" pitchFamily="50" charset="-128"/>
              </a:rPr>
              <a:t>令和９年４月入園分</a:t>
            </a:r>
            <a:r>
              <a:rPr kumimoji="1" lang="en-US" altLang="ja-JP" b="1" dirty="0">
                <a:latin typeface="メイリオ" panose="020B0604030504040204" pitchFamily="50" charset="-128"/>
                <a:ea typeface="メイリオ" panose="020B0604030504040204" pitchFamily="50" charset="-128"/>
              </a:rPr>
              <a:t>)</a:t>
            </a:r>
            <a:endParaRPr kumimoji="1" lang="ja-JP" altLang="en-US" b="1" dirty="0">
              <a:latin typeface="メイリオ" panose="020B0604030504040204" pitchFamily="50" charset="-128"/>
              <a:ea typeface="メイリオ" panose="020B0604030504040204" pitchFamily="50" charset="-128"/>
            </a:endParaRPr>
          </a:p>
        </p:txBody>
      </p:sp>
      <p:sp>
        <p:nvSpPr>
          <p:cNvPr id="11" name="テキスト ボックス 10"/>
          <p:cNvSpPr txBox="1"/>
          <p:nvPr/>
        </p:nvSpPr>
        <p:spPr>
          <a:xfrm>
            <a:off x="46426" y="5131837"/>
            <a:ext cx="9763083" cy="1618392"/>
          </a:xfrm>
          <a:prstGeom prst="rect">
            <a:avLst/>
          </a:prstGeom>
          <a:noFill/>
        </p:spPr>
        <p:txBody>
          <a:bodyPr wrap="square" rtlCol="0">
            <a:spAutoFit/>
          </a:bodyPr>
          <a:lstStyle/>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注１</a:t>
            </a:r>
            <a:r>
              <a:rPr kumimoji="1" lang="ja-JP" altLang="en-US" sz="1200" dirty="0">
                <a:latin typeface="メイリオ" panose="020B0604030504040204" pitchFamily="50" charset="-128"/>
                <a:ea typeface="メイリオ" panose="020B0604030504040204" pitchFamily="50" charset="-128"/>
              </a:rPr>
              <a:t>：中里幼稚園に、連携施設からの受入れとして入園を申込む場合は、</a:t>
            </a:r>
            <a:r>
              <a:rPr kumimoji="1" lang="ja-JP" altLang="en-US" sz="1200" b="1" u="sng" dirty="0">
                <a:latin typeface="メイリオ" panose="020B0604030504040204" pitchFamily="50" charset="-128"/>
                <a:ea typeface="メイリオ" panose="020B0604030504040204" pitchFamily="50" charset="-128"/>
              </a:rPr>
              <a:t>「中里幼稚園（預かり保育利用）を第一希望とすること」</a:t>
            </a:r>
            <a:r>
              <a:rPr kumimoji="1" lang="ja-JP" altLang="en-US" sz="1200" dirty="0">
                <a:latin typeface="メイリオ" panose="020B0604030504040204" pitchFamily="50" charset="-128"/>
                <a:ea typeface="メイリオ" panose="020B0604030504040204" pitchFamily="50" charset="-128"/>
              </a:rPr>
              <a:t>、</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ja-JP" altLang="en-US" sz="1200" b="1" dirty="0">
                <a:latin typeface="メイリオ" panose="020B0604030504040204" pitchFamily="50" charset="-128"/>
                <a:ea typeface="メイリオ" panose="020B0604030504040204" pitchFamily="50" charset="-128"/>
              </a:rPr>
              <a:t>　　　　</a:t>
            </a:r>
            <a:r>
              <a:rPr kumimoji="1" lang="ja-JP" altLang="en-US" sz="1200" b="1" u="sng" dirty="0">
                <a:latin typeface="メイリオ" panose="020B0604030504040204" pitchFamily="50" charset="-128"/>
                <a:ea typeface="メイリオ" panose="020B0604030504040204" pitchFamily="50" charset="-128"/>
              </a:rPr>
              <a:t>「中里幼稚園への入園が決定した場合は、認可保育園等の入園を理由に辞退しないこと」</a:t>
            </a:r>
            <a:r>
              <a:rPr kumimoji="1" lang="ja-JP" altLang="en-US" sz="1200" dirty="0">
                <a:latin typeface="メイリオ" panose="020B0604030504040204" pitchFamily="50" charset="-128"/>
                <a:ea typeface="メイリオ" panose="020B0604030504040204" pitchFamily="50" charset="-128"/>
              </a:rPr>
              <a:t>が条件です。</a:t>
            </a:r>
            <a:endParaRPr kumimoji="1" lang="en-US" altLang="ja-JP" sz="1200" dirty="0">
              <a:latin typeface="メイリオ" panose="020B0604030504040204" pitchFamily="50" charset="-128"/>
              <a:ea typeface="メイリオ" panose="020B0604030504040204" pitchFamily="50" charset="-128"/>
            </a:endParaRPr>
          </a:p>
          <a:p>
            <a:pPr lvl="0">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注２</a:t>
            </a:r>
            <a:r>
              <a:rPr kumimoji="1" lang="ja-JP" altLang="en-US" sz="1200" dirty="0">
                <a:latin typeface="メイリオ" panose="020B0604030504040204" pitchFamily="50" charset="-128"/>
                <a:ea typeface="メイリオ" panose="020B0604030504040204" pitchFamily="50" charset="-128"/>
              </a:rPr>
              <a:t>：申込者に対し、幼稚園で入園選考を行います。選考により希望に添えないことがありますので予めご了承ください。</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注３</a:t>
            </a:r>
            <a:r>
              <a:rPr kumimoji="1" lang="ja-JP" altLang="en-US" sz="1200" dirty="0">
                <a:latin typeface="メイリオ" panose="020B0604030504040204" pitchFamily="50" charset="-128"/>
                <a:ea typeface="メイリオ" panose="020B0604030504040204" pitchFamily="50" charset="-128"/>
              </a:rPr>
              <a:t>：「申込希望の連絡」、「説明会への参加」、「願書の購入と提出」等は、中里幼稚園が定めるルールやスケジュール等に則って、</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ja-JP" altLang="en-US" sz="1200" dirty="0">
                <a:latin typeface="メイリオ" panose="020B0604030504040204" pitchFamily="50" charset="-128"/>
                <a:ea typeface="メイリオ" panose="020B0604030504040204" pitchFamily="50" charset="-128"/>
              </a:rPr>
              <a:t>　　　　各保護者が自主的・主体的に行ってください。また、連絡をいれる際は、「連携施設の卒園児であること」をお伝えください。</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注４</a:t>
            </a:r>
            <a:r>
              <a:rPr kumimoji="1" lang="ja-JP" altLang="en-US" sz="1200" dirty="0">
                <a:latin typeface="メイリオ" panose="020B0604030504040204" pitchFamily="50" charset="-128"/>
                <a:ea typeface="メイリオ" panose="020B0604030504040204" pitchFamily="50" charset="-128"/>
              </a:rPr>
              <a:t>：</a:t>
            </a:r>
            <a:r>
              <a:rPr kumimoji="1" lang="ja-JP" altLang="en-US" sz="1200" b="1" u="sng" dirty="0">
                <a:latin typeface="メイリオ" panose="020B0604030504040204" pitchFamily="50" charset="-128"/>
                <a:ea typeface="メイリオ" panose="020B0604030504040204" pitchFamily="50" charset="-128"/>
              </a:rPr>
              <a:t>区に提出する「連絡票」は中里幼稚園への申込書ではありません。</a:t>
            </a:r>
            <a:r>
              <a:rPr kumimoji="1" lang="ja-JP" altLang="en-US" sz="1200" dirty="0">
                <a:latin typeface="メイリオ" panose="020B0604030504040204" pitchFamily="50" charset="-128"/>
                <a:ea typeface="メイリオ" panose="020B0604030504040204" pitchFamily="50" charset="-128"/>
              </a:rPr>
              <a:t>入園を希望する場合は、幼稚園から願書を購入し、幼稚園に</a:t>
            </a:r>
            <a:r>
              <a:rPr kumimoji="1" lang="ja-JP" altLang="en-US" sz="1200" dirty="0" err="1">
                <a:latin typeface="メイリオ" panose="020B0604030504040204" pitchFamily="50" charset="-128"/>
                <a:ea typeface="メイリオ" panose="020B0604030504040204" pitchFamily="50" charset="-128"/>
              </a:rPr>
              <a:t>ご</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ja-JP" altLang="en-US" sz="1200" dirty="0">
                <a:latin typeface="メイリオ" panose="020B0604030504040204" pitchFamily="50" charset="-128"/>
                <a:ea typeface="メイリオ" panose="020B0604030504040204" pitchFamily="50" charset="-128"/>
              </a:rPr>
              <a:t>　　　　提出ください。なお、</a:t>
            </a:r>
            <a:r>
              <a:rPr kumimoji="1" lang="ja-JP" altLang="en-US" sz="1200" b="1" u="sng" dirty="0">
                <a:latin typeface="メイリオ" panose="020B0604030504040204" pitchFamily="50" charset="-128"/>
                <a:ea typeface="メイリオ" panose="020B0604030504040204" pitchFamily="50" charset="-128"/>
              </a:rPr>
              <a:t>区は、幼稚園の入園選考について一切関与することはできません</a:t>
            </a:r>
            <a:r>
              <a:rPr kumimoji="1" lang="ja-JP" altLang="en-US" sz="1200" dirty="0">
                <a:latin typeface="メイリオ" panose="020B0604030504040204" pitchFamily="50" charset="-128"/>
                <a:ea typeface="メイリオ" panose="020B0604030504040204" pitchFamily="50" charset="-128"/>
              </a:rPr>
              <a:t>ので、ご了承ください。</a:t>
            </a:r>
          </a:p>
        </p:txBody>
      </p:sp>
      <p:sp>
        <p:nvSpPr>
          <p:cNvPr id="56" name="角丸四角形 55"/>
          <p:cNvSpPr/>
          <p:nvPr/>
        </p:nvSpPr>
        <p:spPr>
          <a:xfrm>
            <a:off x="494622" y="3390763"/>
            <a:ext cx="1244280" cy="837585"/>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区から、在園している施設を通じて、「お知らせ」が配布されます</a:t>
            </a:r>
          </a:p>
        </p:txBody>
      </p:sp>
      <p:sp>
        <p:nvSpPr>
          <p:cNvPr id="2" name="正方形/長方形 1"/>
          <p:cNvSpPr/>
          <p:nvPr/>
        </p:nvSpPr>
        <p:spPr>
          <a:xfrm>
            <a:off x="251212" y="178958"/>
            <a:ext cx="2675177" cy="738664"/>
          </a:xfrm>
          <a:prstGeom prst="rect">
            <a:avLst/>
          </a:prstGeom>
          <a:ln w="38100" cmpd="dbl">
            <a:solidFill>
              <a:schemeClr val="tx1"/>
            </a:solidFill>
          </a:ln>
        </p:spPr>
        <p:txBody>
          <a:bodyPr wrap="square">
            <a:spAutoFit/>
          </a:bodyPr>
          <a:lstStyle/>
          <a:p>
            <a:pPr algn="ctr"/>
            <a:r>
              <a:rPr kumimoji="1" lang="ja-JP" altLang="en-US" sz="2400" b="1" dirty="0">
                <a:latin typeface="Meiryo UI" panose="020B0604030504040204" pitchFamily="50" charset="-128"/>
                <a:ea typeface="Meiryo UI" panose="020B0604030504040204" pitchFamily="50" charset="-128"/>
              </a:rPr>
              <a:t>中里幼稚園</a:t>
            </a:r>
            <a:endParaRPr kumimoji="1" lang="en-US" altLang="ja-JP" sz="2400" b="1" dirty="0">
              <a:latin typeface="Meiryo UI" panose="020B0604030504040204" pitchFamily="50" charset="-128"/>
              <a:ea typeface="Meiryo UI" panose="020B0604030504040204" pitchFamily="50" charset="-128"/>
            </a:endParaRPr>
          </a:p>
          <a:p>
            <a:pPr algn="ctr"/>
            <a:r>
              <a:rPr kumimoji="1" lang="en-US" altLang="ja-JP" b="1" dirty="0">
                <a:latin typeface="Meiryo UI" panose="020B0604030504040204" pitchFamily="50" charset="-128"/>
                <a:ea typeface="Meiryo UI" panose="020B0604030504040204" pitchFamily="50" charset="-128"/>
              </a:rPr>
              <a:t>TEL</a:t>
            </a:r>
            <a:r>
              <a:rPr kumimoji="1" lang="ja-JP" altLang="en-US" b="1" dirty="0">
                <a:latin typeface="Meiryo UI" panose="020B0604030504040204" pitchFamily="50" charset="-128"/>
                <a:ea typeface="Meiryo UI" panose="020B0604030504040204" pitchFamily="50" charset="-128"/>
              </a:rPr>
              <a:t>：</a:t>
            </a:r>
            <a:r>
              <a:rPr kumimoji="1" lang="en-US" altLang="ja-JP" b="1" dirty="0">
                <a:latin typeface="Meiryo UI" panose="020B0604030504040204" pitchFamily="50" charset="-128"/>
                <a:ea typeface="Meiryo UI" panose="020B0604030504040204" pitchFamily="50" charset="-128"/>
              </a:rPr>
              <a:t>03-3922-0095</a:t>
            </a:r>
            <a:endParaRPr kumimoji="1" lang="ja-JP" altLang="en-US" b="1" dirty="0">
              <a:latin typeface="Meiryo UI" panose="020B0604030504040204" pitchFamily="50" charset="-128"/>
              <a:ea typeface="Meiryo UI" panose="020B0604030504040204" pitchFamily="50" charset="-128"/>
            </a:endParaRPr>
          </a:p>
        </p:txBody>
      </p:sp>
      <p:sp>
        <p:nvSpPr>
          <p:cNvPr id="28" name="正方形/長方形 27"/>
          <p:cNvSpPr/>
          <p:nvPr/>
        </p:nvSpPr>
        <p:spPr>
          <a:xfrm>
            <a:off x="2789385" y="1530388"/>
            <a:ext cx="2672453" cy="731714"/>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入園説明会・見学会への参加</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b="1" u="sng" dirty="0">
                <a:solidFill>
                  <a:schemeClr val="tx1"/>
                </a:solidFill>
                <a:latin typeface="Meiryo UI" panose="020B0604030504040204" pitchFamily="50" charset="-128"/>
                <a:ea typeface="Meiryo UI" panose="020B0604030504040204" pitchFamily="50" charset="-128"/>
              </a:rPr>
              <a:t>日程は、幼稚園にお問合せ下さい</a:t>
            </a:r>
            <a:endParaRPr kumimoji="1" lang="en-US" altLang="ja-JP" sz="1100" b="1" u="sng" dirty="0">
              <a:solidFill>
                <a:schemeClr val="tx1"/>
              </a:solidFill>
              <a:latin typeface="Meiryo UI" panose="020B0604030504040204" pitchFamily="50" charset="-128"/>
              <a:ea typeface="Meiryo UI" panose="020B0604030504040204" pitchFamily="50" charset="-128"/>
            </a:endParaRPr>
          </a:p>
        </p:txBody>
      </p:sp>
      <p:sp>
        <p:nvSpPr>
          <p:cNvPr id="29" name="角丸四角形 28"/>
          <p:cNvSpPr/>
          <p:nvPr/>
        </p:nvSpPr>
        <p:spPr>
          <a:xfrm>
            <a:off x="1934672" y="3378933"/>
            <a:ext cx="3033067" cy="1023985"/>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・幼稚園が開催する「入園説明会・見学会」に参</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ja-JP" altLang="en-US" sz="1100" dirty="0" err="1">
                <a:solidFill>
                  <a:schemeClr val="tx1"/>
                </a:solidFill>
                <a:latin typeface="Meiryo UI" panose="020B0604030504040204" pitchFamily="50" charset="-128"/>
                <a:ea typeface="Meiryo UI" panose="020B0604030504040204" pitchFamily="50" charset="-128"/>
              </a:rPr>
              <a:t>加します</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b="1" u="sng" dirty="0">
                <a:solidFill>
                  <a:schemeClr val="tx1"/>
                </a:solidFill>
                <a:latin typeface="Meiryo UI" panose="020B0604030504040204" pitchFamily="50" charset="-128"/>
                <a:ea typeface="Meiryo UI" panose="020B0604030504040204" pitchFamily="50" charset="-128"/>
              </a:rPr>
              <a:t>日程・内容は、幼稚園にお問合せ下さい。</a:t>
            </a:r>
            <a:endParaRPr kumimoji="1" lang="en-US" altLang="ja-JP" sz="1100" b="1" u="sng"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・願書の購入や面談・選考、入園手続き等の日</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dirty="0">
                <a:solidFill>
                  <a:schemeClr val="tx1"/>
                </a:solidFill>
                <a:latin typeface="Meiryo UI" panose="020B0604030504040204" pitchFamily="50" charset="-128"/>
                <a:ea typeface="Meiryo UI" panose="020B0604030504040204" pitchFamily="50" charset="-128"/>
              </a:rPr>
              <a:t> </a:t>
            </a:r>
            <a:r>
              <a:rPr kumimoji="1" lang="ja-JP" altLang="en-US" sz="1100" dirty="0">
                <a:solidFill>
                  <a:schemeClr val="tx1"/>
                </a:solidFill>
                <a:latin typeface="Meiryo UI" panose="020B0604030504040204" pitchFamily="50" charset="-128"/>
                <a:ea typeface="Meiryo UI" panose="020B0604030504040204" pitchFamily="50" charset="-128"/>
              </a:rPr>
              <a:t>程等を確認します。</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31" name="正方形/長方形 30"/>
          <p:cNvSpPr/>
          <p:nvPr/>
        </p:nvSpPr>
        <p:spPr>
          <a:xfrm>
            <a:off x="1010822" y="1625364"/>
            <a:ext cx="814167" cy="856486"/>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対象者に</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「お知らせ」</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が配布</a:t>
            </a:r>
          </a:p>
        </p:txBody>
      </p:sp>
      <p:sp>
        <p:nvSpPr>
          <p:cNvPr id="3" name="楕円 2"/>
          <p:cNvSpPr/>
          <p:nvPr/>
        </p:nvSpPr>
        <p:spPr>
          <a:xfrm>
            <a:off x="777353" y="1442039"/>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HGSｺﾞｼｯｸE" panose="020B0900000000000000" pitchFamily="50" charset="-128"/>
                <a:ea typeface="HGSｺﾞｼｯｸE" panose="020B0900000000000000" pitchFamily="50" charset="-128"/>
              </a:rPr>
              <a:t>1</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p:txBody>
      </p:sp>
      <p:sp>
        <p:nvSpPr>
          <p:cNvPr id="33" name="正方形/長方形 32"/>
          <p:cNvSpPr/>
          <p:nvPr/>
        </p:nvSpPr>
        <p:spPr>
          <a:xfrm>
            <a:off x="6767242" y="1516814"/>
            <a:ext cx="252000" cy="792000"/>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入園選考</a:t>
            </a:r>
          </a:p>
        </p:txBody>
      </p:sp>
      <p:sp>
        <p:nvSpPr>
          <p:cNvPr id="34" name="正方形/長方形 33"/>
          <p:cNvSpPr/>
          <p:nvPr/>
        </p:nvSpPr>
        <p:spPr>
          <a:xfrm>
            <a:off x="7590643" y="1506439"/>
            <a:ext cx="252000" cy="792000"/>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結果通知</a:t>
            </a:r>
          </a:p>
        </p:txBody>
      </p:sp>
      <p:sp>
        <p:nvSpPr>
          <p:cNvPr id="38" name="正方形/長方形 37"/>
          <p:cNvSpPr/>
          <p:nvPr/>
        </p:nvSpPr>
        <p:spPr>
          <a:xfrm>
            <a:off x="7939978" y="1508074"/>
            <a:ext cx="252000" cy="792000"/>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入園手続</a:t>
            </a:r>
          </a:p>
        </p:txBody>
      </p:sp>
      <p:sp>
        <p:nvSpPr>
          <p:cNvPr id="39" name="正方形/長方形 38"/>
          <p:cNvSpPr/>
          <p:nvPr/>
        </p:nvSpPr>
        <p:spPr>
          <a:xfrm>
            <a:off x="6455825" y="1509679"/>
            <a:ext cx="252000" cy="792000"/>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願書受付</a:t>
            </a:r>
          </a:p>
        </p:txBody>
      </p:sp>
      <p:sp>
        <p:nvSpPr>
          <p:cNvPr id="49" name="正方形/長方形 48"/>
          <p:cNvSpPr/>
          <p:nvPr/>
        </p:nvSpPr>
        <p:spPr>
          <a:xfrm>
            <a:off x="5085995" y="2604212"/>
            <a:ext cx="1103602" cy="596117"/>
          </a:xfrm>
          <a:prstGeom prst="rect">
            <a:avLst/>
          </a:prstGeom>
          <a:solidFill>
            <a:schemeClr val="accent1">
              <a:lumMod val="20000"/>
              <a:lumOff val="80000"/>
            </a:scheme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 8/</a:t>
            </a:r>
            <a:r>
              <a:rPr kumimoji="1" lang="ja-JP" altLang="en-US" sz="1100" b="1" dirty="0">
                <a:solidFill>
                  <a:schemeClr val="tx1"/>
                </a:solidFill>
                <a:latin typeface="Meiryo UI" panose="020B0604030504040204" pitchFamily="50" charset="-128"/>
                <a:ea typeface="Meiryo UI" panose="020B0604030504040204" pitchFamily="50" charset="-128"/>
              </a:rPr>
              <a:t>７〆</a:t>
            </a:r>
            <a:r>
              <a:rPr kumimoji="1" lang="en-US" altLang="ja-JP" sz="1100" b="1" dirty="0">
                <a:solidFill>
                  <a:schemeClr val="tx1"/>
                </a:solidFill>
                <a:latin typeface="Meiryo UI" panose="020B0604030504040204" pitchFamily="50" charset="-128"/>
                <a:ea typeface="Meiryo UI" panose="020B0604030504040204" pitchFamily="50" charset="-128"/>
              </a:rPr>
              <a:t>】</a:t>
            </a:r>
          </a:p>
          <a:p>
            <a:pPr algn="ctr"/>
            <a:r>
              <a:rPr kumimoji="1" lang="ja-JP" altLang="en-US" sz="1050" dirty="0">
                <a:solidFill>
                  <a:schemeClr val="tx1"/>
                </a:solidFill>
                <a:latin typeface="Meiryo UI" panose="020B0604030504040204" pitchFamily="50" charset="-128"/>
                <a:ea typeface="Meiryo UI" panose="020B0604030504040204" pitchFamily="50" charset="-128"/>
              </a:rPr>
              <a:t>在園施設へ</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「連絡票」を提出</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51" name="楕円 50"/>
          <p:cNvSpPr/>
          <p:nvPr/>
        </p:nvSpPr>
        <p:spPr>
          <a:xfrm>
            <a:off x="2566389" y="1442039"/>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２</a:t>
            </a:r>
          </a:p>
        </p:txBody>
      </p:sp>
      <p:sp>
        <p:nvSpPr>
          <p:cNvPr id="53" name="楕円 52"/>
          <p:cNvSpPr/>
          <p:nvPr/>
        </p:nvSpPr>
        <p:spPr>
          <a:xfrm>
            <a:off x="4967738" y="2334614"/>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３</a:t>
            </a:r>
          </a:p>
        </p:txBody>
      </p:sp>
      <p:sp>
        <p:nvSpPr>
          <p:cNvPr id="59" name="角丸四角形 58"/>
          <p:cNvSpPr/>
          <p:nvPr/>
        </p:nvSpPr>
        <p:spPr>
          <a:xfrm>
            <a:off x="5079869" y="3617489"/>
            <a:ext cx="1550463" cy="752479"/>
          </a:xfrm>
          <a:prstGeom prst="roundRect">
            <a:avLst/>
          </a:prstGeom>
          <a:solidFill>
            <a:schemeClr val="bg1"/>
          </a:solidFill>
          <a:ln>
            <a:solidFill>
              <a:schemeClr val="accent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在園している施設に「連絡票」を提出します</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b="1" dirty="0">
                <a:solidFill>
                  <a:schemeClr val="tx1"/>
                </a:solidFill>
                <a:latin typeface="Meiryo UI" panose="020B0604030504040204" pitchFamily="50" charset="-128"/>
                <a:ea typeface="Meiryo UI" panose="020B0604030504040204" pitchFamily="50" charset="-128"/>
              </a:rPr>
              <a:t>8</a:t>
            </a:r>
            <a:r>
              <a:rPr kumimoji="1" lang="ja-JP" altLang="en-US" sz="1100" b="1" dirty="0">
                <a:solidFill>
                  <a:schemeClr val="tx1"/>
                </a:solidFill>
                <a:latin typeface="Meiryo UI" panose="020B0604030504040204" pitchFamily="50" charset="-128"/>
                <a:ea typeface="Meiryo UI" panose="020B0604030504040204" pitchFamily="50" charset="-128"/>
              </a:rPr>
              <a:t>月７日まで</a:t>
            </a:r>
            <a:r>
              <a:rPr kumimoji="1" lang="ja-JP" altLang="en-US" sz="1100" dirty="0">
                <a:solidFill>
                  <a:schemeClr val="tx1"/>
                </a:solidFill>
                <a:latin typeface="Meiryo UI" panose="020B0604030504040204" pitchFamily="50" charset="-128"/>
                <a:ea typeface="Meiryo UI" panose="020B0604030504040204" pitchFamily="50" charset="-128"/>
              </a:rPr>
              <a:t>）</a:t>
            </a:r>
          </a:p>
        </p:txBody>
      </p:sp>
      <p:sp>
        <p:nvSpPr>
          <p:cNvPr id="62" name="角丸四角形 61"/>
          <p:cNvSpPr/>
          <p:nvPr/>
        </p:nvSpPr>
        <p:spPr>
          <a:xfrm>
            <a:off x="6707825" y="3409574"/>
            <a:ext cx="2016633" cy="871941"/>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・願書は、幼稚園の定める日に</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購入・提出してください</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（②で確認してください）</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・幼稚園から指定された日に面</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談（選考）を行います。</a:t>
            </a:r>
          </a:p>
        </p:txBody>
      </p:sp>
      <p:sp>
        <p:nvSpPr>
          <p:cNvPr id="64" name="正方形/長方形 63"/>
          <p:cNvSpPr/>
          <p:nvPr/>
        </p:nvSpPr>
        <p:spPr>
          <a:xfrm>
            <a:off x="126839" y="4673954"/>
            <a:ext cx="3324366" cy="403149"/>
          </a:xfrm>
          <a:prstGeom prst="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重要事項（必ずお読みください）</a:t>
            </a:r>
          </a:p>
        </p:txBody>
      </p:sp>
      <p:sp>
        <p:nvSpPr>
          <p:cNvPr id="67" name="楕円 66"/>
          <p:cNvSpPr/>
          <p:nvPr/>
        </p:nvSpPr>
        <p:spPr>
          <a:xfrm>
            <a:off x="277940" y="3195608"/>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HGSｺﾞｼｯｸE" panose="020B0900000000000000" pitchFamily="50" charset="-128"/>
                <a:ea typeface="HGSｺﾞｼｯｸE" panose="020B0900000000000000" pitchFamily="50" charset="-128"/>
              </a:rPr>
              <a:t>1</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p:txBody>
      </p:sp>
      <p:sp>
        <p:nvSpPr>
          <p:cNvPr id="68" name="楕円 67"/>
          <p:cNvSpPr/>
          <p:nvPr/>
        </p:nvSpPr>
        <p:spPr>
          <a:xfrm>
            <a:off x="1736307" y="3171774"/>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２</a:t>
            </a:r>
          </a:p>
        </p:txBody>
      </p:sp>
      <p:sp>
        <p:nvSpPr>
          <p:cNvPr id="71" name="楕円 70"/>
          <p:cNvSpPr/>
          <p:nvPr/>
        </p:nvSpPr>
        <p:spPr>
          <a:xfrm>
            <a:off x="7752269" y="2666560"/>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５</a:t>
            </a:r>
          </a:p>
        </p:txBody>
      </p:sp>
      <p:cxnSp>
        <p:nvCxnSpPr>
          <p:cNvPr id="8" name="直線矢印コネクタ 7"/>
          <p:cNvCxnSpPr/>
          <p:nvPr/>
        </p:nvCxnSpPr>
        <p:spPr>
          <a:xfrm flipH="1" flipV="1">
            <a:off x="1102191" y="2526924"/>
            <a:ext cx="11454" cy="86751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3" name="直線矢印コネクタ 72"/>
          <p:cNvCxnSpPr/>
          <p:nvPr/>
        </p:nvCxnSpPr>
        <p:spPr>
          <a:xfrm flipV="1">
            <a:off x="2987071" y="2327885"/>
            <a:ext cx="3385" cy="104400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p:nvPr/>
        </p:nvCxnSpPr>
        <p:spPr>
          <a:xfrm flipH="1" flipV="1">
            <a:off x="8171703" y="2939202"/>
            <a:ext cx="723404" cy="43613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6" name="直線矢印コネクタ 75"/>
          <p:cNvCxnSpPr/>
          <p:nvPr/>
        </p:nvCxnSpPr>
        <p:spPr>
          <a:xfrm flipH="1" flipV="1">
            <a:off x="6825609" y="2909377"/>
            <a:ext cx="167041" cy="46250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7" name="直線矢印コネクタ 76"/>
          <p:cNvCxnSpPr/>
          <p:nvPr/>
        </p:nvCxnSpPr>
        <p:spPr>
          <a:xfrm flipH="1" flipV="1">
            <a:off x="5695965" y="3238517"/>
            <a:ext cx="18085" cy="396000"/>
          </a:xfrm>
          <a:prstGeom prst="straightConnector1">
            <a:avLst/>
          </a:prstGeom>
          <a:ln w="38100">
            <a:prstDash val="sysDash"/>
            <a:tailEnd type="triangle"/>
          </a:ln>
        </p:spPr>
        <p:style>
          <a:lnRef idx="1">
            <a:schemeClr val="accent1"/>
          </a:lnRef>
          <a:fillRef idx="0">
            <a:schemeClr val="accent1"/>
          </a:fillRef>
          <a:effectRef idx="0">
            <a:schemeClr val="accent1"/>
          </a:effectRef>
          <a:fontRef idx="minor">
            <a:schemeClr val="tx1"/>
          </a:fontRef>
        </p:style>
      </p:cxnSp>
      <p:sp>
        <p:nvSpPr>
          <p:cNvPr id="45" name="角丸四角形 44"/>
          <p:cNvSpPr/>
          <p:nvPr/>
        </p:nvSpPr>
        <p:spPr>
          <a:xfrm>
            <a:off x="8812439" y="3390764"/>
            <a:ext cx="902285" cy="904222"/>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幼稚園から、選考結果が通知されます</a:t>
            </a:r>
            <a:endParaRPr kumimoji="1" lang="en-US" altLang="ja-JP" sz="1100" dirty="0">
              <a:solidFill>
                <a:schemeClr val="tx1"/>
              </a:solidFill>
              <a:latin typeface="Meiryo UI" panose="020B0604030504040204" pitchFamily="50" charset="-128"/>
              <a:ea typeface="Meiryo UI" panose="020B0604030504040204" pitchFamily="50" charset="-128"/>
            </a:endParaRPr>
          </a:p>
          <a:p>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48" name="右矢印 47"/>
          <p:cNvSpPr/>
          <p:nvPr/>
        </p:nvSpPr>
        <p:spPr>
          <a:xfrm>
            <a:off x="6101715" y="1410928"/>
            <a:ext cx="290865" cy="1080000"/>
          </a:xfrm>
          <a:prstGeom prst="rightArrow">
            <a:avLst>
              <a:gd name="adj1" fmla="val 79064"/>
              <a:gd name="adj2" fmla="val 23979"/>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願書の</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購入</a:t>
            </a:r>
          </a:p>
        </p:txBody>
      </p:sp>
      <p:sp>
        <p:nvSpPr>
          <p:cNvPr id="21" name="右中かっこ 20"/>
          <p:cNvSpPr/>
          <p:nvPr/>
        </p:nvSpPr>
        <p:spPr>
          <a:xfrm rot="5400000">
            <a:off x="7846564" y="2207012"/>
            <a:ext cx="108000" cy="612000"/>
          </a:xfrm>
          <a:prstGeom prst="rightBrace">
            <a:avLst>
              <a:gd name="adj1" fmla="val 24776"/>
              <a:gd name="adj2" fmla="val 50000"/>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7" name="楕円 56"/>
          <p:cNvSpPr/>
          <p:nvPr/>
        </p:nvSpPr>
        <p:spPr>
          <a:xfrm>
            <a:off x="8974755" y="3086936"/>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５</a:t>
            </a:r>
          </a:p>
        </p:txBody>
      </p:sp>
      <p:sp>
        <p:nvSpPr>
          <p:cNvPr id="55" name="テキスト ボックス 54"/>
          <p:cNvSpPr txBox="1"/>
          <p:nvPr/>
        </p:nvSpPr>
        <p:spPr>
          <a:xfrm>
            <a:off x="8895858" y="571901"/>
            <a:ext cx="818866" cy="338554"/>
          </a:xfrm>
          <a:prstGeom prst="rect">
            <a:avLst/>
          </a:prstGeom>
          <a:noFill/>
          <a:ln>
            <a:solidFill>
              <a:schemeClr val="tx1"/>
            </a:solidFill>
          </a:ln>
        </p:spPr>
        <p:txBody>
          <a:bodyPr wrap="square" rtlCol="0" anchor="ctr" anchorCtr="0">
            <a:spAutoFit/>
          </a:bodyPr>
          <a:lstStyle/>
          <a:p>
            <a:pPr algn="ctr"/>
            <a:r>
              <a:rPr kumimoji="1" lang="ja-JP" altLang="en-US" sz="1600" b="1">
                <a:latin typeface="メイリオ" panose="020B0604030504040204" pitchFamily="50" charset="-128"/>
                <a:ea typeface="メイリオ" panose="020B0604030504040204" pitchFamily="50" charset="-128"/>
              </a:rPr>
              <a:t>別紙４</a:t>
            </a:r>
            <a:endParaRPr kumimoji="1" lang="ja-JP" altLang="en-US" sz="1600" b="1" dirty="0">
              <a:latin typeface="メイリオ" panose="020B0604030504040204" pitchFamily="50" charset="-128"/>
              <a:ea typeface="メイリオ" panose="020B0604030504040204" pitchFamily="50" charset="-128"/>
            </a:endParaRPr>
          </a:p>
        </p:txBody>
      </p:sp>
      <p:sp>
        <p:nvSpPr>
          <p:cNvPr id="60" name="楕円 59"/>
          <p:cNvSpPr/>
          <p:nvPr/>
        </p:nvSpPr>
        <p:spPr>
          <a:xfrm>
            <a:off x="5172562" y="3334786"/>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３</a:t>
            </a:r>
          </a:p>
        </p:txBody>
      </p:sp>
      <p:sp>
        <p:nvSpPr>
          <p:cNvPr id="54" name="楕円 53"/>
          <p:cNvSpPr/>
          <p:nvPr/>
        </p:nvSpPr>
        <p:spPr>
          <a:xfrm>
            <a:off x="6517100" y="3183113"/>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４</a:t>
            </a:r>
          </a:p>
        </p:txBody>
      </p:sp>
      <p:sp>
        <p:nvSpPr>
          <p:cNvPr id="70" name="楕円 69"/>
          <p:cNvSpPr/>
          <p:nvPr/>
        </p:nvSpPr>
        <p:spPr>
          <a:xfrm>
            <a:off x="6408311" y="2658370"/>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４</a:t>
            </a:r>
          </a:p>
        </p:txBody>
      </p:sp>
      <p:sp>
        <p:nvSpPr>
          <p:cNvPr id="47" name="右中かっこ 46"/>
          <p:cNvSpPr/>
          <p:nvPr/>
        </p:nvSpPr>
        <p:spPr>
          <a:xfrm rot="5400000">
            <a:off x="6528311" y="2045012"/>
            <a:ext cx="108000" cy="936000"/>
          </a:xfrm>
          <a:prstGeom prst="rightBrace">
            <a:avLst>
              <a:gd name="adj1" fmla="val 24776"/>
              <a:gd name="adj2" fmla="val 50000"/>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868865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1278</TotalTime>
  <Words>466</Words>
  <Application>Microsoft Office PowerPoint</Application>
  <PresentationFormat>A4 210 x 297 mm</PresentationFormat>
  <Paragraphs>67</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HGSｺﾞｼｯｸE</vt:lpstr>
      <vt:lpstr>Meiryo UI</vt:lpstr>
      <vt:lpstr>メイリオ</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澤田　紀久</dc:creator>
  <cp:lastModifiedBy>吉行　ゆりえ</cp:lastModifiedBy>
  <cp:revision>97</cp:revision>
  <cp:lastPrinted>2021-05-18T05:17:31Z</cp:lastPrinted>
  <dcterms:created xsi:type="dcterms:W3CDTF">2018-05-20T04:25:25Z</dcterms:created>
  <dcterms:modified xsi:type="dcterms:W3CDTF">2026-03-25T01:45:17Z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2025-04-24T01:02:38Z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a2ab2787-c1e7-407f-a903-ef94d39b46a6</vt:lpwstr>
  </property>
  <property fmtid="{D5CDD505-2E9C-101B-9397-08002B2CF9AE}" pid="7" name="MSIP_Label_defa4170-0d19-0005-0004-bc88714345d2_ActionId">
    <vt:lpwstr>e328a6bb-1060-4283-9edd-11834c6cce55</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