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202" autoAdjust="0"/>
  </p:normalViewPr>
  <p:slideViewPr>
    <p:cSldViewPr snapToGrid="0">
      <p:cViewPr varScale="1">
        <p:scale>
          <a:sx n="89" d="100"/>
          <a:sy n="89" d="100"/>
        </p:scale>
        <p:origin x="1070" y="72"/>
      </p:cViewPr>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Relationship Id="rId3" Type="http://schemas.openxmlformats.org/officeDocument/2006/relationships/notesMaster" Target="notesMasters/notesMaster1.xml" /><Relationship Id="rId7"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theme" Target="theme/theme1.xml" /><Relationship Id="rId5" Type="http://schemas.openxmlformats.org/officeDocument/2006/relationships/viewProps" Target="viewProps.xml" /><Relationship Id="rId4"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293" cy="497040"/>
          </a:xfrm>
          <a:prstGeom prst="rect">
            <a:avLst/>
          </a:prstGeom>
        </p:spPr>
        <p:txBody>
          <a:bodyPr vert="horz" lIns="90452" tIns="45226" rIns="90452" bIns="4522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815" y="0"/>
            <a:ext cx="2945293" cy="497040"/>
          </a:xfrm>
          <a:prstGeom prst="rect">
            <a:avLst/>
          </a:prstGeom>
        </p:spPr>
        <p:txBody>
          <a:bodyPr vert="horz" lIns="90452" tIns="45226" rIns="90452" bIns="45226" rtlCol="0"/>
          <a:lstStyle>
            <a:lvl1pPr algn="r">
              <a:defRPr sz="1200"/>
            </a:lvl1pPr>
          </a:lstStyle>
          <a:p>
            <a:fld id="{82357808-2F51-4622-865A-9E935D7CD25E}" type="datetimeFigureOut">
              <a:rPr kumimoji="1" lang="ja-JP" altLang="en-US" smtClean="0"/>
              <a:t>2026/4/10</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0452" tIns="45226" rIns="90452" bIns="45226" rtlCol="0" anchor="ctr"/>
          <a:lstStyle/>
          <a:p>
            <a:endParaRPr lang="ja-JP" altLang="en-US"/>
          </a:p>
        </p:txBody>
      </p:sp>
      <p:sp>
        <p:nvSpPr>
          <p:cNvPr id="5" name="ノート プレースホルダー 4"/>
          <p:cNvSpPr>
            <a:spLocks noGrp="1"/>
          </p:cNvSpPr>
          <p:nvPr>
            <p:ph type="body" sz="quarter" idx="3"/>
          </p:nvPr>
        </p:nvSpPr>
        <p:spPr>
          <a:xfrm>
            <a:off x="679924" y="4776930"/>
            <a:ext cx="5437827" cy="3908682"/>
          </a:xfrm>
          <a:prstGeom prst="rect">
            <a:avLst/>
          </a:prstGeom>
        </p:spPr>
        <p:txBody>
          <a:bodyPr vert="horz" lIns="90452" tIns="45226" rIns="90452" bIns="452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598"/>
            <a:ext cx="2945293" cy="497040"/>
          </a:xfrm>
          <a:prstGeom prst="rect">
            <a:avLst/>
          </a:prstGeom>
        </p:spPr>
        <p:txBody>
          <a:bodyPr vert="horz" lIns="90452" tIns="45226" rIns="90452" bIns="4522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815" y="9429598"/>
            <a:ext cx="2945293" cy="497040"/>
          </a:xfrm>
          <a:prstGeom prst="rect">
            <a:avLst/>
          </a:prstGeom>
        </p:spPr>
        <p:txBody>
          <a:bodyPr vert="horz" lIns="90452" tIns="45226" rIns="90452" bIns="45226" rtlCol="0" anchor="b"/>
          <a:lstStyle>
            <a:lvl1pPr algn="r">
              <a:defRPr sz="1200"/>
            </a:lvl1pPr>
          </a:lstStyle>
          <a:p>
            <a:fld id="{72F9DA7A-930B-4C61-A3AD-7FB0F31B3218}" type="slidenum">
              <a:rPr kumimoji="1" lang="ja-JP" altLang="en-US" smtClean="0"/>
              <a:t>‹#›</a:t>
            </a:fld>
            <a:endParaRPr kumimoji="1" lang="ja-JP" altLang="en-US"/>
          </a:p>
        </p:txBody>
      </p:sp>
    </p:spTree>
    <p:extLst>
      <p:ext uri="{BB962C8B-B14F-4D97-AF65-F5344CB8AC3E}">
        <p14:creationId xmlns:p14="http://schemas.microsoft.com/office/powerpoint/2010/main" val="32078777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2F9DA7A-930B-4C61-A3AD-7FB0F31B3218}" type="slidenum">
              <a:rPr kumimoji="1" lang="ja-JP" altLang="en-US" smtClean="0"/>
              <a:t>1</a:t>
            </a:fld>
            <a:endParaRPr kumimoji="1" lang="ja-JP" altLang="en-US"/>
          </a:p>
        </p:txBody>
      </p:sp>
    </p:spTree>
    <p:extLst>
      <p:ext uri="{BB962C8B-B14F-4D97-AF65-F5344CB8AC3E}">
        <p14:creationId xmlns:p14="http://schemas.microsoft.com/office/powerpoint/2010/main" val="780071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3868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12597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0387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62702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9724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807112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55720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207502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53959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9933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336487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2FD27-DF95-4ED0-B2B5-8CF31FA7874F}" type="datetimeFigureOut">
              <a:rPr kumimoji="1" lang="ja-JP" altLang="en-US" smtClean="0"/>
              <a:t>2026/4/10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085714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438329274"/>
              </p:ext>
            </p:extLst>
          </p:nvPr>
        </p:nvGraphicFramePr>
        <p:xfrm>
          <a:off x="46426" y="1094458"/>
          <a:ext cx="9594377" cy="4369629"/>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3412393394"/>
                    </a:ext>
                  </a:extLst>
                </a:gridCol>
                <a:gridCol w="208280">
                  <a:extLst>
                    <a:ext uri="{9D8B030D-6E8A-4147-A177-3AD203B41FA5}">
                      <a16:colId xmlns:a16="http://schemas.microsoft.com/office/drawing/2014/main" val="3798045472"/>
                    </a:ext>
                  </a:extLst>
                </a:gridCol>
                <a:gridCol w="781600">
                  <a:extLst>
                    <a:ext uri="{9D8B030D-6E8A-4147-A177-3AD203B41FA5}">
                      <a16:colId xmlns:a16="http://schemas.microsoft.com/office/drawing/2014/main" val="4137469353"/>
                    </a:ext>
                  </a:extLst>
                </a:gridCol>
                <a:gridCol w="1897038">
                  <a:extLst>
                    <a:ext uri="{9D8B030D-6E8A-4147-A177-3AD203B41FA5}">
                      <a16:colId xmlns:a16="http://schemas.microsoft.com/office/drawing/2014/main" val="780647912"/>
                    </a:ext>
                  </a:extLst>
                </a:gridCol>
                <a:gridCol w="1787857">
                  <a:extLst>
                    <a:ext uri="{9D8B030D-6E8A-4147-A177-3AD203B41FA5}">
                      <a16:colId xmlns:a16="http://schemas.microsoft.com/office/drawing/2014/main" val="2751683806"/>
                    </a:ext>
                  </a:extLst>
                </a:gridCol>
                <a:gridCol w="1749757">
                  <a:extLst>
                    <a:ext uri="{9D8B030D-6E8A-4147-A177-3AD203B41FA5}">
                      <a16:colId xmlns:a16="http://schemas.microsoft.com/office/drawing/2014/main" val="3433375984"/>
                    </a:ext>
                  </a:extLst>
                </a:gridCol>
                <a:gridCol w="1801505">
                  <a:extLst>
                    <a:ext uri="{9D8B030D-6E8A-4147-A177-3AD203B41FA5}">
                      <a16:colId xmlns:a16="http://schemas.microsoft.com/office/drawing/2014/main" val="4269099153"/>
                    </a:ext>
                  </a:extLst>
                </a:gridCol>
                <a:gridCol w="612949">
                  <a:extLst>
                    <a:ext uri="{9D8B030D-6E8A-4147-A177-3AD203B41FA5}">
                      <a16:colId xmlns:a16="http://schemas.microsoft.com/office/drawing/2014/main" val="3183085050"/>
                    </a:ext>
                  </a:extLst>
                </a:gridCol>
                <a:gridCol w="547111">
                  <a:extLst>
                    <a:ext uri="{9D8B030D-6E8A-4147-A177-3AD203B41FA5}">
                      <a16:colId xmlns:a16="http://schemas.microsoft.com/office/drawing/2014/main" val="898374014"/>
                    </a:ext>
                  </a:extLst>
                </a:gridCol>
              </a:tblGrid>
              <a:tr h="262593">
                <a:tc>
                  <a:txBody>
                    <a:bodyPr/>
                    <a:lstStyle/>
                    <a:p>
                      <a:pPr algn="ctr"/>
                      <a:endParaRPr kumimoji="1" lang="ja-JP" altLang="en-US"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eiryo UI" panose="020B0604030504040204" pitchFamily="50" charset="-128"/>
                          <a:ea typeface="Meiryo UI" panose="020B0604030504040204" pitchFamily="50" charset="-128"/>
                        </a:rPr>
                        <a:t>5</a:t>
                      </a:r>
                      <a:r>
                        <a:rPr kumimoji="1" lang="ja-JP" altLang="en-US" sz="14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６月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７月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８月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９月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11</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24405256"/>
                  </a:ext>
                </a:extLst>
              </a:tr>
              <a:tr h="1992616">
                <a:tc>
                  <a:txBody>
                    <a:bodyPr/>
                    <a:lstStyle/>
                    <a:p>
                      <a:pPr algn="ctr"/>
                      <a:endParaRPr kumimoji="1" lang="en-US" altLang="ja-JP" sz="1600" b="1"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15</a:t>
                      </a:r>
                      <a:r>
                        <a:rPr kumimoji="1" lang="ja-JP" altLang="en-US" sz="1000" dirty="0">
                          <a:solidFill>
                            <a:schemeClr val="tx1"/>
                          </a:solidFill>
                          <a:latin typeface="Meiryo UI" panose="020B0604030504040204" pitchFamily="50" charset="-128"/>
                          <a:ea typeface="Meiryo UI" panose="020B0604030504040204" pitchFamily="50" charset="-128"/>
                        </a:rPr>
                        <a:t>日</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一般</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募集</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開始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4</a:t>
                      </a:r>
                      <a:r>
                        <a:rPr kumimoji="1" lang="ja-JP" altLang="en-US" sz="1000" dirty="0">
                          <a:solidFill>
                            <a:schemeClr val="tx1"/>
                          </a:solidFill>
                          <a:latin typeface="Meiryo UI" panose="020B0604030504040204" pitchFamily="50" charset="-128"/>
                          <a:ea typeface="Meiryo UI" panose="020B0604030504040204" pitchFamily="50" charset="-128"/>
                        </a:rPr>
                        <a:t>日</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一般</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受付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64249"/>
                  </a:ext>
                </a:extLst>
              </a:tr>
              <a:tr h="2011253">
                <a:tc>
                  <a:txBody>
                    <a:bodyPr/>
                    <a:lstStyle/>
                    <a:p>
                      <a:pPr algn="ctr"/>
                      <a:endParaRPr kumimoji="1" lang="en-US" altLang="ja-JP" sz="1400" dirty="0">
                        <a:latin typeface="Meiryo UI" panose="020B0604030504040204" pitchFamily="50" charset="-128"/>
                        <a:ea typeface="Meiryo UI" panose="020B0604030504040204" pitchFamily="50" charset="-128"/>
                      </a:endParaRPr>
                    </a:p>
                  </a:txBody>
                  <a:tcPr anchor="ctr">
                    <a:solidFill>
                      <a:schemeClr val="bg1"/>
                    </a:solidFill>
                  </a:tcPr>
                </a:tc>
                <a:tc gridSpan="8">
                  <a:txBody>
                    <a:bodyPr/>
                    <a:lstStyle/>
                    <a:p>
                      <a:endParaRPr kumimoji="1" lang="en-US" altLang="ja-JP" sz="1600" dirty="0">
                        <a:latin typeface="Meiryo UI" panose="020B0604030504040204" pitchFamily="50" charset="-128"/>
                        <a:ea typeface="Meiryo UI" panose="020B0604030504040204" pitchFamily="50" charset="-128"/>
                      </a:endParaRPr>
                    </a:p>
                  </a:txBody>
                  <a:tcPr>
                    <a:lnT w="12700" cap="flat" cmpd="sng" algn="ctr">
                      <a:noFill/>
                      <a:prstDash val="solid"/>
                      <a:round/>
                      <a:headEnd type="none" w="med" len="med"/>
                      <a:tailEnd type="none" w="med" len="med"/>
                    </a:lnT>
                    <a:solidFill>
                      <a:schemeClr val="bg1"/>
                    </a:solidFill>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621943162"/>
                  </a:ext>
                </a:extLst>
              </a:tr>
            </a:tbl>
          </a:graphicData>
        </a:graphic>
      </p:graphicFrame>
      <p:sp>
        <p:nvSpPr>
          <p:cNvPr id="5" name="テキスト ボックス 4"/>
          <p:cNvSpPr txBox="1"/>
          <p:nvPr/>
        </p:nvSpPr>
        <p:spPr>
          <a:xfrm>
            <a:off x="3413827" y="266894"/>
            <a:ext cx="5262979" cy="646331"/>
          </a:xfrm>
          <a:prstGeom prst="rect">
            <a:avLst/>
          </a:prstGeom>
          <a:noFill/>
        </p:spPr>
        <p:txBody>
          <a:bodyPr wrap="none" rtlCol="0">
            <a:spAutoFit/>
          </a:bodyPr>
          <a:lstStyle/>
          <a:p>
            <a:pPr algn="ctr"/>
            <a:r>
              <a:rPr kumimoji="1" lang="ja-JP" altLang="en-US" b="1" dirty="0">
                <a:latin typeface="メイリオ" panose="020B0604030504040204" pitchFamily="50" charset="-128"/>
                <a:ea typeface="メイリオ" panose="020B0604030504040204" pitchFamily="50" charset="-128"/>
              </a:rPr>
              <a:t>連携施設からの卒園児受入れ　スケジュール概要</a:t>
            </a:r>
            <a:endParaRPr kumimoji="1" lang="en-US" altLang="ja-JP" b="1" dirty="0">
              <a:latin typeface="メイリオ" panose="020B0604030504040204" pitchFamily="50" charset="-128"/>
              <a:ea typeface="メイリオ" panose="020B0604030504040204" pitchFamily="50" charset="-128"/>
            </a:endParaRPr>
          </a:p>
          <a:p>
            <a:pPr algn="ctr"/>
            <a:r>
              <a:rPr kumimoji="1" lang="ja-JP" altLang="en-US" b="1" dirty="0">
                <a:latin typeface="メイリオ" panose="020B0604030504040204" pitchFamily="50" charset="-128"/>
                <a:ea typeface="メイリオ" panose="020B0604030504040204" pitchFamily="50" charset="-128"/>
              </a:rPr>
              <a:t>（令和９年４月入園分）</a:t>
            </a:r>
          </a:p>
        </p:txBody>
      </p:sp>
      <p:sp>
        <p:nvSpPr>
          <p:cNvPr id="11" name="テキスト ボックス 10"/>
          <p:cNvSpPr txBox="1"/>
          <p:nvPr/>
        </p:nvSpPr>
        <p:spPr>
          <a:xfrm>
            <a:off x="339957" y="5162604"/>
            <a:ext cx="9339149" cy="1618392"/>
          </a:xfrm>
          <a:prstGeom prst="rect">
            <a:avLst/>
          </a:prstGeom>
          <a:noFill/>
        </p:spPr>
        <p:txBody>
          <a:bodyPr wrap="square" rtlCol="0">
            <a:spAutoFit/>
          </a:bodyPr>
          <a:lstStyle/>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注１</a:t>
            </a:r>
            <a:r>
              <a:rPr kumimoji="1" lang="ja-JP" altLang="en-US" sz="1200" dirty="0">
                <a:latin typeface="メイリオ" panose="020B0604030504040204" pitchFamily="50" charset="-128"/>
                <a:ea typeface="メイリオ" panose="020B0604030504040204" pitchFamily="50" charset="-128"/>
              </a:rPr>
              <a:t>：関町カトレヤ幼稚園に、連携施設からの受入れとして入園を申込む場合は、</a:t>
            </a:r>
            <a:r>
              <a:rPr kumimoji="1" lang="ja-JP" altLang="en-US" sz="1200" b="1" u="sng" dirty="0">
                <a:latin typeface="メイリオ" panose="020B0604030504040204" pitchFamily="50" charset="-128"/>
                <a:ea typeface="メイリオ" panose="020B0604030504040204" pitchFamily="50" charset="-128"/>
              </a:rPr>
              <a:t>「関町カトレヤ幼稚園（預かり保育利用）を第一</a:t>
            </a:r>
            <a:endParaRPr kumimoji="1" lang="en-US" altLang="ja-JP" sz="1200" b="1" u="sng" dirty="0">
              <a:latin typeface="メイリオ" panose="020B0604030504040204" pitchFamily="50" charset="-128"/>
              <a:ea typeface="メイリオ" panose="020B0604030504040204" pitchFamily="50" charset="-128"/>
            </a:endParaRPr>
          </a:p>
          <a:p>
            <a:pPr>
              <a:lnSpc>
                <a:spcPts val="1680"/>
              </a:lnSpc>
            </a:pPr>
            <a:r>
              <a:rPr kumimoji="1" lang="ja-JP" altLang="en-US" sz="1200" b="1" dirty="0">
                <a:latin typeface="メイリオ" panose="020B0604030504040204" pitchFamily="50" charset="-128"/>
                <a:ea typeface="メイリオ" panose="020B0604030504040204" pitchFamily="50" charset="-128"/>
              </a:rPr>
              <a:t>　　　　</a:t>
            </a:r>
            <a:r>
              <a:rPr kumimoji="1" lang="ja-JP" altLang="en-US" sz="1200" b="1" u="sng" dirty="0">
                <a:latin typeface="メイリオ" panose="020B0604030504040204" pitchFamily="50" charset="-128"/>
                <a:ea typeface="メイリオ" panose="020B0604030504040204" pitchFamily="50" charset="-128"/>
              </a:rPr>
              <a:t>希望とすること」</a:t>
            </a:r>
            <a:r>
              <a:rPr kumimoji="1" lang="ja-JP" altLang="en-US" sz="1200"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「幼稚園への入園が決定した場合は、認可保育園等の入園を理由に辞退しないこと」</a:t>
            </a:r>
            <a:r>
              <a:rPr kumimoji="1" lang="ja-JP" altLang="en-US" sz="1200" dirty="0">
                <a:latin typeface="メイリオ" panose="020B0604030504040204" pitchFamily="50" charset="-128"/>
                <a:ea typeface="メイリオ" panose="020B0604030504040204" pitchFamily="50" charset="-128"/>
              </a:rPr>
              <a:t>が条件です。</a:t>
            </a:r>
            <a:endParaRPr kumimoji="1" lang="en-US" altLang="ja-JP" sz="1200" dirty="0">
              <a:latin typeface="メイリオ" panose="020B0604030504040204" pitchFamily="50" charset="-128"/>
              <a:ea typeface="メイリオ" panose="020B0604030504040204" pitchFamily="50" charset="-128"/>
            </a:endParaRPr>
          </a:p>
          <a:p>
            <a:pPr lvl="0">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注２</a:t>
            </a:r>
            <a:r>
              <a:rPr kumimoji="1" lang="ja-JP" altLang="en-US" sz="1200" dirty="0">
                <a:latin typeface="メイリオ" panose="020B0604030504040204" pitchFamily="50" charset="-128"/>
                <a:ea typeface="メイリオ" panose="020B0604030504040204" pitchFamily="50" charset="-128"/>
              </a:rPr>
              <a:t>：申込者に対し、幼稚園で入園選考を行います。選考により希望に添えないことがありますので予めご了承ください。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注３</a:t>
            </a:r>
            <a:r>
              <a:rPr kumimoji="1" lang="ja-JP" altLang="en-US" sz="1200" dirty="0">
                <a:latin typeface="メイリオ" panose="020B0604030504040204" pitchFamily="50" charset="-128"/>
                <a:ea typeface="メイリオ" panose="020B0604030504040204" pitchFamily="50" charset="-128"/>
              </a:rPr>
              <a:t>：「説明会への参加」や「願書の購入と提出」等は、関町カトレヤ幼稚園が定めるルールやスケジュールに則って、各保護者が</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自主的・主体的に行ってください。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注４</a:t>
            </a:r>
            <a:r>
              <a:rPr kumimoji="1" lang="ja-JP" altLang="en-US" sz="1200"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区に提出する「連絡票」は幼稚園への申込書ではありません</a:t>
            </a:r>
            <a:r>
              <a:rPr kumimoji="1" lang="ja-JP" altLang="en-US" sz="1200" dirty="0">
                <a:latin typeface="メイリオ" panose="020B0604030504040204" pitchFamily="50" charset="-128"/>
                <a:ea typeface="メイリオ" panose="020B0604030504040204" pitchFamily="50" charset="-128"/>
              </a:rPr>
              <a:t>。入園を希望する場合は、幼稚園から願書を購入し、幼稚園に</a:t>
            </a:r>
            <a:r>
              <a:rPr kumimoji="1" lang="ja-JP" altLang="en-US" sz="1200" dirty="0" err="1">
                <a:latin typeface="メイリオ" panose="020B0604030504040204" pitchFamily="50" charset="-128"/>
                <a:ea typeface="メイリオ" panose="020B0604030504040204" pitchFamily="50" charset="-128"/>
              </a:rPr>
              <a:t>ご</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提出ください。なお、</a:t>
            </a:r>
            <a:r>
              <a:rPr kumimoji="1" lang="ja-JP" altLang="en-US" sz="1200" b="1" u="sng" dirty="0">
                <a:latin typeface="メイリオ" panose="020B0604030504040204" pitchFamily="50" charset="-128"/>
                <a:ea typeface="メイリオ" panose="020B0604030504040204" pitchFamily="50" charset="-128"/>
              </a:rPr>
              <a:t>区は、幼稚園の入園選考について一切関与することはできません</a:t>
            </a:r>
            <a:r>
              <a:rPr kumimoji="1" lang="ja-JP" altLang="en-US" sz="1200" dirty="0">
                <a:latin typeface="メイリオ" panose="020B0604030504040204" pitchFamily="50" charset="-128"/>
                <a:ea typeface="メイリオ" panose="020B0604030504040204" pitchFamily="50" charset="-128"/>
              </a:rPr>
              <a:t>ので、ご了承ください。</a:t>
            </a:r>
          </a:p>
        </p:txBody>
      </p:sp>
      <p:sp>
        <p:nvSpPr>
          <p:cNvPr id="56" name="角丸四角形 55"/>
          <p:cNvSpPr/>
          <p:nvPr/>
        </p:nvSpPr>
        <p:spPr>
          <a:xfrm>
            <a:off x="510762" y="3595563"/>
            <a:ext cx="1357789" cy="986051"/>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区から、在園している施設を通じて、「お知らせ」が配布されます</a:t>
            </a:r>
          </a:p>
        </p:txBody>
      </p:sp>
      <p:sp>
        <p:nvSpPr>
          <p:cNvPr id="2" name="正方形/長方形 1"/>
          <p:cNvSpPr/>
          <p:nvPr/>
        </p:nvSpPr>
        <p:spPr>
          <a:xfrm>
            <a:off x="251212" y="178958"/>
            <a:ext cx="2949188" cy="769441"/>
          </a:xfrm>
          <a:prstGeom prst="rect">
            <a:avLst/>
          </a:prstGeom>
          <a:ln w="38100" cmpd="dbl">
            <a:solidFill>
              <a:schemeClr val="tx1"/>
            </a:solidFill>
          </a:ln>
        </p:spPr>
        <p:txBody>
          <a:bodyPr wrap="square">
            <a:spAutoFit/>
          </a:bodyPr>
          <a:lstStyle/>
          <a:p>
            <a:pPr algn="ctr"/>
            <a:r>
              <a:rPr kumimoji="1" lang="ja-JP" altLang="en-US" sz="2400" b="1" dirty="0">
                <a:latin typeface="Meiryo UI" panose="020B0604030504040204" pitchFamily="50" charset="-128"/>
                <a:ea typeface="Meiryo UI" panose="020B0604030504040204" pitchFamily="50" charset="-128"/>
              </a:rPr>
              <a:t>関町カトレヤ幼稚園</a:t>
            </a:r>
            <a:endParaRPr kumimoji="1" lang="en-US" altLang="ja-JP" sz="2400" b="1" dirty="0">
              <a:latin typeface="Meiryo UI" panose="020B0604030504040204" pitchFamily="50" charset="-128"/>
              <a:ea typeface="Meiryo UI" panose="020B0604030504040204" pitchFamily="50" charset="-128"/>
            </a:endParaRPr>
          </a:p>
          <a:p>
            <a:pPr algn="ctr"/>
            <a:r>
              <a:rPr kumimoji="1" lang="en-US" altLang="ja-JP" sz="2000" b="1" dirty="0">
                <a:latin typeface="Meiryo UI" panose="020B0604030504040204" pitchFamily="50" charset="-128"/>
                <a:ea typeface="Meiryo UI" panose="020B0604030504040204" pitchFamily="50" charset="-128"/>
              </a:rPr>
              <a:t>TEL</a:t>
            </a:r>
            <a:r>
              <a:rPr kumimoji="1" lang="ja-JP" altLang="en-US" sz="2000" b="1" dirty="0">
                <a:latin typeface="Meiryo UI" panose="020B0604030504040204" pitchFamily="50" charset="-128"/>
                <a:ea typeface="Meiryo UI" panose="020B0604030504040204" pitchFamily="50" charset="-128"/>
              </a:rPr>
              <a:t>：</a:t>
            </a:r>
            <a:r>
              <a:rPr kumimoji="1" lang="en-US" altLang="ja-JP" sz="2000" b="1" dirty="0">
                <a:latin typeface="Meiryo UI" panose="020B0604030504040204" pitchFamily="50" charset="-128"/>
                <a:ea typeface="Meiryo UI" panose="020B0604030504040204" pitchFamily="50" charset="-128"/>
              </a:rPr>
              <a:t>03-3920-0316</a:t>
            </a:r>
            <a:endParaRPr kumimoji="1" lang="ja-JP" altLang="en-US" sz="2000" b="1" dirty="0">
              <a:latin typeface="Meiryo UI" panose="020B0604030504040204" pitchFamily="50" charset="-128"/>
              <a:ea typeface="Meiryo UI" panose="020B0604030504040204" pitchFamily="50" charset="-128"/>
            </a:endParaRPr>
          </a:p>
        </p:txBody>
      </p:sp>
      <p:sp>
        <p:nvSpPr>
          <p:cNvPr id="28" name="正方形/長方形 27"/>
          <p:cNvSpPr/>
          <p:nvPr/>
        </p:nvSpPr>
        <p:spPr>
          <a:xfrm>
            <a:off x="2409683" y="1689217"/>
            <a:ext cx="784759" cy="1044657"/>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幼稚園</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からの</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「ご案内」が配布</a:t>
            </a:r>
          </a:p>
        </p:txBody>
      </p:sp>
      <p:sp>
        <p:nvSpPr>
          <p:cNvPr id="29" name="角丸四角形 28"/>
          <p:cNvSpPr/>
          <p:nvPr/>
        </p:nvSpPr>
        <p:spPr>
          <a:xfrm>
            <a:off x="1997114" y="3569433"/>
            <a:ext cx="1416714" cy="1023446"/>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在園している施設を通じて、幼稚園からの「説明会や入園選考等の予定を記載したご案内」が配布されます</a:t>
            </a:r>
          </a:p>
        </p:txBody>
      </p:sp>
      <p:sp>
        <p:nvSpPr>
          <p:cNvPr id="31" name="正方形/長方形 30"/>
          <p:cNvSpPr/>
          <p:nvPr/>
        </p:nvSpPr>
        <p:spPr>
          <a:xfrm>
            <a:off x="1311368" y="1754093"/>
            <a:ext cx="800630" cy="856486"/>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「お知らせ」</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が配布</a:t>
            </a:r>
          </a:p>
        </p:txBody>
      </p:sp>
      <p:sp>
        <p:nvSpPr>
          <p:cNvPr id="3" name="楕円 2"/>
          <p:cNvSpPr/>
          <p:nvPr/>
        </p:nvSpPr>
        <p:spPr>
          <a:xfrm>
            <a:off x="1255147" y="1538912"/>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49" name="正方形/長方形 48"/>
          <p:cNvSpPr/>
          <p:nvPr/>
        </p:nvSpPr>
        <p:spPr>
          <a:xfrm>
            <a:off x="5029761" y="2690315"/>
            <a:ext cx="1130993" cy="672862"/>
          </a:xfrm>
          <a:prstGeom prst="rect">
            <a:avLst/>
          </a:prstGeom>
          <a:solidFill>
            <a:schemeClr val="accent1">
              <a:lumMod val="20000"/>
              <a:lumOff val="80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eiryo UI" panose="020B0604030504040204" pitchFamily="50" charset="-128"/>
                <a:ea typeface="Meiryo UI" panose="020B0604030504040204" pitchFamily="50" charset="-128"/>
              </a:rPr>
              <a:t>【 </a:t>
            </a:r>
            <a:r>
              <a:rPr kumimoji="1" lang="en-US" altLang="ja-JP" sz="1100" b="1" dirty="0">
                <a:solidFill>
                  <a:schemeClr val="tx1"/>
                </a:solidFill>
                <a:latin typeface="Meiryo UI" panose="020B0604030504040204" pitchFamily="50" charset="-128"/>
                <a:ea typeface="Meiryo UI" panose="020B0604030504040204" pitchFamily="50" charset="-128"/>
              </a:rPr>
              <a:t>8/</a:t>
            </a:r>
            <a:r>
              <a:rPr kumimoji="1" lang="ja-JP" altLang="en-US" sz="1100" b="1" dirty="0">
                <a:solidFill>
                  <a:schemeClr val="tx1"/>
                </a:solidFill>
                <a:latin typeface="Meiryo UI" panose="020B0604030504040204" pitchFamily="50" charset="-128"/>
                <a:ea typeface="Meiryo UI" panose="020B0604030504040204" pitchFamily="50" charset="-128"/>
              </a:rPr>
              <a:t>７〆</a:t>
            </a:r>
            <a:r>
              <a:rPr kumimoji="1" lang="en-US" altLang="ja-JP" sz="1100" dirty="0">
                <a:solidFill>
                  <a:schemeClr val="tx1"/>
                </a:solidFill>
                <a:latin typeface="Meiryo UI" panose="020B0604030504040204" pitchFamily="50" charset="-128"/>
                <a:ea typeface="Meiryo UI" panose="020B0604030504040204" pitchFamily="50" charset="-128"/>
              </a:rPr>
              <a:t>】</a:t>
            </a:r>
          </a:p>
          <a:p>
            <a:pPr algn="ctr"/>
            <a:r>
              <a:rPr kumimoji="1" lang="ja-JP" altLang="en-US" sz="1050" dirty="0">
                <a:solidFill>
                  <a:schemeClr val="tx1"/>
                </a:solidFill>
                <a:latin typeface="Meiryo UI" panose="020B0604030504040204" pitchFamily="50" charset="-128"/>
                <a:ea typeface="Meiryo UI" panose="020B0604030504040204" pitchFamily="50" charset="-128"/>
              </a:rPr>
              <a:t>在園施設へ</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「連絡票」を提出</a:t>
            </a:r>
          </a:p>
        </p:txBody>
      </p:sp>
      <p:sp>
        <p:nvSpPr>
          <p:cNvPr id="51" name="楕円 50"/>
          <p:cNvSpPr/>
          <p:nvPr/>
        </p:nvSpPr>
        <p:spPr>
          <a:xfrm>
            <a:off x="2295146" y="1491583"/>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59" name="角丸四角形 58"/>
          <p:cNvSpPr/>
          <p:nvPr/>
        </p:nvSpPr>
        <p:spPr>
          <a:xfrm>
            <a:off x="5138608" y="3770287"/>
            <a:ext cx="1529067" cy="712261"/>
          </a:xfrm>
          <a:prstGeom prst="roundRect">
            <a:avLst/>
          </a:prstGeom>
          <a:solidFill>
            <a:schemeClr val="bg1"/>
          </a:solidFill>
          <a:ln>
            <a:solidFill>
              <a:schemeClr val="accent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在園している施設に</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「連絡票」を提出します</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b="1" dirty="0">
                <a:solidFill>
                  <a:schemeClr val="tx1"/>
                </a:solidFill>
                <a:latin typeface="Meiryo UI" panose="020B0604030504040204" pitchFamily="50" charset="-128"/>
                <a:ea typeface="Meiryo UI" panose="020B0604030504040204" pitchFamily="50" charset="-128"/>
              </a:rPr>
              <a:t>（</a:t>
            </a:r>
            <a:r>
              <a:rPr kumimoji="1" lang="en-US" altLang="ja-JP" sz="1100" b="1" dirty="0">
                <a:solidFill>
                  <a:schemeClr val="tx1"/>
                </a:solidFill>
                <a:latin typeface="Meiryo UI" panose="020B0604030504040204" pitchFamily="50" charset="-128"/>
                <a:ea typeface="Meiryo UI" panose="020B0604030504040204" pitchFamily="50" charset="-128"/>
              </a:rPr>
              <a:t>8</a:t>
            </a:r>
            <a:r>
              <a:rPr kumimoji="1" lang="ja-JP" altLang="en-US" sz="1100" b="1" dirty="0">
                <a:solidFill>
                  <a:schemeClr val="tx1"/>
                </a:solidFill>
                <a:latin typeface="Meiryo UI" panose="020B0604030504040204" pitchFamily="50" charset="-128"/>
                <a:ea typeface="Meiryo UI" panose="020B0604030504040204" pitchFamily="50" charset="-128"/>
              </a:rPr>
              <a:t>月７日まで）</a:t>
            </a:r>
          </a:p>
        </p:txBody>
      </p:sp>
      <p:sp>
        <p:nvSpPr>
          <p:cNvPr id="64" name="正方形/長方形 63"/>
          <p:cNvSpPr/>
          <p:nvPr/>
        </p:nvSpPr>
        <p:spPr>
          <a:xfrm>
            <a:off x="251212" y="4738938"/>
            <a:ext cx="3324366" cy="403149"/>
          </a:xfrm>
          <a:prstGeom prst="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重要事項（必ずお読みください）</a:t>
            </a:r>
          </a:p>
        </p:txBody>
      </p:sp>
      <p:sp>
        <p:nvSpPr>
          <p:cNvPr id="67" name="楕円 66"/>
          <p:cNvSpPr/>
          <p:nvPr/>
        </p:nvSpPr>
        <p:spPr>
          <a:xfrm>
            <a:off x="419343" y="3363177"/>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68" name="楕円 67"/>
          <p:cNvSpPr/>
          <p:nvPr/>
        </p:nvSpPr>
        <p:spPr>
          <a:xfrm>
            <a:off x="1789862" y="3325998"/>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cxnSp>
        <p:nvCxnSpPr>
          <p:cNvPr id="8" name="直線矢印コネクタ 7"/>
          <p:cNvCxnSpPr/>
          <p:nvPr/>
        </p:nvCxnSpPr>
        <p:spPr>
          <a:xfrm flipV="1">
            <a:off x="1603571" y="2642127"/>
            <a:ext cx="9680" cy="94015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p:nvPr/>
        </p:nvCxnSpPr>
        <p:spPr>
          <a:xfrm flipV="1">
            <a:off x="2943015" y="2786986"/>
            <a:ext cx="3600" cy="75579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flipH="1" flipV="1">
            <a:off x="4530655" y="2790672"/>
            <a:ext cx="6420" cy="75157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a:endCxn id="49" idx="2"/>
          </p:cNvCxnSpPr>
          <p:nvPr/>
        </p:nvCxnSpPr>
        <p:spPr>
          <a:xfrm flipH="1" flipV="1">
            <a:off x="5595258" y="3363177"/>
            <a:ext cx="3828" cy="333168"/>
          </a:xfrm>
          <a:prstGeom prst="straightConnector1">
            <a:avLst/>
          </a:prstGeom>
          <a:ln w="38100">
            <a:prstDash val="sysDash"/>
            <a:tailEnd type="triangle"/>
          </a:ln>
        </p:spPr>
        <p:style>
          <a:lnRef idx="1">
            <a:schemeClr val="accent1"/>
          </a:lnRef>
          <a:fillRef idx="0">
            <a:schemeClr val="accent1"/>
          </a:fillRef>
          <a:effectRef idx="0">
            <a:schemeClr val="accent1"/>
          </a:effectRef>
          <a:fontRef idx="minor">
            <a:schemeClr val="tx1"/>
          </a:fontRef>
        </p:style>
      </p:cxnSp>
      <p:sp>
        <p:nvSpPr>
          <p:cNvPr id="45" name="角丸四角形 44"/>
          <p:cNvSpPr/>
          <p:nvPr/>
        </p:nvSpPr>
        <p:spPr>
          <a:xfrm>
            <a:off x="7014337" y="3566726"/>
            <a:ext cx="2279804" cy="948852"/>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　「願書の受付」・「入園選考」</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「結果通知」・「入園手続」は、</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同じ日に行う予定です。</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（関町カトレヤ幼稚園から別途お知　</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ら</a:t>
            </a:r>
            <a:r>
              <a:rPr kumimoji="1" lang="ja-JP" altLang="en-US" sz="1100" dirty="0" err="1">
                <a:solidFill>
                  <a:schemeClr val="tx1"/>
                </a:solidFill>
                <a:latin typeface="Meiryo UI" panose="020B0604030504040204" pitchFamily="50" charset="-128"/>
                <a:ea typeface="Meiryo UI" panose="020B0604030504040204" pitchFamily="50" charset="-128"/>
              </a:rPr>
              <a:t>せ</a:t>
            </a:r>
            <a:r>
              <a:rPr kumimoji="1" lang="ja-JP" altLang="en-US" sz="1100" dirty="0">
                <a:solidFill>
                  <a:schemeClr val="tx1"/>
                </a:solidFill>
                <a:latin typeface="Meiryo UI" panose="020B0604030504040204" pitchFamily="50" charset="-128"/>
                <a:ea typeface="Meiryo UI" panose="020B0604030504040204" pitchFamily="50" charset="-128"/>
              </a:rPr>
              <a:t>します）</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9" name="正方形/長方形 8"/>
          <p:cNvSpPr/>
          <p:nvPr/>
        </p:nvSpPr>
        <p:spPr>
          <a:xfrm>
            <a:off x="3716391" y="1634970"/>
            <a:ext cx="1254109" cy="913433"/>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見学会・説明会</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へ参加</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b="1" u="sng" dirty="0">
                <a:solidFill>
                  <a:srgbClr val="FF0000"/>
                </a:solidFill>
                <a:latin typeface="Meiryo UI" panose="020B0604030504040204" pitchFamily="50" charset="-128"/>
                <a:ea typeface="Meiryo UI" panose="020B0604030504040204" pitchFamily="50" charset="-128"/>
              </a:rPr>
              <a:t>①７</a:t>
            </a:r>
            <a:r>
              <a:rPr kumimoji="1" lang="en-US" altLang="ja-JP" sz="1100" b="1" u="sng" dirty="0">
                <a:solidFill>
                  <a:srgbClr val="FF0000"/>
                </a:solidFill>
                <a:latin typeface="Meiryo UI" panose="020B0604030504040204" pitchFamily="50" charset="-128"/>
                <a:ea typeface="Meiryo UI" panose="020B0604030504040204" pitchFamily="50" charset="-128"/>
              </a:rPr>
              <a:t>/21 14</a:t>
            </a:r>
            <a:r>
              <a:rPr kumimoji="1" lang="ja-JP" altLang="en-US" sz="1100" b="1" u="sng" dirty="0">
                <a:solidFill>
                  <a:srgbClr val="FF0000"/>
                </a:solidFill>
                <a:latin typeface="Meiryo UI" panose="020B0604030504040204" pitchFamily="50" charset="-128"/>
                <a:ea typeface="Meiryo UI" panose="020B0604030504040204" pitchFamily="50" charset="-128"/>
              </a:rPr>
              <a:t>時～</a:t>
            </a:r>
            <a:endParaRPr kumimoji="1" lang="en-US" altLang="ja-JP" sz="1100" b="1" u="sng" dirty="0">
              <a:solidFill>
                <a:srgbClr val="FF0000"/>
              </a:solidFill>
              <a:latin typeface="Meiryo UI" panose="020B0604030504040204" pitchFamily="50" charset="-128"/>
              <a:ea typeface="Meiryo UI" panose="020B0604030504040204" pitchFamily="50" charset="-128"/>
            </a:endParaRPr>
          </a:p>
          <a:p>
            <a:pPr algn="ctr"/>
            <a:r>
              <a:rPr kumimoji="1" lang="ja-JP" altLang="en-US" sz="1100" b="1" u="sng" dirty="0">
                <a:solidFill>
                  <a:srgbClr val="FF0000"/>
                </a:solidFill>
                <a:latin typeface="Meiryo UI" panose="020B0604030504040204" pitchFamily="50" charset="-128"/>
                <a:ea typeface="Meiryo UI" panose="020B0604030504040204" pitchFamily="50" charset="-128"/>
              </a:rPr>
              <a:t>②７</a:t>
            </a:r>
            <a:r>
              <a:rPr kumimoji="1" lang="en-US" altLang="ja-JP" sz="1100" b="1" u="sng" dirty="0">
                <a:solidFill>
                  <a:srgbClr val="FF0000"/>
                </a:solidFill>
                <a:latin typeface="Meiryo UI" panose="020B0604030504040204" pitchFamily="50" charset="-128"/>
                <a:ea typeface="Meiryo UI" panose="020B0604030504040204" pitchFamily="50" charset="-128"/>
              </a:rPr>
              <a:t>/22 14</a:t>
            </a:r>
            <a:r>
              <a:rPr kumimoji="1" lang="ja-JP" altLang="en-US" sz="1100" b="1" u="sng" dirty="0">
                <a:solidFill>
                  <a:srgbClr val="FF0000"/>
                </a:solidFill>
                <a:latin typeface="Meiryo UI" panose="020B0604030504040204" pitchFamily="50" charset="-128"/>
                <a:ea typeface="Meiryo UI" panose="020B0604030504040204" pitchFamily="50" charset="-128"/>
              </a:rPr>
              <a:t>時～</a:t>
            </a:r>
          </a:p>
        </p:txBody>
      </p:sp>
      <p:sp>
        <p:nvSpPr>
          <p:cNvPr id="52" name="楕円 51"/>
          <p:cNvSpPr/>
          <p:nvPr/>
        </p:nvSpPr>
        <p:spPr>
          <a:xfrm>
            <a:off x="3491541" y="1487190"/>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78" name="角丸四角形 77"/>
          <p:cNvSpPr/>
          <p:nvPr/>
        </p:nvSpPr>
        <p:spPr>
          <a:xfrm>
            <a:off x="3624188" y="3572873"/>
            <a:ext cx="1426081" cy="1071391"/>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説明会への参加は、事前に②でお知らせする園</a:t>
            </a:r>
            <a:r>
              <a:rPr kumimoji="1" lang="en-US" altLang="ja-JP" sz="1100" dirty="0">
                <a:solidFill>
                  <a:schemeClr val="tx1"/>
                </a:solidFill>
                <a:latin typeface="Meiryo UI" panose="020B0604030504040204" pitchFamily="50" charset="-128"/>
                <a:ea typeface="Meiryo UI" panose="020B0604030504040204" pitchFamily="50" charset="-128"/>
              </a:rPr>
              <a:t>HP</a:t>
            </a:r>
            <a:r>
              <a:rPr kumimoji="1" lang="ja-JP" altLang="en-US" sz="1100" dirty="0">
                <a:solidFill>
                  <a:schemeClr val="tx1"/>
                </a:solidFill>
                <a:latin typeface="Meiryo UI" panose="020B0604030504040204" pitchFamily="50" charset="-128"/>
                <a:ea typeface="Meiryo UI" panose="020B0604030504040204" pitchFamily="50" charset="-128"/>
              </a:rPr>
              <a:t>等からお申込みください</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説明会終了後に願書を配布いたします</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69" name="楕円 68"/>
          <p:cNvSpPr/>
          <p:nvPr/>
        </p:nvSpPr>
        <p:spPr>
          <a:xfrm>
            <a:off x="3473994" y="3316322"/>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84" name="正方形/長方形 83"/>
          <p:cNvSpPr/>
          <p:nvPr/>
        </p:nvSpPr>
        <p:spPr>
          <a:xfrm>
            <a:off x="7343568" y="1637821"/>
            <a:ext cx="292274" cy="804491"/>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入園選考</a:t>
            </a:r>
          </a:p>
        </p:txBody>
      </p:sp>
      <p:sp>
        <p:nvSpPr>
          <p:cNvPr id="85" name="正方形/長方形 84"/>
          <p:cNvSpPr/>
          <p:nvPr/>
        </p:nvSpPr>
        <p:spPr>
          <a:xfrm>
            <a:off x="7681265" y="1635103"/>
            <a:ext cx="267283" cy="804491"/>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結果通知</a:t>
            </a:r>
          </a:p>
        </p:txBody>
      </p:sp>
      <p:sp>
        <p:nvSpPr>
          <p:cNvPr id="86" name="正方形/長方形 85"/>
          <p:cNvSpPr/>
          <p:nvPr/>
        </p:nvSpPr>
        <p:spPr>
          <a:xfrm>
            <a:off x="7995204" y="1637821"/>
            <a:ext cx="267283" cy="804491"/>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入園手続</a:t>
            </a:r>
          </a:p>
        </p:txBody>
      </p:sp>
      <p:sp>
        <p:nvSpPr>
          <p:cNvPr id="87" name="正方形/長方形 86"/>
          <p:cNvSpPr/>
          <p:nvPr/>
        </p:nvSpPr>
        <p:spPr>
          <a:xfrm>
            <a:off x="7003291" y="1639202"/>
            <a:ext cx="292274" cy="804491"/>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願書受付</a:t>
            </a:r>
          </a:p>
        </p:txBody>
      </p:sp>
      <p:sp>
        <p:nvSpPr>
          <p:cNvPr id="89" name="楕円 88"/>
          <p:cNvSpPr/>
          <p:nvPr/>
        </p:nvSpPr>
        <p:spPr>
          <a:xfrm>
            <a:off x="5009532" y="2389766"/>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90" name="楕円 89"/>
          <p:cNvSpPr/>
          <p:nvPr/>
        </p:nvSpPr>
        <p:spPr>
          <a:xfrm>
            <a:off x="7445423" y="2831795"/>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sp>
        <p:nvSpPr>
          <p:cNvPr id="91" name="楕円 90"/>
          <p:cNvSpPr/>
          <p:nvPr/>
        </p:nvSpPr>
        <p:spPr>
          <a:xfrm>
            <a:off x="5106695" y="3516345"/>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42" name="テキスト ボックス 41"/>
          <p:cNvSpPr txBox="1"/>
          <p:nvPr/>
        </p:nvSpPr>
        <p:spPr>
          <a:xfrm>
            <a:off x="8860473" y="590243"/>
            <a:ext cx="818866" cy="338554"/>
          </a:xfrm>
          <a:prstGeom prst="rect">
            <a:avLst/>
          </a:prstGeom>
          <a:noFill/>
          <a:ln>
            <a:solidFill>
              <a:schemeClr val="tx1"/>
            </a:solidFill>
          </a:ln>
        </p:spPr>
        <p:txBody>
          <a:bodyPr wrap="square" rtlCol="0" anchor="ctr" anchorCtr="0">
            <a:spAutoFit/>
          </a:bodyPr>
          <a:lstStyle/>
          <a:p>
            <a:r>
              <a:rPr kumimoji="1" lang="ja-JP" altLang="en-US" sz="1600" b="1">
                <a:latin typeface="メイリオ" panose="020B0604030504040204" pitchFamily="50" charset="-128"/>
                <a:ea typeface="メイリオ" panose="020B0604030504040204" pitchFamily="50" charset="-128"/>
              </a:rPr>
              <a:t>別紙４</a:t>
            </a:r>
            <a:endParaRPr kumimoji="1" lang="ja-JP" altLang="en-US" sz="1600" b="1" dirty="0">
              <a:latin typeface="メイリオ" panose="020B0604030504040204" pitchFamily="50" charset="-128"/>
              <a:ea typeface="メイリオ" panose="020B0604030504040204" pitchFamily="50" charset="-128"/>
            </a:endParaRPr>
          </a:p>
        </p:txBody>
      </p:sp>
      <p:sp>
        <p:nvSpPr>
          <p:cNvPr id="70" name="楕円 69"/>
          <p:cNvSpPr/>
          <p:nvPr/>
        </p:nvSpPr>
        <p:spPr>
          <a:xfrm>
            <a:off x="6837214" y="3472947"/>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sp>
        <p:nvSpPr>
          <p:cNvPr id="47" name="右中かっこ 46"/>
          <p:cNvSpPr/>
          <p:nvPr/>
        </p:nvSpPr>
        <p:spPr>
          <a:xfrm rot="5400000">
            <a:off x="7526858" y="2014139"/>
            <a:ext cx="197131" cy="1274124"/>
          </a:xfrm>
          <a:prstGeom prst="rightBrace">
            <a:avLst>
              <a:gd name="adj1" fmla="val 24776"/>
              <a:gd name="adj2" fmla="val 50000"/>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48" name="直線矢印コネクタ 47"/>
          <p:cNvCxnSpPr/>
          <p:nvPr/>
        </p:nvCxnSpPr>
        <p:spPr>
          <a:xfrm flipH="1" flipV="1">
            <a:off x="7805423" y="3191795"/>
            <a:ext cx="201606" cy="35113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8865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442</Words>
  <Application>Microsoft Office PowerPoint</Application>
  <PresentationFormat>A4 210 x 297 mm</PresentationFormat>
  <Paragraphs>66</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HGSｺﾞｼｯｸE</vt:lpstr>
      <vt:lpstr>Meiryo UI</vt:lpstr>
      <vt:lpstr>メイリオ</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asuka kawatani</dc:creator>
  <cp:lastModifiedBy>asuka kawatani</cp:lastModifiedBy>
  <cp:revision>4</cp:revision>
  <dcterms:modified xsi:type="dcterms:W3CDTF">2026-04-10T01:03:37Z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2025-04-24T01:02:22Z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a2ab2787-c1e7-407f-a903-ef94d39b46a6</vt:lpwstr>
  </property>
  <property fmtid="{D5CDD505-2E9C-101B-9397-08002B2CF9AE}" pid="7" name="MSIP_Label_defa4170-0d19-0005-0004-bc88714345d2_ActionId">
    <vt:lpwstr>6112060f-9f58-4edf-9f01-565389acf44d</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