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1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82357808-2F51-4622-865A-9E935D7CD25E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52" tIns="45226" rIns="90452" bIns="4522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924" y="4776930"/>
            <a:ext cx="5437827" cy="3908682"/>
          </a:xfrm>
          <a:prstGeom prst="rect">
            <a:avLst/>
          </a:prstGeom>
        </p:spPr>
        <p:txBody>
          <a:bodyPr vert="horz" lIns="90452" tIns="45226" rIns="90452" bIns="4522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815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72F9DA7A-930B-4C61-A3AD-7FB0F31B3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877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F9DA7A-930B-4C61-A3AD-7FB0F31B321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071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682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5978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873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702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24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711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572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024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95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33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487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2FD27-DF95-4ED0-B2B5-8CF31FA7874F}" type="datetimeFigureOut">
              <a:rPr kumimoji="1" lang="ja-JP" altLang="en-US" smtClean="0"/>
              <a:t>2026/5/1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E493D-217D-4ABA-9A7C-B1929F3976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57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074928"/>
              </p:ext>
            </p:extLst>
          </p:nvPr>
        </p:nvGraphicFramePr>
        <p:xfrm>
          <a:off x="46426" y="1030958"/>
          <a:ext cx="9594377" cy="4396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341239339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798045472"/>
                    </a:ext>
                  </a:extLst>
                </a:gridCol>
                <a:gridCol w="781600">
                  <a:extLst>
                    <a:ext uri="{9D8B030D-6E8A-4147-A177-3AD203B41FA5}">
                      <a16:colId xmlns:a16="http://schemas.microsoft.com/office/drawing/2014/main" val="4137469353"/>
                    </a:ext>
                  </a:extLst>
                </a:gridCol>
                <a:gridCol w="1897038">
                  <a:extLst>
                    <a:ext uri="{9D8B030D-6E8A-4147-A177-3AD203B41FA5}">
                      <a16:colId xmlns:a16="http://schemas.microsoft.com/office/drawing/2014/main" val="780647912"/>
                    </a:ext>
                  </a:extLst>
                </a:gridCol>
                <a:gridCol w="1787857">
                  <a:extLst>
                    <a:ext uri="{9D8B030D-6E8A-4147-A177-3AD203B41FA5}">
                      <a16:colId xmlns:a16="http://schemas.microsoft.com/office/drawing/2014/main" val="2751683806"/>
                    </a:ext>
                  </a:extLst>
                </a:gridCol>
                <a:gridCol w="3056279">
                  <a:extLst>
                    <a:ext uri="{9D8B030D-6E8A-4147-A177-3AD203B41FA5}">
                      <a16:colId xmlns:a16="http://schemas.microsoft.com/office/drawing/2014/main" val="3433375984"/>
                    </a:ext>
                  </a:extLst>
                </a:gridCol>
                <a:gridCol w="494983">
                  <a:extLst>
                    <a:ext uri="{9D8B030D-6E8A-4147-A177-3AD203B41FA5}">
                      <a16:colId xmlns:a16="http://schemas.microsoft.com/office/drawing/2014/main" val="4269099153"/>
                    </a:ext>
                  </a:extLst>
                </a:gridCol>
                <a:gridCol w="612949">
                  <a:extLst>
                    <a:ext uri="{9D8B030D-6E8A-4147-A177-3AD203B41FA5}">
                      <a16:colId xmlns:a16="http://schemas.microsoft.com/office/drawing/2014/main" val="3183085050"/>
                    </a:ext>
                  </a:extLst>
                </a:gridCol>
                <a:gridCol w="547111">
                  <a:extLst>
                    <a:ext uri="{9D8B030D-6E8A-4147-A177-3AD203B41FA5}">
                      <a16:colId xmlns:a16="http://schemas.microsoft.com/office/drawing/2014/main" val="898374014"/>
                    </a:ext>
                  </a:extLst>
                </a:gridCol>
              </a:tblGrid>
              <a:tr h="262593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６月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７月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９月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05256"/>
                  </a:ext>
                </a:extLst>
              </a:tr>
              <a:tr h="1867182">
                <a:tc>
                  <a:txBody>
                    <a:bodyPr/>
                    <a:lstStyle/>
                    <a:p>
                      <a:pPr algn="ctr"/>
                      <a:endParaRPr kumimoji="1" lang="en-US" altLang="ja-JP" sz="16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募集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●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受付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4249"/>
                  </a:ext>
                </a:extLst>
              </a:tr>
              <a:tr h="2011253">
                <a:tc>
                  <a:txBody>
                    <a:bodyPr/>
                    <a:lstStyle/>
                    <a:p>
                      <a:pPr algn="ctr"/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gridSpan="8">
                  <a:txBody>
                    <a:bodyPr/>
                    <a:lstStyle/>
                    <a:p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943162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278909" y="289436"/>
            <a:ext cx="52647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連携施設からの卒園児受入れ スケジュール概要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（令和９年４月入園分）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426" y="4917084"/>
            <a:ext cx="9813148" cy="1828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注１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：寿福寺幼稚園に、連携施設からの受入れとして入園を申込む場合は、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「寿福寺幼稚園（預かり保育利用）を第一希望とすること」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「寿福寺幼稚園への入園が決定した場合は、認可保育園等の入園を理由に辞退しないこと」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が条件です。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注２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連携施設からの受入予定人数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r>
              <a:rPr kumimoji="1" lang="ja-JP" altLang="en-US" sz="1200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名程度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です。申込者に対し、幼稚園で入園選考を行います。選考により希望に添えないことが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ありますので予めご了承ください。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注３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：「説明会への参加」や「願書の購入と提出」等は、寿福寺幼稚園が定めるルールやスケジュール等に則って、各保護者が自主的・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主体的に行ってください。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注４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区に提出する「連絡票」は、寿福寺幼稚園への申込書ではありません。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入園を希望する場合は、幼稚園から願書を購入し、幼稚園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にご提出ください。なお、</a:t>
            </a:r>
            <a:r>
              <a:rPr kumimoji="1" lang="ja-JP" altLang="en-US" sz="12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区は、幼稚園の入園選考について一切関与することはできません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ので、ご了承ください。</a:t>
            </a:r>
          </a:p>
        </p:txBody>
      </p:sp>
      <p:sp>
        <p:nvSpPr>
          <p:cNvPr id="56" name="角丸四角形 55"/>
          <p:cNvSpPr/>
          <p:nvPr/>
        </p:nvSpPr>
        <p:spPr>
          <a:xfrm>
            <a:off x="494622" y="3390763"/>
            <a:ext cx="1244280" cy="727129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区から、在園している施設を通じて、「お知らせ」が配布されます。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51212" y="178958"/>
            <a:ext cx="2691803" cy="738664"/>
          </a:xfrm>
          <a:prstGeom prst="rect">
            <a:avLst/>
          </a:prstGeom>
          <a:ln w="38100" cmpd="dbl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寿福寺幼稚園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TEL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kumimoji="1"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03-3999-8739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639359" y="1593826"/>
            <a:ext cx="1053649" cy="13426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入園説明会見学会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2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への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</a:t>
            </a:r>
            <a:endParaRPr kumimoji="1"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100" b="1" dirty="0">
                <a:solidFill>
                  <a:schemeClr val="tx1"/>
                </a:solidFill>
                <a:latin typeface="Meiryo UI"/>
                <a:ea typeface="Meiryo UI"/>
              </a:rPr>
              <a:t>参加は直接園に電話予約</a:t>
            </a:r>
            <a:endParaRPr kumimoji="1" lang="ja-JP" altLang="en-US" sz="110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1894971" y="3378933"/>
            <a:ext cx="1950392" cy="1004922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幼稚園が開催する「入園説明会・見学会」に参加します。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en-US" altLang="ja-JP" sz="1100" b="1" dirty="0">
                <a:solidFill>
                  <a:prstClr val="black"/>
                </a:solidFill>
                <a:latin typeface="Meiryo UI"/>
                <a:ea typeface="Meiryo UI"/>
              </a:rPr>
              <a:t>※</a:t>
            </a:r>
            <a:r>
              <a:rPr kumimoji="1" lang="ja-JP" altLang="en-US" sz="1100" b="1" dirty="0">
                <a:solidFill>
                  <a:prstClr val="black"/>
                </a:solidFill>
                <a:latin typeface="Meiryo UI"/>
                <a:ea typeface="Meiryo UI"/>
              </a:rPr>
              <a:t>各保護者が予約。連携施</a:t>
            </a:r>
            <a:endParaRPr kumimoji="1" lang="en-US" altLang="ja-JP" sz="1100" b="1" dirty="0">
              <a:solidFill>
                <a:prstClr val="black"/>
              </a:solidFill>
              <a:latin typeface="Meiryo UI"/>
              <a:ea typeface="Meiryo UI"/>
            </a:endParaRPr>
          </a:p>
          <a:p>
            <a:pPr lvl="0"/>
            <a:r>
              <a:rPr kumimoji="1" lang="ja-JP" altLang="en-US" sz="1100" b="1" dirty="0">
                <a:solidFill>
                  <a:prstClr val="black"/>
                </a:solidFill>
                <a:latin typeface="Meiryo UI"/>
                <a:ea typeface="Meiryo UI"/>
              </a:rPr>
              <a:t>　 設の卒園児以外の方と一  </a:t>
            </a:r>
            <a:endParaRPr kumimoji="1" lang="en-US" altLang="ja-JP" sz="1100" b="1" dirty="0">
              <a:solidFill>
                <a:prstClr val="black"/>
              </a:solidFill>
              <a:latin typeface="Meiryo UI"/>
              <a:ea typeface="Meiryo UI"/>
            </a:endParaRPr>
          </a:p>
          <a:p>
            <a:pPr lvl="0"/>
            <a:r>
              <a:rPr kumimoji="1" lang="en-US" altLang="ja-JP" sz="1100" b="1" dirty="0">
                <a:solidFill>
                  <a:prstClr val="black"/>
                </a:solidFill>
                <a:latin typeface="Meiryo UI"/>
                <a:ea typeface="Meiryo UI"/>
              </a:rPr>
              <a:t>   </a:t>
            </a:r>
            <a:r>
              <a:rPr kumimoji="1" lang="ja-JP" altLang="en-US" sz="1100" b="1" dirty="0">
                <a:solidFill>
                  <a:prstClr val="black"/>
                </a:solidFill>
                <a:latin typeface="Meiryo UI"/>
                <a:ea typeface="Meiryo UI"/>
              </a:rPr>
              <a:t>緒に行うこともあります。</a:t>
            </a:r>
            <a:endParaRPr kumimoji="1" lang="en-US" altLang="ja-JP" sz="1100" b="1" dirty="0">
              <a:solidFill>
                <a:prstClr val="black"/>
              </a:solidFill>
              <a:latin typeface="Meiryo UI"/>
              <a:ea typeface="Meiryo UI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111840" y="1625045"/>
            <a:ext cx="814167" cy="8564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対象者に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「お知らせ」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r>
              <a:rPr kumimoji="1" lang="ja-JP" altLang="en-US" sz="11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配布</a:t>
            </a:r>
            <a:endParaRPr kumimoji="1"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楕円 2"/>
          <p:cNvSpPr/>
          <p:nvPr/>
        </p:nvSpPr>
        <p:spPr>
          <a:xfrm>
            <a:off x="755213" y="1419502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069542" y="1510285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入園選考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7368241" y="1503546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結果通知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7661017" y="1509679"/>
            <a:ext cx="252000" cy="79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入園手続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6757563" y="1509678"/>
            <a:ext cx="249451" cy="7926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願書受付</a:t>
            </a:r>
          </a:p>
        </p:txBody>
      </p:sp>
      <p:sp>
        <p:nvSpPr>
          <p:cNvPr id="49" name="正方形/長方形 48"/>
          <p:cNvSpPr/>
          <p:nvPr/>
        </p:nvSpPr>
        <p:spPr>
          <a:xfrm>
            <a:off x="5020935" y="2597952"/>
            <a:ext cx="1085174" cy="5765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 </a:t>
            </a:r>
            <a:r>
              <a:rPr kumimoji="1"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8/</a:t>
            </a:r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７〆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在園施設へ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「連絡票」を提出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楕円 50"/>
          <p:cNvSpPr/>
          <p:nvPr/>
        </p:nvSpPr>
        <p:spPr>
          <a:xfrm>
            <a:off x="2396288" y="1503546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２</a:t>
            </a:r>
          </a:p>
        </p:txBody>
      </p:sp>
      <p:sp>
        <p:nvSpPr>
          <p:cNvPr id="59" name="角丸四角形 58"/>
          <p:cNvSpPr/>
          <p:nvPr/>
        </p:nvSpPr>
        <p:spPr>
          <a:xfrm>
            <a:off x="5452545" y="3353629"/>
            <a:ext cx="1308661" cy="797053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在園している施設に「連絡票」を提出します。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1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月７日まで</a:t>
            </a:r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64" name="正方形/長方形 63"/>
          <p:cNvSpPr/>
          <p:nvPr/>
        </p:nvSpPr>
        <p:spPr>
          <a:xfrm>
            <a:off x="162806" y="4479046"/>
            <a:ext cx="3324366" cy="403149"/>
          </a:xfrm>
          <a:prstGeom prst="rect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重要事項（必ずお読みください）</a:t>
            </a:r>
          </a:p>
        </p:txBody>
      </p:sp>
      <p:sp>
        <p:nvSpPr>
          <p:cNvPr id="67" name="楕円 66"/>
          <p:cNvSpPr/>
          <p:nvPr/>
        </p:nvSpPr>
        <p:spPr>
          <a:xfrm>
            <a:off x="277940" y="3187090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1</a:t>
            </a:r>
            <a:endParaRPr kumimoji="1" lang="ja-JP" altLang="en-US" sz="1600" dirty="0">
              <a:solidFill>
                <a:schemeClr val="tx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68" name="楕円 67"/>
          <p:cNvSpPr/>
          <p:nvPr/>
        </p:nvSpPr>
        <p:spPr>
          <a:xfrm>
            <a:off x="1699687" y="3144651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２</a:t>
            </a:r>
          </a:p>
        </p:txBody>
      </p:sp>
      <p:sp>
        <p:nvSpPr>
          <p:cNvPr id="71" name="楕円 70"/>
          <p:cNvSpPr/>
          <p:nvPr/>
        </p:nvSpPr>
        <p:spPr>
          <a:xfrm>
            <a:off x="7317555" y="2562774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６</a:t>
            </a:r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596810" y="2562774"/>
            <a:ext cx="417882" cy="5987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線矢印コネクタ 72"/>
          <p:cNvCxnSpPr/>
          <p:nvPr/>
        </p:nvCxnSpPr>
        <p:spPr>
          <a:xfrm flipV="1">
            <a:off x="2021643" y="2597707"/>
            <a:ext cx="510470" cy="4941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線矢印コネクタ 74"/>
          <p:cNvCxnSpPr/>
          <p:nvPr/>
        </p:nvCxnSpPr>
        <p:spPr>
          <a:xfrm flipH="1" flipV="1">
            <a:off x="7703986" y="2841067"/>
            <a:ext cx="579292" cy="33965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/>
          <p:cNvCxnSpPr/>
          <p:nvPr/>
        </p:nvCxnSpPr>
        <p:spPr>
          <a:xfrm flipH="1" flipV="1">
            <a:off x="6651579" y="2960936"/>
            <a:ext cx="120897" cy="2020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矢印コネクタ 76"/>
          <p:cNvCxnSpPr/>
          <p:nvPr/>
        </p:nvCxnSpPr>
        <p:spPr>
          <a:xfrm flipH="1" flipV="1">
            <a:off x="6188728" y="2996713"/>
            <a:ext cx="303563" cy="336034"/>
          </a:xfrm>
          <a:prstGeom prst="straightConnector1">
            <a:avLst/>
          </a:prstGeom>
          <a:ln w="381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角丸四角形 44"/>
          <p:cNvSpPr/>
          <p:nvPr/>
        </p:nvSpPr>
        <p:spPr>
          <a:xfrm>
            <a:off x="8375520" y="3319477"/>
            <a:ext cx="1271959" cy="115957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「入園選考」「結果通知」「入園手続」の日時は、幼稚園から③でお知らせします。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右矢印 47"/>
          <p:cNvSpPr/>
          <p:nvPr/>
        </p:nvSpPr>
        <p:spPr>
          <a:xfrm>
            <a:off x="6003985" y="1440038"/>
            <a:ext cx="622393" cy="880655"/>
          </a:xfrm>
          <a:prstGeom prst="rightArrow">
            <a:avLst>
              <a:gd name="adj1" fmla="val 79064"/>
              <a:gd name="adj2" fmla="val 2397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願書の</a:t>
            </a:r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購入</a:t>
            </a:r>
          </a:p>
        </p:txBody>
      </p:sp>
      <p:sp>
        <p:nvSpPr>
          <p:cNvPr id="21" name="右中かっこ 20"/>
          <p:cNvSpPr/>
          <p:nvPr/>
        </p:nvSpPr>
        <p:spPr>
          <a:xfrm rot="5400000">
            <a:off x="7452635" y="1990002"/>
            <a:ext cx="77288" cy="843474"/>
          </a:xfrm>
          <a:prstGeom prst="rightBrace">
            <a:avLst>
              <a:gd name="adj1" fmla="val 24776"/>
              <a:gd name="adj2" fmla="val 50000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/>
          <p:cNvSpPr/>
          <p:nvPr/>
        </p:nvSpPr>
        <p:spPr>
          <a:xfrm>
            <a:off x="8298132" y="3091881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６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895858" y="571901"/>
            <a:ext cx="81886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ja-JP" altLang="en-US" sz="1600" b="1">
                <a:latin typeface="メイリオ" panose="020B0604030504040204" pitchFamily="50" charset="-128"/>
                <a:ea typeface="メイリオ" panose="020B0604030504040204" pitchFamily="50" charset="-128"/>
              </a:rPr>
              <a:t>別紙４</a:t>
            </a:r>
            <a:endParaRPr kumimoji="1" lang="ja-JP" altLang="en-US" sz="1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楕円 53"/>
          <p:cNvSpPr/>
          <p:nvPr/>
        </p:nvSpPr>
        <p:spPr>
          <a:xfrm>
            <a:off x="6351832" y="2565501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５</a:t>
            </a:r>
          </a:p>
        </p:txBody>
      </p:sp>
      <p:sp>
        <p:nvSpPr>
          <p:cNvPr id="44" name="右中かっこ 43"/>
          <p:cNvSpPr/>
          <p:nvPr/>
        </p:nvSpPr>
        <p:spPr>
          <a:xfrm rot="5400000">
            <a:off x="6475145" y="1929250"/>
            <a:ext cx="116219" cy="952248"/>
          </a:xfrm>
          <a:prstGeom prst="rightBrace">
            <a:avLst>
              <a:gd name="adj1" fmla="val 24776"/>
              <a:gd name="adj2" fmla="val 50000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楕円 52"/>
          <p:cNvSpPr/>
          <p:nvPr/>
        </p:nvSpPr>
        <p:spPr>
          <a:xfrm>
            <a:off x="4895057" y="2338438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４</a:t>
            </a:r>
          </a:p>
        </p:txBody>
      </p:sp>
      <p:sp>
        <p:nvSpPr>
          <p:cNvPr id="47" name="角丸四角形 46"/>
          <p:cNvSpPr/>
          <p:nvPr/>
        </p:nvSpPr>
        <p:spPr>
          <a:xfrm>
            <a:off x="6933253" y="3319476"/>
            <a:ext cx="1372832" cy="11383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願書は、幼稚園の定める日に購入・提出してください。</a:t>
            </a:r>
            <a:endParaRPr kumimoji="1"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（③でお知らせします）</a:t>
            </a:r>
          </a:p>
        </p:txBody>
      </p:sp>
      <p:sp>
        <p:nvSpPr>
          <p:cNvPr id="60" name="楕円 59"/>
          <p:cNvSpPr/>
          <p:nvPr/>
        </p:nvSpPr>
        <p:spPr>
          <a:xfrm>
            <a:off x="5184682" y="3283358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４</a:t>
            </a:r>
          </a:p>
        </p:txBody>
      </p:sp>
      <p:cxnSp>
        <p:nvCxnSpPr>
          <p:cNvPr id="58" name="直線矢印コネクタ 57"/>
          <p:cNvCxnSpPr/>
          <p:nvPr/>
        </p:nvCxnSpPr>
        <p:spPr>
          <a:xfrm flipV="1">
            <a:off x="4038264" y="2581374"/>
            <a:ext cx="293853" cy="55465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楕円 69"/>
          <p:cNvSpPr/>
          <p:nvPr/>
        </p:nvSpPr>
        <p:spPr>
          <a:xfrm>
            <a:off x="6792880" y="3107365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５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4107169" y="1589784"/>
            <a:ext cx="783224" cy="922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願書配布、入園選考日程等のお知らせ</a:t>
            </a:r>
          </a:p>
        </p:txBody>
      </p:sp>
      <p:sp>
        <p:nvSpPr>
          <p:cNvPr id="52" name="楕円 51"/>
          <p:cNvSpPr/>
          <p:nvPr/>
        </p:nvSpPr>
        <p:spPr>
          <a:xfrm>
            <a:off x="3838594" y="1451125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３</a:t>
            </a:r>
          </a:p>
        </p:txBody>
      </p:sp>
      <p:sp>
        <p:nvSpPr>
          <p:cNvPr id="50" name="角丸四角形 49"/>
          <p:cNvSpPr/>
          <p:nvPr/>
        </p:nvSpPr>
        <p:spPr>
          <a:xfrm>
            <a:off x="3930946" y="3400187"/>
            <a:ext cx="1238208" cy="93357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願書配布や入園選考等の日程などを、お知らせします。</a:t>
            </a:r>
          </a:p>
        </p:txBody>
      </p:sp>
      <p:sp>
        <p:nvSpPr>
          <p:cNvPr id="69" name="楕円 68"/>
          <p:cNvSpPr/>
          <p:nvPr/>
        </p:nvSpPr>
        <p:spPr>
          <a:xfrm>
            <a:off x="3811080" y="3172158"/>
            <a:ext cx="360000" cy="360000"/>
          </a:xfrm>
          <a:prstGeom prst="ellipse">
            <a:avLst/>
          </a:prstGeom>
          <a:solidFill>
            <a:srgbClr val="FFCC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３</a:t>
            </a:r>
          </a:p>
        </p:txBody>
      </p:sp>
    </p:spTree>
    <p:extLst>
      <p:ext uri="{BB962C8B-B14F-4D97-AF65-F5344CB8AC3E}">
        <p14:creationId xmlns:p14="http://schemas.microsoft.com/office/powerpoint/2010/main" val="3868865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475</Words>
  <Application>Microsoft Office PowerPoint</Application>
  <PresentationFormat>A4 210 x 297 mm</PresentationFormat>
  <Paragraphs>69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HGSｺﾞｼｯｸE</vt:lpstr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岡島　弘晃</dc:creator>
  <cp:lastModifiedBy>吉行　ゆりえ</cp:lastModifiedBy>
  <cp:revision>6</cp:revision>
  <dcterms:modified xsi:type="dcterms:W3CDTF">2026-05-01T01:43:32Z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2025-04-24T00:59:13Z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a2ab2787-c1e7-407f-a903-ef94d39b46a6</vt:lpwstr>
  </property>
  <property fmtid="{D5CDD505-2E9C-101B-9397-08002B2CF9AE}" pid="7" name="MSIP_Label_defa4170-0d19-0005-0004-bc88714345d2_ActionId">
    <vt:lpwstr>61289c74-c666-4263-a4d6-7e8c9ca55f1e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