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0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8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468" cy="494019"/>
          </a:xfrm>
          <a:prstGeom prst="rect">
            <a:avLst/>
          </a:prstGeom>
        </p:spPr>
        <p:txBody>
          <a:bodyPr vert="horz" lIns="89783" tIns="44891" rIns="89783" bIns="4489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743" y="0"/>
            <a:ext cx="2918468" cy="494019"/>
          </a:xfrm>
          <a:prstGeom prst="rect">
            <a:avLst/>
          </a:prstGeom>
        </p:spPr>
        <p:txBody>
          <a:bodyPr vert="horz" lIns="89783" tIns="44891" rIns="89783" bIns="44891" rtlCol="0"/>
          <a:lstStyle>
            <a:lvl1pPr algn="r">
              <a:defRPr sz="1200"/>
            </a:lvl1pPr>
          </a:lstStyle>
          <a:p>
            <a:fld id="{82357808-2F51-4622-865A-9E935D7CD25E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783" tIns="44891" rIns="89783" bIns="4489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732" y="4747900"/>
            <a:ext cx="5388300" cy="3884929"/>
          </a:xfrm>
          <a:prstGeom prst="rect">
            <a:avLst/>
          </a:prstGeom>
        </p:spPr>
        <p:txBody>
          <a:bodyPr vert="horz" lIns="89783" tIns="44891" rIns="89783" bIns="4489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2294"/>
            <a:ext cx="2918468" cy="494019"/>
          </a:xfrm>
          <a:prstGeom prst="rect">
            <a:avLst/>
          </a:prstGeom>
        </p:spPr>
        <p:txBody>
          <a:bodyPr vert="horz" lIns="89783" tIns="44891" rIns="89783" bIns="4489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743" y="9372294"/>
            <a:ext cx="2918468" cy="494019"/>
          </a:xfrm>
          <a:prstGeom prst="rect">
            <a:avLst/>
          </a:prstGeom>
        </p:spPr>
        <p:txBody>
          <a:bodyPr vert="horz" lIns="89783" tIns="44891" rIns="89783" bIns="44891" rtlCol="0" anchor="b"/>
          <a:lstStyle>
            <a:lvl1pPr algn="r">
              <a:defRPr sz="1200"/>
            </a:lvl1pPr>
          </a:lstStyle>
          <a:p>
            <a:fld id="{72F9DA7A-930B-4C61-A3AD-7FB0F31B3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877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F9DA7A-930B-4C61-A3AD-7FB0F31B321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071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682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978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3873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2702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24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7112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572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024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95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335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48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57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311792"/>
              </p:ext>
            </p:extLst>
          </p:nvPr>
        </p:nvGraphicFramePr>
        <p:xfrm>
          <a:off x="46426" y="1030958"/>
          <a:ext cx="9594377" cy="4244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41239339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798045472"/>
                    </a:ext>
                  </a:extLst>
                </a:gridCol>
                <a:gridCol w="781600">
                  <a:extLst>
                    <a:ext uri="{9D8B030D-6E8A-4147-A177-3AD203B41FA5}">
                      <a16:colId xmlns:a16="http://schemas.microsoft.com/office/drawing/2014/main" val="4137469353"/>
                    </a:ext>
                  </a:extLst>
                </a:gridCol>
                <a:gridCol w="1897038">
                  <a:extLst>
                    <a:ext uri="{9D8B030D-6E8A-4147-A177-3AD203B41FA5}">
                      <a16:colId xmlns:a16="http://schemas.microsoft.com/office/drawing/2014/main" val="780647912"/>
                    </a:ext>
                  </a:extLst>
                </a:gridCol>
                <a:gridCol w="1787857">
                  <a:extLst>
                    <a:ext uri="{9D8B030D-6E8A-4147-A177-3AD203B41FA5}">
                      <a16:colId xmlns:a16="http://schemas.microsoft.com/office/drawing/2014/main" val="2751683806"/>
                    </a:ext>
                  </a:extLst>
                </a:gridCol>
                <a:gridCol w="1749757">
                  <a:extLst>
                    <a:ext uri="{9D8B030D-6E8A-4147-A177-3AD203B41FA5}">
                      <a16:colId xmlns:a16="http://schemas.microsoft.com/office/drawing/2014/main" val="3433375984"/>
                    </a:ext>
                  </a:extLst>
                </a:gridCol>
                <a:gridCol w="1801505">
                  <a:extLst>
                    <a:ext uri="{9D8B030D-6E8A-4147-A177-3AD203B41FA5}">
                      <a16:colId xmlns:a16="http://schemas.microsoft.com/office/drawing/2014/main" val="4269099153"/>
                    </a:ext>
                  </a:extLst>
                </a:gridCol>
                <a:gridCol w="612949">
                  <a:extLst>
                    <a:ext uri="{9D8B030D-6E8A-4147-A177-3AD203B41FA5}">
                      <a16:colId xmlns:a16="http://schemas.microsoft.com/office/drawing/2014/main" val="3183085050"/>
                    </a:ext>
                  </a:extLst>
                </a:gridCol>
                <a:gridCol w="547111">
                  <a:extLst>
                    <a:ext uri="{9D8B030D-6E8A-4147-A177-3AD203B41FA5}">
                      <a16:colId xmlns:a16="http://schemas.microsoft.com/office/drawing/2014/main" val="898374014"/>
                    </a:ext>
                  </a:extLst>
                </a:gridCol>
              </a:tblGrid>
              <a:tr h="262593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８月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９月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05256"/>
                  </a:ext>
                </a:extLst>
              </a:tr>
              <a:tr h="1867182">
                <a:tc>
                  <a:txBody>
                    <a:bodyPr/>
                    <a:lstStyle/>
                    <a:p>
                      <a:pPr algn="ctr"/>
                      <a:endParaRPr kumimoji="1" lang="en-US" altLang="ja-JP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</a:t>
                      </a:r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募集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</a:t>
                      </a:r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4249"/>
                  </a:ext>
                </a:extLst>
              </a:tr>
              <a:tr h="2011253">
                <a:tc>
                  <a:txBody>
                    <a:bodyPr/>
                    <a:lstStyle/>
                    <a:p>
                      <a:pPr algn="ctr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8">
                  <a:txBody>
                    <a:bodyPr/>
                    <a:lstStyle/>
                    <a:p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943162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278909" y="289436"/>
            <a:ext cx="5264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連携施設からの卒園児受入れ スケジュール概要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（令和９年４月入園分）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6426" y="4917084"/>
            <a:ext cx="9763083" cy="1836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注１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：石神井幼稚園に、連携施設からの受入れとして入園を申込む場合は、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「石神井幼稚園（預かり保育利用）を第一希望とすること」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「石神井幼稚園への入園が決定した場合は、認可保育園等の入園を理由に辞退しないこと」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が条件です。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注２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連携施設からの受入予定人数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は、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５名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程度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です。申込者に対し、幼稚園で入園選考を行います。選考により希望に添えないことが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lnSpc>
                <a:spcPts val="168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ありますので予めご了承ください。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注３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：「説明会への参加」や「願書の購入と提出」等は、石神井幼稚園が定めるルールやスケジュール等に則って、各保護者が自主的・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主体的に行ってください。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注４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区に提出する「連絡票」は、石神井幼稚園への申込書ではありません。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入園を希望する場合は、幼稚園から願書を購入し、幼稚園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にご提出ください。なお、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区は、幼稚園の入園選考について一切関与することはできません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ので、ご了承ください。</a:t>
            </a:r>
          </a:p>
        </p:txBody>
      </p:sp>
      <p:sp>
        <p:nvSpPr>
          <p:cNvPr id="56" name="角丸四角形 55"/>
          <p:cNvSpPr/>
          <p:nvPr/>
        </p:nvSpPr>
        <p:spPr>
          <a:xfrm>
            <a:off x="494622" y="3390763"/>
            <a:ext cx="1244280" cy="727129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区から、在園している施設を通じて、「お知らせ」が配布されます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51212" y="178958"/>
            <a:ext cx="2691803" cy="738664"/>
          </a:xfrm>
          <a:prstGeom prst="rect">
            <a:avLst/>
          </a:prstGeom>
          <a:ln w="38100" cmpd="dbl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石神井幼稚園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TEL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03-3997-2539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639359" y="1593826"/>
            <a:ext cx="1053649" cy="13426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入園説明会見学会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への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1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園の</a:t>
            </a:r>
            <a:r>
              <a:rPr kumimoji="1" lang="en-US" altLang="ja-JP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kumimoji="1" lang="ja-JP" altLang="en-US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で確認ください。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1894971" y="3378933"/>
            <a:ext cx="1950392" cy="761059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幼稚園が開催する「入園説明会・見学会」に参加します。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説明会への参加は、予約　</a:t>
            </a:r>
            <a:endParaRPr kumimoji="1" lang="en-US" altLang="ja-JP" sz="1100" b="1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ja-JP" altLang="en-US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不要です</a:t>
            </a:r>
            <a:r>
              <a:rPr kumimoji="1" lang="ja-JP" altLang="en-US" sz="11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100" b="1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111840" y="1625045"/>
            <a:ext cx="814167" cy="8564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対象者に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「お知らせ」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r>
              <a:rPr kumimoji="1" lang="ja-JP" altLang="en-US" sz="11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配布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楕円 2"/>
          <p:cNvSpPr/>
          <p:nvPr/>
        </p:nvSpPr>
        <p:spPr>
          <a:xfrm>
            <a:off x="755213" y="1419502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</a:t>
            </a:r>
            <a:endParaRPr kumimoji="1" lang="ja-JP" altLang="en-US" sz="1600" dirty="0">
              <a:solidFill>
                <a:schemeClr val="tx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7581313" y="2278884"/>
            <a:ext cx="252000" cy="79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入園選考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7880012" y="2272145"/>
            <a:ext cx="252000" cy="79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結果通知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8172788" y="2278278"/>
            <a:ext cx="252000" cy="79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入園手続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7279919" y="2003291"/>
            <a:ext cx="249451" cy="7926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願書受付</a:t>
            </a:r>
          </a:p>
        </p:txBody>
      </p:sp>
      <p:sp>
        <p:nvSpPr>
          <p:cNvPr id="49" name="正方形/長方形 48"/>
          <p:cNvSpPr/>
          <p:nvPr/>
        </p:nvSpPr>
        <p:spPr>
          <a:xfrm>
            <a:off x="5020935" y="2597952"/>
            <a:ext cx="1085174" cy="5765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 </a:t>
            </a:r>
            <a:r>
              <a:rPr kumimoji="1"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8/</a:t>
            </a:r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７〆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在園施設へ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「連絡票」を提出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楕円 50"/>
          <p:cNvSpPr/>
          <p:nvPr/>
        </p:nvSpPr>
        <p:spPr>
          <a:xfrm>
            <a:off x="2396288" y="1503546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２</a:t>
            </a:r>
          </a:p>
        </p:txBody>
      </p:sp>
      <p:sp>
        <p:nvSpPr>
          <p:cNvPr id="59" name="角丸四角形 58"/>
          <p:cNvSpPr/>
          <p:nvPr/>
        </p:nvSpPr>
        <p:spPr>
          <a:xfrm>
            <a:off x="4013066" y="3405443"/>
            <a:ext cx="1308661" cy="797053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在園している施設に「連絡票」を提出します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月７日まで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62" name="角丸四角形 61"/>
          <p:cNvSpPr/>
          <p:nvPr/>
        </p:nvSpPr>
        <p:spPr>
          <a:xfrm>
            <a:off x="6832151" y="3369771"/>
            <a:ext cx="1837356" cy="623022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願書は、幼稚園の定める日に提出してください。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162806" y="4479046"/>
            <a:ext cx="3324366" cy="403149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重要事項（必ずお読みください）</a:t>
            </a:r>
          </a:p>
        </p:txBody>
      </p:sp>
      <p:sp>
        <p:nvSpPr>
          <p:cNvPr id="67" name="楕円 66"/>
          <p:cNvSpPr/>
          <p:nvPr/>
        </p:nvSpPr>
        <p:spPr>
          <a:xfrm>
            <a:off x="277940" y="3187090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</a:t>
            </a:r>
            <a:endParaRPr kumimoji="1" lang="ja-JP" altLang="en-US" sz="1600" dirty="0">
              <a:solidFill>
                <a:schemeClr val="tx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68" name="楕円 67"/>
          <p:cNvSpPr/>
          <p:nvPr/>
        </p:nvSpPr>
        <p:spPr>
          <a:xfrm>
            <a:off x="1699687" y="3144651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２</a:t>
            </a:r>
          </a:p>
        </p:txBody>
      </p:sp>
      <p:sp>
        <p:nvSpPr>
          <p:cNvPr id="69" name="楕円 68"/>
          <p:cNvSpPr/>
          <p:nvPr/>
        </p:nvSpPr>
        <p:spPr>
          <a:xfrm>
            <a:off x="3811080" y="3172158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３</a:t>
            </a:r>
          </a:p>
        </p:txBody>
      </p:sp>
      <p:sp>
        <p:nvSpPr>
          <p:cNvPr id="71" name="楕円 70"/>
          <p:cNvSpPr/>
          <p:nvPr/>
        </p:nvSpPr>
        <p:spPr>
          <a:xfrm>
            <a:off x="8443492" y="2941439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６</a:t>
            </a:r>
          </a:p>
        </p:txBody>
      </p:sp>
      <p:cxnSp>
        <p:nvCxnSpPr>
          <p:cNvPr id="8" name="直線矢印コネクタ 7"/>
          <p:cNvCxnSpPr/>
          <p:nvPr/>
        </p:nvCxnSpPr>
        <p:spPr>
          <a:xfrm flipV="1">
            <a:off x="1113645" y="2540263"/>
            <a:ext cx="273216" cy="85417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矢印コネクタ 72"/>
          <p:cNvCxnSpPr/>
          <p:nvPr/>
        </p:nvCxnSpPr>
        <p:spPr>
          <a:xfrm flipV="1">
            <a:off x="2174659" y="2750343"/>
            <a:ext cx="303922" cy="43076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>
            <a:cxnSpLocks/>
          </p:cNvCxnSpPr>
          <p:nvPr/>
        </p:nvCxnSpPr>
        <p:spPr>
          <a:xfrm flipH="1" flipV="1">
            <a:off x="8895858" y="3532158"/>
            <a:ext cx="491465" cy="32072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矢印コネクタ 75"/>
          <p:cNvCxnSpPr/>
          <p:nvPr/>
        </p:nvCxnSpPr>
        <p:spPr>
          <a:xfrm flipV="1">
            <a:off x="6351953" y="1891030"/>
            <a:ext cx="109246" cy="116486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矢印コネクタ 76"/>
          <p:cNvCxnSpPr/>
          <p:nvPr/>
        </p:nvCxnSpPr>
        <p:spPr>
          <a:xfrm flipV="1">
            <a:off x="4420763" y="2798404"/>
            <a:ext cx="422851" cy="553755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角丸四角形 44"/>
          <p:cNvSpPr/>
          <p:nvPr/>
        </p:nvSpPr>
        <p:spPr>
          <a:xfrm>
            <a:off x="7727284" y="4138396"/>
            <a:ext cx="1920196" cy="603267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「入園選考」「結果通知」「入園手続」は、願書購入時にお知らせします。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右矢印 47"/>
          <p:cNvSpPr/>
          <p:nvPr/>
        </p:nvSpPr>
        <p:spPr>
          <a:xfrm>
            <a:off x="6629905" y="1437916"/>
            <a:ext cx="621077" cy="906228"/>
          </a:xfrm>
          <a:prstGeom prst="rightArrow">
            <a:avLst>
              <a:gd name="adj1" fmla="val 79064"/>
              <a:gd name="adj2" fmla="val 23979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願書の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購入</a:t>
            </a:r>
          </a:p>
        </p:txBody>
      </p:sp>
      <p:sp>
        <p:nvSpPr>
          <p:cNvPr id="52" name="楕円 51"/>
          <p:cNvSpPr/>
          <p:nvPr/>
        </p:nvSpPr>
        <p:spPr>
          <a:xfrm>
            <a:off x="4859319" y="2429235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３</a:t>
            </a:r>
          </a:p>
        </p:txBody>
      </p:sp>
      <p:sp>
        <p:nvSpPr>
          <p:cNvPr id="57" name="楕円 56"/>
          <p:cNvSpPr/>
          <p:nvPr/>
        </p:nvSpPr>
        <p:spPr>
          <a:xfrm>
            <a:off x="9367030" y="3852879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６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8895858" y="571901"/>
            <a:ext cx="818866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rPr>
              <a:t>別紙４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楕円 53"/>
          <p:cNvSpPr/>
          <p:nvPr/>
        </p:nvSpPr>
        <p:spPr>
          <a:xfrm>
            <a:off x="6722331" y="3121439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５</a:t>
            </a:r>
          </a:p>
        </p:txBody>
      </p:sp>
      <p:sp>
        <p:nvSpPr>
          <p:cNvPr id="70" name="楕円 69"/>
          <p:cNvSpPr/>
          <p:nvPr/>
        </p:nvSpPr>
        <p:spPr>
          <a:xfrm>
            <a:off x="7099919" y="2736401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５</a:t>
            </a:r>
          </a:p>
        </p:txBody>
      </p:sp>
      <p:sp>
        <p:nvSpPr>
          <p:cNvPr id="53" name="楕円 52"/>
          <p:cNvSpPr/>
          <p:nvPr/>
        </p:nvSpPr>
        <p:spPr>
          <a:xfrm>
            <a:off x="6353216" y="1471505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４</a:t>
            </a:r>
          </a:p>
        </p:txBody>
      </p:sp>
      <p:sp>
        <p:nvSpPr>
          <p:cNvPr id="47" name="角丸四角形 46"/>
          <p:cNvSpPr/>
          <p:nvPr/>
        </p:nvSpPr>
        <p:spPr>
          <a:xfrm>
            <a:off x="5431547" y="3371483"/>
            <a:ext cx="1245374" cy="831013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願書は、幼稚園の定める期間に購入してください。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楕円 59"/>
          <p:cNvSpPr/>
          <p:nvPr/>
        </p:nvSpPr>
        <p:spPr>
          <a:xfrm>
            <a:off x="6265221" y="3141927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４</a:t>
            </a:r>
          </a:p>
        </p:txBody>
      </p:sp>
      <p:cxnSp>
        <p:nvCxnSpPr>
          <p:cNvPr id="58" name="直線矢印コネクタ 57"/>
          <p:cNvCxnSpPr/>
          <p:nvPr/>
        </p:nvCxnSpPr>
        <p:spPr>
          <a:xfrm flipV="1">
            <a:off x="6895140" y="2929257"/>
            <a:ext cx="147561" cy="1496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86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428</Words>
  <Application>Microsoft Office PowerPoint</Application>
  <PresentationFormat>A4 210 x 297 mm</PresentationFormat>
  <Paragraphs>66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HGSｺﾞｼｯｸE</vt:lpstr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岡島　弘晃</dc:creator>
  <cp:lastModifiedBy>吉行　ゆりえ</cp:lastModifiedBy>
  <cp:revision>4</cp:revision>
  <dcterms:modified xsi:type="dcterms:W3CDTF">2026-03-25T01:43:15Z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2025-04-24T01:01:34Z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a2ab2787-c1e7-407f-a903-ef94d39b46a6</vt:lpwstr>
  </property>
  <property fmtid="{D5CDD505-2E9C-101B-9397-08002B2CF9AE}" pid="7" name="MSIP_Label_defa4170-0d19-0005-0004-bc88714345d2_ActionId">
    <vt:lpwstr>cbefd500-10d7-47de-81da-7bc6e4cfdc2a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