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0" autoAdjust="0"/>
    <p:restoredTop sz="94660"/>
  </p:normalViewPr>
  <p:slideViewPr>
    <p:cSldViewPr snapToGrid="0">
      <p:cViewPr varScale="1">
        <p:scale>
          <a:sx n="159" d="100"/>
          <a:sy n="159" d="100"/>
        </p:scale>
        <p:origin x="1326" y="138"/>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3" Type="http://schemas.openxmlformats.org/officeDocument/2006/relationships/notesMaster" Target="notesMasters/notesMaster1.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293" cy="497040"/>
          </a:xfrm>
          <a:prstGeom prst="rect">
            <a:avLst/>
          </a:prstGeom>
        </p:spPr>
        <p:txBody>
          <a:bodyPr vert="horz" lIns="90452" tIns="45226" rIns="90452" bIns="452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815" y="0"/>
            <a:ext cx="2945293" cy="497040"/>
          </a:xfrm>
          <a:prstGeom prst="rect">
            <a:avLst/>
          </a:prstGeom>
        </p:spPr>
        <p:txBody>
          <a:bodyPr vert="horz" lIns="90452" tIns="45226" rIns="90452" bIns="45226" rtlCol="0"/>
          <a:lstStyle>
            <a:lvl1pPr algn="r">
              <a:defRPr sz="1200"/>
            </a:lvl1pPr>
          </a:lstStyle>
          <a:p>
            <a:fld id="{82357808-2F51-4622-865A-9E935D7CD25E}"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0452" tIns="45226" rIns="90452" bIns="45226" rtlCol="0" anchor="ctr"/>
          <a:lstStyle/>
          <a:p>
            <a:endParaRPr lang="ja-JP" altLang="en-US"/>
          </a:p>
        </p:txBody>
      </p:sp>
      <p:sp>
        <p:nvSpPr>
          <p:cNvPr id="5" name="ノート プレースホルダー 4"/>
          <p:cNvSpPr>
            <a:spLocks noGrp="1"/>
          </p:cNvSpPr>
          <p:nvPr>
            <p:ph type="body" sz="quarter" idx="3"/>
          </p:nvPr>
        </p:nvSpPr>
        <p:spPr>
          <a:xfrm>
            <a:off x="679924" y="4776930"/>
            <a:ext cx="5437827" cy="3908682"/>
          </a:xfrm>
          <a:prstGeom prst="rect">
            <a:avLst/>
          </a:prstGeom>
        </p:spPr>
        <p:txBody>
          <a:bodyPr vert="horz" lIns="90452" tIns="45226" rIns="90452" bIns="452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598"/>
            <a:ext cx="2945293" cy="497040"/>
          </a:xfrm>
          <a:prstGeom prst="rect">
            <a:avLst/>
          </a:prstGeom>
        </p:spPr>
        <p:txBody>
          <a:bodyPr vert="horz" lIns="90452" tIns="45226" rIns="90452" bIns="452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815" y="9429598"/>
            <a:ext cx="2945293" cy="497040"/>
          </a:xfrm>
          <a:prstGeom prst="rect">
            <a:avLst/>
          </a:prstGeom>
        </p:spPr>
        <p:txBody>
          <a:bodyPr vert="horz" lIns="90452" tIns="45226" rIns="90452" bIns="45226"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2026/4/13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335556517"/>
              </p:ext>
            </p:extLst>
          </p:nvPr>
        </p:nvGraphicFramePr>
        <p:xfrm>
          <a:off x="46426" y="1030958"/>
          <a:ext cx="9594377" cy="4244195"/>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867182">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16</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募集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478207" y="245475"/>
            <a:ext cx="5246251" cy="646331"/>
          </a:xfrm>
          <a:prstGeom prst="rect">
            <a:avLst/>
          </a:prstGeom>
          <a:noFill/>
        </p:spPr>
        <p:txBody>
          <a:bodyPr wrap="squar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（令和</a:t>
            </a:r>
            <a:r>
              <a:rPr kumimoji="1" lang="en-US" altLang="ja-JP" b="1">
                <a:latin typeface="メイリオ" panose="020B0604030504040204" pitchFamily="50" charset="-128"/>
                <a:ea typeface="メイリオ" panose="020B0604030504040204" pitchFamily="50" charset="-128"/>
              </a:rPr>
              <a:t>9</a:t>
            </a:r>
            <a:r>
              <a:rPr kumimoji="1" lang="ja-JP" altLang="en-US" b="1">
                <a:latin typeface="メイリオ" panose="020B0604030504040204" pitchFamily="50" charset="-128"/>
                <a:ea typeface="メイリオ" panose="020B0604030504040204" pitchFamily="50" charset="-128"/>
              </a:rPr>
              <a:t>年</a:t>
            </a:r>
            <a:r>
              <a:rPr kumimoji="1" lang="ja-JP" altLang="en-US" b="1" dirty="0">
                <a:latin typeface="メイリオ" panose="020B0604030504040204" pitchFamily="50" charset="-128"/>
                <a:ea typeface="メイリオ" panose="020B0604030504040204" pitchFamily="50" charset="-128"/>
              </a:rPr>
              <a:t>４月入園分）</a:t>
            </a:r>
          </a:p>
        </p:txBody>
      </p:sp>
      <p:sp>
        <p:nvSpPr>
          <p:cNvPr id="11" name="テキスト ボックス 10"/>
          <p:cNvSpPr txBox="1"/>
          <p:nvPr/>
        </p:nvSpPr>
        <p:spPr>
          <a:xfrm>
            <a:off x="46426" y="5012386"/>
            <a:ext cx="9796821" cy="1836400"/>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：北町カトリック幼稚園に、連携施設からの受入れとして入園を申込む場合は、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「北町カトリック幼稚園（預かり保育利用）を第一</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希望とする」</a:t>
            </a:r>
            <a:r>
              <a:rPr kumimoji="1" lang="ja-JP" altLang="en-US" sz="1200" dirty="0">
                <a:latin typeface="メイリオ" panose="020B0604030504040204" pitchFamily="50" charset="-128"/>
                <a:ea typeface="メイリオ" panose="020B0604030504040204" pitchFamily="50" charset="-128"/>
              </a:rPr>
              <a:t>こと、</a:t>
            </a:r>
            <a:r>
              <a:rPr kumimoji="1" lang="ja-JP" altLang="en-US" sz="1200" b="1" u="sng" dirty="0">
                <a:latin typeface="メイリオ" panose="020B0604030504040204" pitchFamily="50" charset="-128"/>
                <a:ea typeface="メイリオ" panose="020B0604030504040204" pitchFamily="50" charset="-128"/>
              </a:rPr>
              <a:t>「幼稚園への入園が決定した場合は、認可保育園等の入園を理由に辞退しない」</a:t>
            </a:r>
            <a:r>
              <a:rPr kumimoji="1" lang="ja-JP" altLang="en-US" sz="1200" dirty="0">
                <a:latin typeface="メイリオ" panose="020B0604030504040204" pitchFamily="50" charset="-128"/>
                <a:ea typeface="メイリオ" panose="020B0604030504040204" pitchFamily="50" charset="-128"/>
              </a:rPr>
              <a:t>ことが条件です。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：「説明会への参加」、「願書の購入と提出」、 「申込希望の連絡」等は、北町カトリック幼稚園が定めるルールやスケジュール等</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に則って、各保護者が自主的・主体的に行ってください。また、連絡をいれる際は、「連携施設の卒園児であること」をお伝え</a:t>
            </a:r>
            <a:r>
              <a:rPr kumimoji="1" lang="ja-JP" altLang="en-US" sz="1200" dirty="0" err="1">
                <a:latin typeface="メイリオ" panose="020B0604030504040204" pitchFamily="50" charset="-128"/>
                <a:ea typeface="メイリオ" panose="020B0604030504040204" pitchFamily="50" charset="-128"/>
              </a:rPr>
              <a:t>く</a:t>
            </a:r>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区に提出する「連絡票」は北町カトリック幼稚園への申込書ではありません。</a:t>
            </a:r>
            <a:r>
              <a:rPr kumimoji="1" lang="ja-JP" altLang="en-US" sz="1200" dirty="0">
                <a:latin typeface="メイリオ" panose="020B0604030504040204" pitchFamily="50" charset="-128"/>
                <a:ea typeface="メイリオ" panose="020B0604030504040204" pitchFamily="50" charset="-128"/>
              </a:rPr>
              <a:t>入園を希望する場合は、幼稚園から願書を購入し、</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幼稚園にご提出ください。なお、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494622" y="3390763"/>
            <a:ext cx="1244280" cy="837585"/>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2" y="234162"/>
            <a:ext cx="3055595" cy="707886"/>
          </a:xfrm>
          <a:prstGeom prst="rect">
            <a:avLst/>
          </a:prstGeom>
          <a:ln w="38100" cmpd="dbl">
            <a:solidFill>
              <a:schemeClr val="tx1"/>
            </a:solidFill>
          </a:ln>
        </p:spPr>
        <p:txBody>
          <a:bodyPr wrap="square">
            <a:spAutoFit/>
          </a:bodyPr>
          <a:lstStyle/>
          <a:p>
            <a:pPr algn="ctr"/>
            <a:r>
              <a:rPr kumimoji="1" lang="ja-JP" altLang="en-US" sz="2000" b="1" dirty="0">
                <a:latin typeface="Meiryo UI" panose="020B0604030504040204" pitchFamily="50" charset="-128"/>
                <a:ea typeface="Meiryo UI" panose="020B0604030504040204" pitchFamily="50" charset="-128"/>
              </a:rPr>
              <a:t>北町カトリック幼稚園</a:t>
            </a:r>
            <a:endParaRPr kumimoji="1" lang="en-US" altLang="ja-JP" sz="2000" b="1" dirty="0">
              <a:latin typeface="Meiryo UI" panose="020B0604030504040204" pitchFamily="50" charset="-128"/>
              <a:ea typeface="Meiryo UI" panose="020B0604030504040204" pitchFamily="50" charset="-128"/>
            </a:endParaRPr>
          </a:p>
          <a:p>
            <a:pPr algn="ctr"/>
            <a:r>
              <a:rPr kumimoji="1" lang="en-US" altLang="ja-JP" sz="2000" b="1" dirty="0">
                <a:latin typeface="Meiryo UI" panose="020B0604030504040204" pitchFamily="50" charset="-128"/>
                <a:ea typeface="Meiryo UI" panose="020B0604030504040204" pitchFamily="50" charset="-128"/>
              </a:rPr>
              <a:t>TEL</a:t>
            </a:r>
            <a:r>
              <a:rPr kumimoji="1" lang="ja-JP" altLang="en-US" sz="2000" b="1" dirty="0">
                <a:latin typeface="Meiryo UI" panose="020B0604030504040204" pitchFamily="50" charset="-128"/>
                <a:ea typeface="Meiryo UI" panose="020B0604030504040204" pitchFamily="50" charset="-128"/>
              </a:rPr>
              <a:t>：</a:t>
            </a:r>
            <a:r>
              <a:rPr kumimoji="1" lang="en-US" altLang="ja-JP" sz="2000" b="1" dirty="0">
                <a:latin typeface="Meiryo UI" panose="020B0604030504040204" pitchFamily="50" charset="-128"/>
                <a:ea typeface="Meiryo UI" panose="020B0604030504040204" pitchFamily="50" charset="-128"/>
              </a:rPr>
              <a:t>03-3931-1661</a:t>
            </a:r>
            <a:endParaRPr kumimoji="1" lang="ja-JP" altLang="en-US" sz="2000"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2683516" y="1576125"/>
            <a:ext cx="2160098" cy="731714"/>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入園見学会・説明会への参加</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見学会：随時実施します。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説明会：</a:t>
            </a:r>
            <a:r>
              <a:rPr kumimoji="1" lang="en-US" altLang="ja-JP" sz="1100" b="1" u="sng" dirty="0">
                <a:solidFill>
                  <a:srgbClr val="FF0000"/>
                </a:solidFill>
                <a:latin typeface="Meiryo UI" panose="020B0604030504040204" pitchFamily="50" charset="-128"/>
                <a:ea typeface="Meiryo UI" panose="020B0604030504040204" pitchFamily="50" charset="-128"/>
              </a:rPr>
              <a:t>7/4(</a:t>
            </a:r>
            <a:r>
              <a:rPr kumimoji="1" lang="ja-JP" altLang="en-US" sz="1100" b="1" u="sng" dirty="0">
                <a:solidFill>
                  <a:srgbClr val="FF0000"/>
                </a:solidFill>
                <a:latin typeface="Meiryo UI" panose="020B0604030504040204" pitchFamily="50" charset="-128"/>
                <a:ea typeface="Meiryo UI" panose="020B0604030504040204" pitchFamily="50" charset="-128"/>
              </a:rPr>
              <a:t>土</a:t>
            </a:r>
            <a:r>
              <a:rPr kumimoji="1" lang="en-US" altLang="ja-JP" sz="1100" b="1" u="sng" dirty="0">
                <a:solidFill>
                  <a:srgbClr val="FF0000"/>
                </a:solidFill>
                <a:latin typeface="Meiryo UI" panose="020B0604030504040204" pitchFamily="50" charset="-128"/>
                <a:ea typeface="Meiryo UI" panose="020B0604030504040204" pitchFamily="50" charset="-128"/>
              </a:rPr>
              <a:t>)10</a:t>
            </a:r>
            <a:r>
              <a:rPr kumimoji="1" lang="ja-JP" altLang="en-US" sz="1100" b="1" u="sng" dirty="0">
                <a:solidFill>
                  <a:srgbClr val="FF0000"/>
                </a:solidFill>
                <a:latin typeface="Meiryo UI" panose="020B0604030504040204" pitchFamily="50" charset="-128"/>
                <a:ea typeface="Meiryo UI" panose="020B0604030504040204" pitchFamily="50" charset="-128"/>
              </a:rPr>
              <a:t>時～</a:t>
            </a:r>
            <a:endParaRPr kumimoji="1" lang="en-US" altLang="ja-JP" sz="1100" b="1" u="sng" dirty="0">
              <a:solidFill>
                <a:srgbClr val="FF0000"/>
              </a:solidFill>
              <a:latin typeface="Meiryo UI" panose="020B0604030504040204" pitchFamily="50" charset="-128"/>
              <a:ea typeface="Meiryo UI" panose="020B0604030504040204" pitchFamily="50" charset="-128"/>
            </a:endParaRPr>
          </a:p>
        </p:txBody>
      </p:sp>
      <p:sp>
        <p:nvSpPr>
          <p:cNvPr id="29" name="角丸四角形 28"/>
          <p:cNvSpPr/>
          <p:nvPr/>
        </p:nvSpPr>
        <p:spPr>
          <a:xfrm>
            <a:off x="1934672" y="3378933"/>
            <a:ext cx="3033067" cy="119472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・幼稚園が開催する「入園見学会・説明会」に参</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100" dirty="0" err="1">
                <a:solidFill>
                  <a:schemeClr val="tx1"/>
                </a:solidFill>
                <a:latin typeface="Meiryo UI" panose="020B0604030504040204" pitchFamily="50" charset="-128"/>
                <a:ea typeface="Meiryo UI" panose="020B0604030504040204" pitchFamily="50" charset="-128"/>
              </a:rPr>
              <a:t>加します</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見学会は、随時行います。施設にご連絡して</a:t>
            </a:r>
            <a:endParaRPr kumimoji="1" lang="en-US" altLang="ja-JP" sz="1100" b="1"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　 下さい。</a:t>
            </a:r>
            <a:endParaRPr kumimoji="1" lang="en-US" altLang="ja-JP" sz="1100" b="1" dirty="0">
              <a:solidFill>
                <a:schemeClr val="tx1"/>
              </a:solidFill>
              <a:latin typeface="Meiryo UI" panose="020B0604030504040204" pitchFamily="50" charset="-128"/>
              <a:ea typeface="Meiryo UI" panose="020B0604030504040204" pitchFamily="50" charset="-128"/>
            </a:endParaRPr>
          </a:p>
          <a:p>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説明会</a:t>
            </a:r>
            <a:r>
              <a:rPr kumimoji="1" lang="ja-JP" altLang="en-US" sz="1100" b="1">
                <a:solidFill>
                  <a:schemeClr val="tx1"/>
                </a:solidFill>
                <a:latin typeface="Meiryo UI" panose="020B0604030504040204" pitchFamily="50" charset="-128"/>
                <a:ea typeface="Meiryo UI" panose="020B0604030504040204" pitchFamily="50" charset="-128"/>
              </a:rPr>
              <a:t>は、</a:t>
            </a:r>
            <a:r>
              <a:rPr kumimoji="1" lang="en-US" altLang="ja-JP" sz="1100" b="1" u="sng">
                <a:solidFill>
                  <a:srgbClr val="FF0000"/>
                </a:solidFill>
                <a:latin typeface="Meiryo UI" panose="020B0604030504040204" pitchFamily="50" charset="-128"/>
                <a:ea typeface="Meiryo UI" panose="020B0604030504040204" pitchFamily="50" charset="-128"/>
              </a:rPr>
              <a:t>7/4(</a:t>
            </a:r>
            <a:r>
              <a:rPr kumimoji="1" lang="ja-JP" altLang="en-US" sz="1100" b="1" u="sng" dirty="0">
                <a:solidFill>
                  <a:srgbClr val="FF0000"/>
                </a:solidFill>
                <a:latin typeface="Meiryo UI" panose="020B0604030504040204" pitchFamily="50" charset="-128"/>
                <a:ea typeface="Meiryo UI" panose="020B0604030504040204" pitchFamily="50" charset="-128"/>
              </a:rPr>
              <a:t>土</a:t>
            </a:r>
            <a:r>
              <a:rPr kumimoji="1" lang="en-US" altLang="ja-JP" sz="1100" b="1" u="sng" dirty="0">
                <a:solidFill>
                  <a:srgbClr val="FF0000"/>
                </a:solidFill>
                <a:latin typeface="Meiryo UI" panose="020B0604030504040204" pitchFamily="50" charset="-128"/>
                <a:ea typeface="Meiryo UI" panose="020B0604030504040204" pitchFamily="50" charset="-128"/>
              </a:rPr>
              <a:t>)10</a:t>
            </a:r>
            <a:r>
              <a:rPr kumimoji="1" lang="ja-JP" altLang="en-US" sz="1100" b="1" u="sng" dirty="0">
                <a:solidFill>
                  <a:srgbClr val="FF0000"/>
                </a:solidFill>
                <a:latin typeface="Meiryo UI" panose="020B0604030504040204" pitchFamily="50" charset="-128"/>
                <a:ea typeface="Meiryo UI" panose="020B0604030504040204" pitchFamily="50" charset="-128"/>
              </a:rPr>
              <a:t>時～</a:t>
            </a:r>
            <a:r>
              <a:rPr kumimoji="1" lang="ja-JP" altLang="en-US" sz="1100" b="1" dirty="0">
                <a:solidFill>
                  <a:schemeClr val="tx1"/>
                </a:solidFill>
                <a:latin typeface="Meiryo UI" panose="020B0604030504040204" pitchFamily="50" charset="-128"/>
                <a:ea typeface="Meiryo UI" panose="020B0604030504040204" pitchFamily="50" charset="-128"/>
              </a:rPr>
              <a:t>を予定して　</a:t>
            </a:r>
            <a:endParaRPr kumimoji="1" lang="en-US" altLang="ja-JP" sz="1100" b="1"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　 います。見学会の際に、ご確認下さい。</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1010822" y="1625364"/>
            <a:ext cx="814167"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
        <p:nvSpPr>
          <p:cNvPr id="3" name="楕円 2"/>
          <p:cNvSpPr/>
          <p:nvPr/>
        </p:nvSpPr>
        <p:spPr>
          <a:xfrm>
            <a:off x="777353" y="144203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34" name="正方形/長方形 33"/>
          <p:cNvSpPr/>
          <p:nvPr/>
        </p:nvSpPr>
        <p:spPr>
          <a:xfrm>
            <a:off x="7561036" y="1523926"/>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38" name="正方形/長方形 37"/>
          <p:cNvSpPr/>
          <p:nvPr/>
        </p:nvSpPr>
        <p:spPr>
          <a:xfrm>
            <a:off x="7919703" y="1518385"/>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49" name="正方形/長方形 48"/>
          <p:cNvSpPr/>
          <p:nvPr/>
        </p:nvSpPr>
        <p:spPr>
          <a:xfrm>
            <a:off x="5085995" y="2604212"/>
            <a:ext cx="1103602" cy="596117"/>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8/7</a:t>
            </a:r>
            <a:r>
              <a:rPr kumimoji="1" lang="ja-JP" altLang="en-US" sz="1100" b="1" dirty="0">
                <a:solidFill>
                  <a:schemeClr val="tx1"/>
                </a:solidFill>
                <a:latin typeface="Meiryo UI" panose="020B0604030504040204" pitchFamily="50" charset="-128"/>
                <a:ea typeface="Meiryo UI" panose="020B0604030504040204" pitchFamily="50" charset="-128"/>
              </a:rPr>
              <a:t>〆</a:t>
            </a:r>
            <a:r>
              <a:rPr kumimoji="1" lang="en-US" altLang="ja-JP" sz="1100" b="1"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51" name="楕円 50"/>
          <p:cNvSpPr/>
          <p:nvPr/>
        </p:nvSpPr>
        <p:spPr>
          <a:xfrm>
            <a:off x="2456209" y="142408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3" name="楕円 52"/>
          <p:cNvSpPr/>
          <p:nvPr/>
        </p:nvSpPr>
        <p:spPr>
          <a:xfrm>
            <a:off x="4967738" y="233461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9" name="角丸四角形 58"/>
          <p:cNvSpPr/>
          <p:nvPr/>
        </p:nvSpPr>
        <p:spPr>
          <a:xfrm>
            <a:off x="5079869" y="3617490"/>
            <a:ext cx="1550463" cy="664026"/>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a:t>
            </a:r>
            <a:r>
              <a:rPr kumimoji="1" lang="en-US" altLang="ja-JP" sz="1100" b="1" dirty="0">
                <a:solidFill>
                  <a:schemeClr val="tx1"/>
                </a:solidFill>
                <a:latin typeface="Meiryo UI" panose="020B0604030504040204" pitchFamily="50" charset="-128"/>
                <a:ea typeface="Meiryo UI" panose="020B0604030504040204" pitchFamily="50" charset="-128"/>
              </a:rPr>
              <a:t>7</a:t>
            </a:r>
            <a:r>
              <a:rPr kumimoji="1" lang="ja-JP" altLang="en-US" sz="1100" b="1" dirty="0">
                <a:solidFill>
                  <a:schemeClr val="tx1"/>
                </a:solidFill>
                <a:latin typeface="Meiryo UI" panose="020B0604030504040204" pitchFamily="50" charset="-128"/>
                <a:ea typeface="Meiryo UI" panose="020B0604030504040204" pitchFamily="50" charset="-128"/>
              </a:rPr>
              <a:t>日まで）</a:t>
            </a:r>
          </a:p>
        </p:txBody>
      </p:sp>
      <p:sp>
        <p:nvSpPr>
          <p:cNvPr id="62" name="角丸四角形 61"/>
          <p:cNvSpPr/>
          <p:nvPr/>
        </p:nvSpPr>
        <p:spPr>
          <a:xfrm>
            <a:off x="6707825" y="3409574"/>
            <a:ext cx="2016633" cy="87194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・願書は、幼稚園の定める日に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購入・提出してください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（②で確認してください）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・幼稚園から指定された日に面</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談（選考）を行います。</a:t>
            </a:r>
          </a:p>
        </p:txBody>
      </p:sp>
      <p:sp>
        <p:nvSpPr>
          <p:cNvPr id="64" name="正方形/長方形 63"/>
          <p:cNvSpPr/>
          <p:nvPr/>
        </p:nvSpPr>
        <p:spPr>
          <a:xfrm>
            <a:off x="85084" y="4622666"/>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277940" y="319560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736307" y="317177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71" name="楕円 70"/>
          <p:cNvSpPr/>
          <p:nvPr/>
        </p:nvSpPr>
        <p:spPr>
          <a:xfrm>
            <a:off x="7752269" y="266656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cxnSp>
        <p:nvCxnSpPr>
          <p:cNvPr id="8" name="直線矢印コネクタ 7"/>
          <p:cNvCxnSpPr/>
          <p:nvPr/>
        </p:nvCxnSpPr>
        <p:spPr>
          <a:xfrm flipH="1" flipV="1">
            <a:off x="1102191" y="2526924"/>
            <a:ext cx="11454" cy="8675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V="1">
            <a:off x="2987071" y="2327885"/>
            <a:ext cx="3385" cy="1044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8171703" y="2939202"/>
            <a:ext cx="723404" cy="43613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flipV="1">
            <a:off x="6736270" y="2846560"/>
            <a:ext cx="256381" cy="5253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flipH="1" flipV="1">
            <a:off x="5695965" y="3238517"/>
            <a:ext cx="18085" cy="39600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8812439" y="3390764"/>
            <a:ext cx="902285" cy="90422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幼稚園から、選考結果をお知らせします。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7181841" y="1523926"/>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39" name="正方形/長方形 38"/>
          <p:cNvSpPr/>
          <p:nvPr/>
        </p:nvSpPr>
        <p:spPr>
          <a:xfrm>
            <a:off x="6019290" y="1523178"/>
            <a:ext cx="1052812" cy="477232"/>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48" name="右矢印 47"/>
          <p:cNvSpPr/>
          <p:nvPr/>
        </p:nvSpPr>
        <p:spPr>
          <a:xfrm>
            <a:off x="5313436" y="1393858"/>
            <a:ext cx="388705" cy="1047745"/>
          </a:xfrm>
          <a:prstGeom prst="rightArrow">
            <a:avLst>
              <a:gd name="adj1" fmla="val 79064"/>
              <a:gd name="adj2" fmla="val 23979"/>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願書の</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購入</a:t>
            </a:r>
          </a:p>
        </p:txBody>
      </p:sp>
      <p:sp>
        <p:nvSpPr>
          <p:cNvPr id="21" name="右中かっこ 20"/>
          <p:cNvSpPr/>
          <p:nvPr/>
        </p:nvSpPr>
        <p:spPr>
          <a:xfrm rot="5400000">
            <a:off x="7842643" y="2235300"/>
            <a:ext cx="108000" cy="612000"/>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7" name="楕円 56"/>
          <p:cNvSpPr/>
          <p:nvPr/>
        </p:nvSpPr>
        <p:spPr>
          <a:xfrm>
            <a:off x="8974755" y="308693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55" name="テキスト ボックス 54"/>
          <p:cNvSpPr txBox="1"/>
          <p:nvPr/>
        </p:nvSpPr>
        <p:spPr>
          <a:xfrm>
            <a:off x="8895858" y="571901"/>
            <a:ext cx="818866" cy="338554"/>
          </a:xfrm>
          <a:prstGeom prst="rect">
            <a:avLst/>
          </a:prstGeom>
          <a:noFill/>
          <a:ln>
            <a:solidFill>
              <a:schemeClr val="tx1"/>
            </a:solidFill>
          </a:ln>
        </p:spPr>
        <p:txBody>
          <a:bodyPr wrap="square" rtlCol="0" anchor="ctr" anchorCtr="0">
            <a:spAutoFit/>
          </a:bodyPr>
          <a:lstStyle/>
          <a:p>
            <a:pPr algn="ctr"/>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60" name="楕円 59"/>
          <p:cNvSpPr/>
          <p:nvPr/>
        </p:nvSpPr>
        <p:spPr>
          <a:xfrm>
            <a:off x="5172562" y="333478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4" name="楕円 53"/>
          <p:cNvSpPr/>
          <p:nvPr/>
        </p:nvSpPr>
        <p:spPr>
          <a:xfrm>
            <a:off x="6517100" y="318311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70" name="楕円 69"/>
          <p:cNvSpPr/>
          <p:nvPr/>
        </p:nvSpPr>
        <p:spPr>
          <a:xfrm>
            <a:off x="6321599" y="260497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47" name="右中かっこ 46"/>
          <p:cNvSpPr/>
          <p:nvPr/>
        </p:nvSpPr>
        <p:spPr>
          <a:xfrm rot="5400000">
            <a:off x="6397709" y="1402365"/>
            <a:ext cx="124580" cy="2113444"/>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1308</TotalTime>
  <Words>492</Words>
  <Application>Microsoft Office PowerPoint</Application>
  <PresentationFormat>A4 210 x 297 mm</PresentationFormat>
  <Paragraphs>70</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澤田　紀久</dc:creator>
  <cp:lastModifiedBy>北町カトリック幼稚園 学校法人つくし野学園</cp:lastModifiedBy>
  <cp:revision>106</cp:revision>
  <cp:lastPrinted>2021-05-18T05:17:31Z</cp:lastPrinted>
  <dcterms:created xsi:type="dcterms:W3CDTF">2018-05-20T04:25:25Z</dcterms:created>
  <dcterms:modified xsi:type="dcterms:W3CDTF">2026-04-13T07:43:56Z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2025-04-24T01:00:54Z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d7ff32dd-94d2-4931-9ffa-8aa9029751ba</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