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4660"/>
  </p:normalViewPr>
  <p:slideViewPr>
    <p:cSldViewPr snapToGrid="0">
      <p:cViewPr varScale="1">
        <p:scale>
          <a:sx n="63" d="100"/>
          <a:sy n="63" d="100"/>
        </p:scale>
        <p:origin x="10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82357808-2F51-4622-865A-9E935D7CD25E}" type="datetimeFigureOut">
              <a:rPr kumimoji="1" lang="ja-JP" altLang="en-US" smtClean="0"/>
              <a:t>2026/5/7</a:t>
            </a:fld>
            <a:endParaRPr kumimoji="1" lang="ja-JP" altLang="en-US"/>
          </a:p>
        </p:txBody>
      </p:sp>
      <p:sp>
        <p:nvSpPr>
          <p:cNvPr id="4" name="スライド イメージ プレースホルダー 3"/>
          <p:cNvSpPr>
            <a:spLocks noGrp="1" noRot="1" noChangeAspect="1"/>
          </p:cNvSpPr>
          <p:nvPr>
            <p:ph type="sldImg" idx="2"/>
          </p:nvPr>
        </p:nvSpPr>
        <p:spPr>
          <a:xfrm>
            <a:off x="1001713" y="1252538"/>
            <a:ext cx="488473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684703650"/>
              </p:ext>
            </p:extLst>
          </p:nvPr>
        </p:nvGraphicFramePr>
        <p:xfrm>
          <a:off x="46426" y="1094458"/>
          <a:ext cx="9594377" cy="397477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996433">
                  <a:extLst>
                    <a:ext uri="{9D8B030D-6E8A-4147-A177-3AD203B41FA5}">
                      <a16:colId xmlns:a16="http://schemas.microsoft.com/office/drawing/2014/main" val="2751683806"/>
                    </a:ext>
                  </a:extLst>
                </a:gridCol>
                <a:gridCol w="1541181">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343661">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719274">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15</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募集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1889736">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247796" y="289436"/>
            <a:ext cx="5262979" cy="646331"/>
          </a:xfrm>
          <a:prstGeom prst="rect">
            <a:avLst/>
          </a:prstGeom>
          <a:noFill/>
        </p:spPr>
        <p:txBody>
          <a:bodyPr wrap="non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11" name="テキスト ボックス 10"/>
          <p:cNvSpPr txBox="1"/>
          <p:nvPr/>
        </p:nvSpPr>
        <p:spPr>
          <a:xfrm>
            <a:off x="259575" y="5011974"/>
            <a:ext cx="9339149"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：大泉富士幼稚園に、連携施設からの受入れとして入園を申込む場合は、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「大泉富士幼稚園（預かり保育利用）を第一希望</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とすること」</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「大泉富士幼稚園への入園が決定した場合は、認可保育園等の入園を理由に辞退しないこと」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：「説明会への参加」や「願書の購入と提出」等は、大泉富士幼稚園が定めるルールやスケジュールに従って、各保護者が</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自主的・主体的に行ってください。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区に提出する「連絡票」は大泉富士幼稚園への申込書ではありません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稚園にご提出ください。なお、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507399" y="3364820"/>
            <a:ext cx="1371267" cy="811450"/>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2" y="178958"/>
            <a:ext cx="2911242" cy="769441"/>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大泉富士幼稚園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sz="2000" b="1" dirty="0">
                <a:latin typeface="Meiryo UI" panose="020B0604030504040204" pitchFamily="50" charset="-128"/>
                <a:ea typeface="Meiryo UI" panose="020B0604030504040204" pitchFamily="50" charset="-128"/>
              </a:rPr>
              <a:t>TEL</a:t>
            </a:r>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03-3925-2525</a:t>
            </a:r>
            <a:endParaRPr kumimoji="1" lang="ja-JP" altLang="en-US" sz="2000"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268719" y="1730658"/>
            <a:ext cx="784759" cy="104465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幼稚園</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「ご案内」が配布</a:t>
            </a:r>
          </a:p>
        </p:txBody>
      </p:sp>
      <p:sp>
        <p:nvSpPr>
          <p:cNvPr id="29" name="角丸四角形 28"/>
          <p:cNvSpPr/>
          <p:nvPr/>
        </p:nvSpPr>
        <p:spPr>
          <a:xfrm>
            <a:off x="1970927" y="3333282"/>
            <a:ext cx="1501081" cy="11057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在園している施設を通じて、大泉富士幼稚園の「説明会や入園選考等の予定を記載したご案内」が配布されます</a:t>
            </a:r>
          </a:p>
        </p:txBody>
      </p:sp>
      <p:sp>
        <p:nvSpPr>
          <p:cNvPr id="31" name="正方形/長方形 30"/>
          <p:cNvSpPr/>
          <p:nvPr/>
        </p:nvSpPr>
        <p:spPr>
          <a:xfrm>
            <a:off x="1170750" y="1799612"/>
            <a:ext cx="800630"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1255147" y="153891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49" name="正方形/長方形 48"/>
          <p:cNvSpPr/>
          <p:nvPr/>
        </p:nvSpPr>
        <p:spPr>
          <a:xfrm>
            <a:off x="5370135" y="2569646"/>
            <a:ext cx="1119387" cy="555851"/>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p>
        </p:txBody>
      </p:sp>
      <p:sp>
        <p:nvSpPr>
          <p:cNvPr id="51" name="楕円 50"/>
          <p:cNvSpPr/>
          <p:nvPr/>
        </p:nvSpPr>
        <p:spPr>
          <a:xfrm>
            <a:off x="2205044" y="1521767"/>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9" name="角丸四角形 58"/>
          <p:cNvSpPr/>
          <p:nvPr/>
        </p:nvSpPr>
        <p:spPr>
          <a:xfrm>
            <a:off x="5297096" y="3445271"/>
            <a:ext cx="1365970" cy="775443"/>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a:solidFill>
                  <a:schemeClr val="tx1"/>
                </a:solidFill>
                <a:latin typeface="Meiryo UI" panose="020B0604030504040204" pitchFamily="50" charset="-128"/>
                <a:ea typeface="Meiryo UI" panose="020B0604030504040204" pitchFamily="50" charset="-128"/>
              </a:rPr>
              <a:t>（８月７日</a:t>
            </a:r>
            <a:r>
              <a:rPr kumimoji="1" lang="ja-JP" altLang="en-US" sz="1100" b="1" dirty="0">
                <a:solidFill>
                  <a:schemeClr val="tx1"/>
                </a:solidFill>
                <a:latin typeface="Meiryo UI" panose="020B0604030504040204" pitchFamily="50" charset="-128"/>
                <a:ea typeface="Meiryo UI" panose="020B0604030504040204" pitchFamily="50" charset="-128"/>
              </a:rPr>
              <a:t>まで）</a:t>
            </a:r>
          </a:p>
        </p:txBody>
      </p:sp>
      <p:sp>
        <p:nvSpPr>
          <p:cNvPr id="62" name="角丸四角形 61"/>
          <p:cNvSpPr/>
          <p:nvPr/>
        </p:nvSpPr>
        <p:spPr>
          <a:xfrm>
            <a:off x="6811654" y="3338162"/>
            <a:ext cx="1481060" cy="619406"/>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願書の受付と、入園選考は、別の日に行う予定です</a:t>
            </a:r>
          </a:p>
        </p:txBody>
      </p:sp>
      <p:sp>
        <p:nvSpPr>
          <p:cNvPr id="64" name="正方形/長方形 63"/>
          <p:cNvSpPr/>
          <p:nvPr/>
        </p:nvSpPr>
        <p:spPr>
          <a:xfrm>
            <a:off x="308744" y="4565197"/>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277541" y="315139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878666" y="302327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0" name="楕円 69"/>
          <p:cNvSpPr/>
          <p:nvPr/>
        </p:nvSpPr>
        <p:spPr>
          <a:xfrm>
            <a:off x="5177430" y="239773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H="1" flipV="1">
            <a:off x="1588655" y="2697018"/>
            <a:ext cx="14916" cy="648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H="1" flipV="1">
            <a:off x="2716614" y="2799665"/>
            <a:ext cx="13547" cy="540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3838751" y="2413563"/>
            <a:ext cx="228803" cy="900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7708460" y="2733010"/>
            <a:ext cx="1345722" cy="1008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866616" y="3153544"/>
            <a:ext cx="12571" cy="25200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7270720" y="4015210"/>
            <a:ext cx="2025917" cy="623224"/>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「入園選考」「結果通知」「入園手続」の日時は、大泉富士幼稚園から別途お知らせします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3198923" y="1722665"/>
            <a:ext cx="1390970" cy="684723"/>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入園説明会・</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見学会へ申込、参加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rgbClr val="FF0000"/>
                </a:solidFill>
                <a:latin typeface="Meiryo UI" panose="020B0604030504040204" pitchFamily="50" charset="-128"/>
                <a:ea typeface="Meiryo UI" panose="020B0604030504040204" pitchFamily="50" charset="-128"/>
              </a:rPr>
              <a:t>（７</a:t>
            </a:r>
            <a:r>
              <a:rPr kumimoji="1" lang="en-US" altLang="ja-JP" sz="1100" b="1" dirty="0">
                <a:solidFill>
                  <a:srgbClr val="FF0000"/>
                </a:solidFill>
                <a:latin typeface="Meiryo UI" panose="020B0604030504040204" pitchFamily="50" charset="-128"/>
                <a:ea typeface="Meiryo UI" panose="020B0604030504040204" pitchFamily="50" charset="-128"/>
              </a:rPr>
              <a:t>/2</a:t>
            </a:r>
            <a:r>
              <a:rPr kumimoji="1" lang="ja-JP" altLang="en-US" sz="1100" b="1" dirty="0">
                <a:solidFill>
                  <a:srgbClr val="FF0000"/>
                </a:solidFill>
                <a:latin typeface="Meiryo UI" panose="020B0604030504040204" pitchFamily="50" charset="-128"/>
                <a:ea typeface="Meiryo UI" panose="020B0604030504040204" pitchFamily="50" charset="-128"/>
              </a:rPr>
              <a:t>～７</a:t>
            </a:r>
            <a:r>
              <a:rPr kumimoji="1" lang="en-US" altLang="ja-JP" sz="1100" b="1" dirty="0">
                <a:solidFill>
                  <a:srgbClr val="FF0000"/>
                </a:solidFill>
                <a:latin typeface="Meiryo UI" panose="020B0604030504040204" pitchFamily="50" charset="-128"/>
                <a:ea typeface="Meiryo UI" panose="020B0604030504040204" pitchFamily="50" charset="-128"/>
              </a:rPr>
              <a:t>/14</a:t>
            </a:r>
            <a:r>
              <a:rPr kumimoji="1" lang="ja-JP" altLang="en-US" sz="1100" b="1" dirty="0">
                <a:solidFill>
                  <a:srgbClr val="FF0000"/>
                </a:solidFill>
                <a:latin typeface="Meiryo UI" panose="020B0604030504040204" pitchFamily="50" charset="-128"/>
                <a:ea typeface="Meiryo UI" panose="020B0604030504040204" pitchFamily="50" charset="-128"/>
              </a:rPr>
              <a:t>）</a:t>
            </a:r>
          </a:p>
        </p:txBody>
      </p:sp>
      <p:sp>
        <p:nvSpPr>
          <p:cNvPr id="52" name="楕円 51"/>
          <p:cNvSpPr/>
          <p:nvPr/>
        </p:nvSpPr>
        <p:spPr>
          <a:xfrm>
            <a:off x="3180101" y="150731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5" name="テキスト ボックス 54"/>
          <p:cNvSpPr txBox="1"/>
          <p:nvPr/>
        </p:nvSpPr>
        <p:spPr>
          <a:xfrm>
            <a:off x="8644749" y="474102"/>
            <a:ext cx="818866" cy="338554"/>
          </a:xfrm>
          <a:prstGeom prst="rect">
            <a:avLst/>
          </a:prstGeom>
          <a:noFill/>
          <a:ln>
            <a:solidFill>
              <a:schemeClr val="tx1"/>
            </a:solidFill>
          </a:ln>
        </p:spPr>
        <p:txBody>
          <a:bodyPr wrap="square" rtlCol="0" anchor="ctr" anchorCtr="0">
            <a:spAutoFit/>
          </a:bodyPr>
          <a:lstStyle/>
          <a:p>
            <a:r>
              <a:rPr kumimoji="1" lang="ja-JP" altLang="en-US" sz="1600" b="1" dirty="0">
                <a:latin typeface="メイリオ" panose="020B0604030504040204" pitchFamily="50" charset="-128"/>
                <a:ea typeface="メイリオ" panose="020B0604030504040204" pitchFamily="50" charset="-128"/>
              </a:rPr>
              <a:t>別紙４</a:t>
            </a:r>
          </a:p>
        </p:txBody>
      </p:sp>
      <p:sp>
        <p:nvSpPr>
          <p:cNvPr id="78" name="角丸四角形 77"/>
          <p:cNvSpPr/>
          <p:nvPr/>
        </p:nvSpPr>
        <p:spPr>
          <a:xfrm>
            <a:off x="3525054" y="3341866"/>
            <a:ext cx="1426081" cy="61570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参加をご希望の場合は、園に事前に連絡を入れてください。</a:t>
            </a:r>
          </a:p>
        </p:txBody>
      </p:sp>
      <p:sp>
        <p:nvSpPr>
          <p:cNvPr id="69" name="楕円 68"/>
          <p:cNvSpPr/>
          <p:nvPr/>
        </p:nvSpPr>
        <p:spPr>
          <a:xfrm>
            <a:off x="3460656" y="301425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84" name="正方形/長方形 83"/>
          <p:cNvSpPr/>
          <p:nvPr/>
        </p:nvSpPr>
        <p:spPr>
          <a:xfrm>
            <a:off x="7022996" y="1562992"/>
            <a:ext cx="216000" cy="72000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85" name="正方形/長方形 84"/>
          <p:cNvSpPr/>
          <p:nvPr/>
        </p:nvSpPr>
        <p:spPr>
          <a:xfrm>
            <a:off x="7303703" y="1562243"/>
            <a:ext cx="216000" cy="72000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結果通知</a:t>
            </a:r>
          </a:p>
        </p:txBody>
      </p:sp>
      <p:sp>
        <p:nvSpPr>
          <p:cNvPr id="86" name="正方形/長方形 85"/>
          <p:cNvSpPr/>
          <p:nvPr/>
        </p:nvSpPr>
        <p:spPr>
          <a:xfrm>
            <a:off x="7600260" y="1559454"/>
            <a:ext cx="216000" cy="72000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入園手続</a:t>
            </a:r>
          </a:p>
        </p:txBody>
      </p:sp>
      <p:sp>
        <p:nvSpPr>
          <p:cNvPr id="57" name="楕円 56"/>
          <p:cNvSpPr/>
          <p:nvPr/>
        </p:nvSpPr>
        <p:spPr>
          <a:xfrm>
            <a:off x="7332919" y="269226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７</a:t>
            </a:r>
          </a:p>
        </p:txBody>
      </p:sp>
      <p:sp>
        <p:nvSpPr>
          <p:cNvPr id="88" name="右矢印 87"/>
          <p:cNvSpPr/>
          <p:nvPr/>
        </p:nvSpPr>
        <p:spPr>
          <a:xfrm>
            <a:off x="5215151" y="1870948"/>
            <a:ext cx="1302154" cy="585310"/>
          </a:xfrm>
          <a:prstGeom prst="rightArrow">
            <a:avLst>
              <a:gd name="adj1" fmla="val 61552"/>
              <a:gd name="adj2" fmla="val 23979"/>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願書の購入</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rgbClr val="FF0000"/>
                </a:solidFill>
                <a:latin typeface="Meiryo UI" panose="020B0604030504040204" pitchFamily="50" charset="-128"/>
                <a:ea typeface="Meiryo UI" panose="020B0604030504040204" pitchFamily="50" charset="-128"/>
              </a:rPr>
              <a:t>８</a:t>
            </a:r>
            <a:r>
              <a:rPr kumimoji="1" lang="en-US" altLang="ja-JP" sz="1100" b="1" dirty="0">
                <a:solidFill>
                  <a:srgbClr val="FF0000"/>
                </a:solidFill>
                <a:latin typeface="Meiryo UI" panose="020B0604030504040204" pitchFamily="50" charset="-128"/>
                <a:ea typeface="Meiryo UI" panose="020B0604030504040204" pitchFamily="50" charset="-128"/>
              </a:rPr>
              <a:t>/3</a:t>
            </a:r>
            <a:r>
              <a:rPr kumimoji="1" lang="ja-JP" altLang="en-US" sz="1100" b="1" dirty="0">
                <a:solidFill>
                  <a:srgbClr val="FF0000"/>
                </a:solidFill>
                <a:latin typeface="Meiryo UI" panose="020B0604030504040204" pitchFamily="50" charset="-128"/>
                <a:ea typeface="Meiryo UI" panose="020B0604030504040204" pitchFamily="50" charset="-128"/>
              </a:rPr>
              <a:t>～８</a:t>
            </a:r>
            <a:r>
              <a:rPr kumimoji="1" lang="en-US" altLang="ja-JP" sz="1100" b="1" dirty="0">
                <a:solidFill>
                  <a:srgbClr val="FF0000"/>
                </a:solidFill>
                <a:latin typeface="Meiryo UI" panose="020B0604030504040204" pitchFamily="50" charset="-128"/>
                <a:ea typeface="Meiryo UI" panose="020B0604030504040204" pitchFamily="50" charset="-128"/>
              </a:rPr>
              <a:t>/1</a:t>
            </a:r>
            <a:r>
              <a:rPr kumimoji="1" lang="ja-JP" altLang="en-US" sz="1100" b="1" dirty="0">
                <a:solidFill>
                  <a:srgbClr val="FF0000"/>
                </a:solidFill>
                <a:latin typeface="Meiryo UI" panose="020B0604030504040204" pitchFamily="50" charset="-128"/>
                <a:ea typeface="Meiryo UI" panose="020B0604030504040204" pitchFamily="50" charset="-128"/>
              </a:rPr>
              <a:t>８</a:t>
            </a:r>
          </a:p>
        </p:txBody>
      </p:sp>
      <p:sp>
        <p:nvSpPr>
          <p:cNvPr id="89" name="楕円 88"/>
          <p:cNvSpPr/>
          <p:nvPr/>
        </p:nvSpPr>
        <p:spPr>
          <a:xfrm>
            <a:off x="4970444" y="184079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1" name="楕円 70"/>
          <p:cNvSpPr/>
          <p:nvPr/>
        </p:nvSpPr>
        <p:spPr>
          <a:xfrm>
            <a:off x="9009520" y="3719701"/>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７</a:t>
            </a:r>
          </a:p>
        </p:txBody>
      </p:sp>
      <p:sp>
        <p:nvSpPr>
          <p:cNvPr id="98" name="正方形/長方形 97"/>
          <p:cNvSpPr/>
          <p:nvPr/>
        </p:nvSpPr>
        <p:spPr>
          <a:xfrm>
            <a:off x="6685654" y="1559454"/>
            <a:ext cx="252000" cy="72000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99" name="楕円 98"/>
          <p:cNvSpPr/>
          <p:nvPr/>
        </p:nvSpPr>
        <p:spPr>
          <a:xfrm>
            <a:off x="5145804" y="318601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90" name="楕円 89"/>
          <p:cNvSpPr/>
          <p:nvPr/>
        </p:nvSpPr>
        <p:spPr>
          <a:xfrm>
            <a:off x="6776724" y="256227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sp>
        <p:nvSpPr>
          <p:cNvPr id="100" name="楕円 99"/>
          <p:cNvSpPr/>
          <p:nvPr/>
        </p:nvSpPr>
        <p:spPr>
          <a:xfrm>
            <a:off x="6603399" y="309755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cxnSp>
        <p:nvCxnSpPr>
          <p:cNvPr id="101" name="直線矢印コネクタ 100"/>
          <p:cNvCxnSpPr/>
          <p:nvPr/>
        </p:nvCxnSpPr>
        <p:spPr>
          <a:xfrm flipH="1" flipV="1">
            <a:off x="7001164" y="3020291"/>
            <a:ext cx="142071" cy="324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5125558" y="1540781"/>
            <a:ext cx="1430528" cy="404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rgbClr val="FF0000"/>
                </a:solidFill>
                <a:latin typeface="Meiryo UI" panose="020B0604030504040204" pitchFamily="50" charset="-128"/>
                <a:ea typeface="Meiryo UI" panose="020B0604030504040204" pitchFamily="50" charset="-128"/>
              </a:rPr>
              <a:t>8/10</a:t>
            </a:r>
            <a:r>
              <a:rPr kumimoji="1" lang="ja-JP" altLang="en-US" sz="1200" b="1" dirty="0">
                <a:solidFill>
                  <a:srgbClr val="FF0000"/>
                </a:solidFill>
                <a:latin typeface="Meiryo UI" panose="020B0604030504040204" pitchFamily="50" charset="-128"/>
                <a:ea typeface="Meiryo UI" panose="020B0604030504040204" pitchFamily="50" charset="-128"/>
              </a:rPr>
              <a:t>～</a:t>
            </a:r>
            <a:r>
              <a:rPr kumimoji="1" lang="en-US" altLang="ja-JP" sz="1200" b="1" dirty="0">
                <a:solidFill>
                  <a:srgbClr val="FF0000"/>
                </a:solidFill>
                <a:latin typeface="Meiryo UI" panose="020B0604030504040204" pitchFamily="50" charset="-128"/>
                <a:ea typeface="Meiryo UI" panose="020B0604030504040204" pitchFamily="50" charset="-128"/>
              </a:rPr>
              <a:t>8/16</a:t>
            </a:r>
            <a:r>
              <a:rPr kumimoji="1" lang="ja-JP" altLang="en-US" sz="1050" dirty="0">
                <a:solidFill>
                  <a:schemeClr val="tx1"/>
                </a:solidFill>
                <a:latin typeface="Meiryo UI" panose="020B0604030504040204" pitchFamily="50" charset="-128"/>
                <a:ea typeface="Meiryo UI" panose="020B0604030504040204" pitchFamily="50" charset="-128"/>
              </a:rPr>
              <a:t>は</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幼稚園の夏休み</a:t>
            </a:r>
          </a:p>
        </p:txBody>
      </p:sp>
      <p:sp>
        <p:nvSpPr>
          <p:cNvPr id="48" name="右中かっこ 47"/>
          <p:cNvSpPr/>
          <p:nvPr/>
        </p:nvSpPr>
        <p:spPr>
          <a:xfrm rot="5400000">
            <a:off x="6896016" y="2125563"/>
            <a:ext cx="109959" cy="576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0" name="右中かっこ 49"/>
          <p:cNvSpPr/>
          <p:nvPr/>
        </p:nvSpPr>
        <p:spPr>
          <a:xfrm rot="5400000">
            <a:off x="7400063" y="2163460"/>
            <a:ext cx="109959" cy="792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角丸四角形 46"/>
          <p:cNvSpPr/>
          <p:nvPr/>
        </p:nvSpPr>
        <p:spPr>
          <a:xfrm>
            <a:off x="3789070" y="4013147"/>
            <a:ext cx="1426081" cy="469973"/>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配布時間は</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rgbClr val="FF0000"/>
                </a:solidFill>
                <a:latin typeface="Meiryo UI" panose="020B0604030504040204" pitchFamily="50" charset="-128"/>
                <a:ea typeface="Meiryo UI" panose="020B0604030504040204" pitchFamily="50" charset="-128"/>
              </a:rPr>
              <a:t>９時～１７時</a:t>
            </a:r>
            <a:r>
              <a:rPr kumimoji="1" lang="ja-JP" altLang="en-US" sz="1100" dirty="0">
                <a:solidFill>
                  <a:schemeClr val="tx1"/>
                </a:solidFill>
                <a:latin typeface="Meiryo UI" panose="020B0604030504040204" pitchFamily="50" charset="-128"/>
                <a:ea typeface="Meiryo UI" panose="020B0604030504040204" pitchFamily="50" charset="-128"/>
              </a:rPr>
              <a:t>です。</a:t>
            </a:r>
          </a:p>
        </p:txBody>
      </p:sp>
      <p:sp>
        <p:nvSpPr>
          <p:cNvPr id="96" name="楕円 95"/>
          <p:cNvSpPr/>
          <p:nvPr/>
        </p:nvSpPr>
        <p:spPr>
          <a:xfrm>
            <a:off x="4932010" y="387187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cxnSp>
        <p:nvCxnSpPr>
          <p:cNvPr id="53" name="直線矢印コネクタ 52"/>
          <p:cNvCxnSpPr/>
          <p:nvPr/>
        </p:nvCxnSpPr>
        <p:spPr>
          <a:xfrm flipH="1" flipV="1">
            <a:off x="5072695" y="2249054"/>
            <a:ext cx="2417" cy="1584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461</Words>
  <Application>Microsoft Office PowerPoint</Application>
  <PresentationFormat>A4 210 x 297 mm</PresentationFormat>
  <Paragraphs>72</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岡島　弘晃</dc:creator>
  <cp:lastModifiedBy>吉行　ゆりえ</cp:lastModifiedBy>
  <cp:revision>16</cp:revision>
  <dcterms:modified xsi:type="dcterms:W3CDTF">2026-05-07T01:36:40Z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2025-04-24T01:00:21Z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faa02232-c86b-49d9-979e-a8edbf22b7f4</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