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3"/>
  </p:notesMasterIdLst>
  <p:sldIdLst>
    <p:sldId id="256" r:id="rId2"/>
  </p:sldIdLst>
  <p:sldSz cx="9906000" cy="6858000" type="A4"/>
  <p:notesSz cx="6888163" cy="100187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CC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4" d="100"/>
          <a:sy n="104" d="100"/>
        </p:scale>
        <p:origin x="1578" y="1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84500" cy="501650"/>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902075" y="0"/>
            <a:ext cx="2984500" cy="501650"/>
          </a:xfrm>
          <a:prstGeom prst="rect">
            <a:avLst/>
          </a:prstGeom>
        </p:spPr>
        <p:txBody>
          <a:bodyPr vert="horz" lIns="91440" tIns="45720" rIns="91440" bIns="45720" rtlCol="0"/>
          <a:lstStyle>
            <a:lvl1pPr algn="r">
              <a:defRPr sz="1200"/>
            </a:lvl1pPr>
          </a:lstStyle>
          <a:p>
            <a:fld id="{82357808-2F51-4622-865A-9E935D7CD25E}" type="datetimeFigureOut">
              <a:rPr kumimoji="1" lang="ja-JP" altLang="en-US" smtClean="0"/>
              <a:t>2026/3/25</a:t>
            </a:fld>
            <a:endParaRPr kumimoji="1" lang="ja-JP" altLang="en-US"/>
          </a:p>
        </p:txBody>
      </p:sp>
      <p:sp>
        <p:nvSpPr>
          <p:cNvPr id="4" name="スライド イメージ プレースホルダー 3"/>
          <p:cNvSpPr>
            <a:spLocks noGrp="1" noRot="1" noChangeAspect="1"/>
          </p:cNvSpPr>
          <p:nvPr>
            <p:ph type="sldImg" idx="2"/>
          </p:nvPr>
        </p:nvSpPr>
        <p:spPr>
          <a:xfrm>
            <a:off x="1001713" y="1252538"/>
            <a:ext cx="4884737" cy="3381375"/>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8975" y="4821238"/>
            <a:ext cx="5510213" cy="3944937"/>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517063"/>
            <a:ext cx="2984500" cy="501650"/>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902075" y="9517063"/>
            <a:ext cx="2984500" cy="501650"/>
          </a:xfrm>
          <a:prstGeom prst="rect">
            <a:avLst/>
          </a:prstGeom>
        </p:spPr>
        <p:txBody>
          <a:bodyPr vert="horz" lIns="91440" tIns="45720" rIns="91440" bIns="45720" rtlCol="0" anchor="b"/>
          <a:lstStyle>
            <a:lvl1pPr algn="r">
              <a:defRPr sz="1200"/>
            </a:lvl1pPr>
          </a:lstStyle>
          <a:p>
            <a:fld id="{72F9DA7A-930B-4C61-A3AD-7FB0F31B3218}" type="slidenum">
              <a:rPr kumimoji="1" lang="ja-JP" altLang="en-US" smtClean="0"/>
              <a:t>‹#›</a:t>
            </a:fld>
            <a:endParaRPr kumimoji="1" lang="ja-JP" altLang="en-US"/>
          </a:p>
        </p:txBody>
      </p:sp>
    </p:spTree>
    <p:extLst>
      <p:ext uri="{BB962C8B-B14F-4D97-AF65-F5344CB8AC3E}">
        <p14:creationId xmlns:p14="http://schemas.microsoft.com/office/powerpoint/2010/main" val="3207877746"/>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72F9DA7A-930B-4C61-A3AD-7FB0F31B3218}" type="slidenum">
              <a:rPr kumimoji="1" lang="ja-JP" altLang="en-US" smtClean="0"/>
              <a:t>1</a:t>
            </a:fld>
            <a:endParaRPr kumimoji="1" lang="ja-JP" altLang="en-US"/>
          </a:p>
        </p:txBody>
      </p:sp>
    </p:spTree>
    <p:extLst>
      <p:ext uri="{BB962C8B-B14F-4D97-AF65-F5344CB8AC3E}">
        <p14:creationId xmlns:p14="http://schemas.microsoft.com/office/powerpoint/2010/main" val="78007126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E982FD27-DF95-4ED0-B2B5-8CF31FA7874F}" type="datetimeFigureOut">
              <a:rPr kumimoji="1" lang="ja-JP" altLang="en-US" smtClean="0"/>
              <a:t>2026/3/25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EE2E493D-217D-4ABA-9A7C-B1929F39768F}" type="slidenum">
              <a:rPr kumimoji="1" lang="ja-JP" altLang="en-US" smtClean="0"/>
              <a:t>‹#›</a:t>
            </a:fld>
            <a:endParaRPr kumimoji="1" lang="ja-JP" altLang="en-US"/>
          </a:p>
        </p:txBody>
      </p:sp>
    </p:spTree>
    <p:extLst>
      <p:ext uri="{BB962C8B-B14F-4D97-AF65-F5344CB8AC3E}">
        <p14:creationId xmlns:p14="http://schemas.microsoft.com/office/powerpoint/2010/main" val="12386829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E982FD27-DF95-4ED0-B2B5-8CF31FA7874F}" type="datetimeFigureOut">
              <a:rPr kumimoji="1" lang="ja-JP" altLang="en-US" smtClean="0"/>
              <a:t>2026/3/25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EE2E493D-217D-4ABA-9A7C-B1929F39768F}" type="slidenum">
              <a:rPr kumimoji="1" lang="ja-JP" altLang="en-US" smtClean="0"/>
              <a:t>‹#›</a:t>
            </a:fld>
            <a:endParaRPr kumimoji="1" lang="ja-JP" altLang="en-US"/>
          </a:p>
        </p:txBody>
      </p:sp>
    </p:spTree>
    <p:extLst>
      <p:ext uri="{BB962C8B-B14F-4D97-AF65-F5344CB8AC3E}">
        <p14:creationId xmlns:p14="http://schemas.microsoft.com/office/powerpoint/2010/main" val="312597887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E982FD27-DF95-4ED0-B2B5-8CF31FA7874F}" type="datetimeFigureOut">
              <a:rPr kumimoji="1" lang="ja-JP" altLang="en-US" smtClean="0"/>
              <a:t>2026/3/25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EE2E493D-217D-4ABA-9A7C-B1929F39768F}" type="slidenum">
              <a:rPr kumimoji="1" lang="ja-JP" altLang="en-US" smtClean="0"/>
              <a:t>‹#›</a:t>
            </a:fld>
            <a:endParaRPr kumimoji="1" lang="ja-JP" altLang="en-US"/>
          </a:p>
        </p:txBody>
      </p:sp>
    </p:spTree>
    <p:extLst>
      <p:ext uri="{BB962C8B-B14F-4D97-AF65-F5344CB8AC3E}">
        <p14:creationId xmlns:p14="http://schemas.microsoft.com/office/powerpoint/2010/main" val="32038738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E982FD27-DF95-4ED0-B2B5-8CF31FA7874F}" type="datetimeFigureOut">
              <a:rPr kumimoji="1" lang="ja-JP" altLang="en-US" smtClean="0"/>
              <a:t>2026/3/25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EE2E493D-217D-4ABA-9A7C-B1929F39768F}" type="slidenum">
              <a:rPr kumimoji="1" lang="ja-JP" altLang="en-US" smtClean="0"/>
              <a:t>‹#›</a:t>
            </a:fld>
            <a:endParaRPr kumimoji="1" lang="ja-JP" altLang="en-US"/>
          </a:p>
        </p:txBody>
      </p:sp>
    </p:spTree>
    <p:extLst>
      <p:ext uri="{BB962C8B-B14F-4D97-AF65-F5344CB8AC3E}">
        <p14:creationId xmlns:p14="http://schemas.microsoft.com/office/powerpoint/2010/main" val="126270200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E982FD27-DF95-4ED0-B2B5-8CF31FA7874F}" type="datetimeFigureOut">
              <a:rPr kumimoji="1" lang="ja-JP" altLang="en-US" smtClean="0"/>
              <a:t>2026/3/25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EE2E493D-217D-4ABA-9A7C-B1929F39768F}" type="slidenum">
              <a:rPr kumimoji="1" lang="ja-JP" altLang="en-US" smtClean="0"/>
              <a:t>‹#›</a:t>
            </a:fld>
            <a:endParaRPr kumimoji="1" lang="ja-JP" altLang="en-US"/>
          </a:p>
        </p:txBody>
      </p:sp>
    </p:spTree>
    <p:extLst>
      <p:ext uri="{BB962C8B-B14F-4D97-AF65-F5344CB8AC3E}">
        <p14:creationId xmlns:p14="http://schemas.microsoft.com/office/powerpoint/2010/main" val="4972462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81038"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5014913"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E982FD27-DF95-4ED0-B2B5-8CF31FA7874F}" type="datetimeFigureOut">
              <a:rPr kumimoji="1" lang="ja-JP" altLang="en-US" smtClean="0"/>
              <a:t>2026/3/25</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EE2E493D-217D-4ABA-9A7C-B1929F39768F}" type="slidenum">
              <a:rPr kumimoji="1" lang="ja-JP" altLang="en-US" smtClean="0"/>
              <a:t>‹#›</a:t>
            </a:fld>
            <a:endParaRPr kumimoji="1" lang="ja-JP" altLang="en-US"/>
          </a:p>
        </p:txBody>
      </p:sp>
    </p:spTree>
    <p:extLst>
      <p:ext uri="{BB962C8B-B14F-4D97-AF65-F5344CB8AC3E}">
        <p14:creationId xmlns:p14="http://schemas.microsoft.com/office/powerpoint/2010/main" val="180711217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7"/>
            <a:ext cx="8543925"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82329" y="2505075"/>
            <a:ext cx="4190702"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5014913" y="2505075"/>
            <a:ext cx="4211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E982FD27-DF95-4ED0-B2B5-8CF31FA7874F}" type="datetimeFigureOut">
              <a:rPr kumimoji="1" lang="ja-JP" altLang="en-US" smtClean="0"/>
              <a:t>2026/3/25</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EE2E493D-217D-4ABA-9A7C-B1929F39768F}" type="slidenum">
              <a:rPr kumimoji="1" lang="ja-JP" altLang="en-US" smtClean="0"/>
              <a:t>‹#›</a:t>
            </a:fld>
            <a:endParaRPr kumimoji="1" lang="ja-JP" altLang="en-US"/>
          </a:p>
        </p:txBody>
      </p:sp>
    </p:spTree>
    <p:extLst>
      <p:ext uri="{BB962C8B-B14F-4D97-AF65-F5344CB8AC3E}">
        <p14:creationId xmlns:p14="http://schemas.microsoft.com/office/powerpoint/2010/main" val="325572041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E982FD27-DF95-4ED0-B2B5-8CF31FA7874F}" type="datetimeFigureOut">
              <a:rPr kumimoji="1" lang="ja-JP" altLang="en-US" smtClean="0"/>
              <a:t>2026/3/25</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EE2E493D-217D-4ABA-9A7C-B1929F39768F}" type="slidenum">
              <a:rPr kumimoji="1" lang="ja-JP" altLang="en-US" smtClean="0"/>
              <a:t>‹#›</a:t>
            </a:fld>
            <a:endParaRPr kumimoji="1" lang="ja-JP" altLang="en-US"/>
          </a:p>
        </p:txBody>
      </p:sp>
    </p:spTree>
    <p:extLst>
      <p:ext uri="{BB962C8B-B14F-4D97-AF65-F5344CB8AC3E}">
        <p14:creationId xmlns:p14="http://schemas.microsoft.com/office/powerpoint/2010/main" val="207502441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982FD27-DF95-4ED0-B2B5-8CF31FA7874F}" type="datetimeFigureOut">
              <a:rPr kumimoji="1" lang="ja-JP" altLang="en-US" smtClean="0"/>
              <a:t>2026/3/25</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EE2E493D-217D-4ABA-9A7C-B1929F39768F}" type="slidenum">
              <a:rPr kumimoji="1" lang="ja-JP" altLang="en-US" smtClean="0"/>
              <a:t>‹#›</a:t>
            </a:fld>
            <a:endParaRPr kumimoji="1" lang="ja-JP" altLang="en-US"/>
          </a:p>
        </p:txBody>
      </p:sp>
    </p:spTree>
    <p:extLst>
      <p:ext uri="{BB962C8B-B14F-4D97-AF65-F5344CB8AC3E}">
        <p14:creationId xmlns:p14="http://schemas.microsoft.com/office/powerpoint/2010/main" val="415395908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4211340" y="987427"/>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E982FD27-DF95-4ED0-B2B5-8CF31FA7874F}" type="datetimeFigureOut">
              <a:rPr kumimoji="1" lang="ja-JP" altLang="en-US" smtClean="0"/>
              <a:t>2026/3/25</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EE2E493D-217D-4ABA-9A7C-B1929F39768F}" type="slidenum">
              <a:rPr kumimoji="1" lang="ja-JP" altLang="en-US" smtClean="0"/>
              <a:t>‹#›</a:t>
            </a:fld>
            <a:endParaRPr kumimoji="1" lang="ja-JP" altLang="en-US"/>
          </a:p>
        </p:txBody>
      </p:sp>
    </p:spTree>
    <p:extLst>
      <p:ext uri="{BB962C8B-B14F-4D97-AF65-F5344CB8AC3E}">
        <p14:creationId xmlns:p14="http://schemas.microsoft.com/office/powerpoint/2010/main" val="41993350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4211340" y="987427"/>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図を追加</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E982FD27-DF95-4ED0-B2B5-8CF31FA7874F}" type="datetimeFigureOut">
              <a:rPr kumimoji="1" lang="ja-JP" altLang="en-US" smtClean="0"/>
              <a:t>2026/3/25</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EE2E493D-217D-4ABA-9A7C-B1929F39768F}" type="slidenum">
              <a:rPr kumimoji="1" lang="ja-JP" altLang="en-US" smtClean="0"/>
              <a:t>‹#›</a:t>
            </a:fld>
            <a:endParaRPr kumimoji="1" lang="ja-JP" altLang="en-US"/>
          </a:p>
        </p:txBody>
      </p:sp>
    </p:spTree>
    <p:extLst>
      <p:ext uri="{BB962C8B-B14F-4D97-AF65-F5344CB8AC3E}">
        <p14:creationId xmlns:p14="http://schemas.microsoft.com/office/powerpoint/2010/main" val="133648763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982FD27-DF95-4ED0-B2B5-8CF31FA7874F}" type="datetimeFigureOut">
              <a:rPr kumimoji="1" lang="ja-JP" altLang="en-US" smtClean="0"/>
              <a:t>2026/3/25</a:t>
            </a:fld>
            <a:endParaRPr kumimoji="1" lang="ja-JP" altLang="en-US"/>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E2E493D-217D-4ABA-9A7C-B1929F39768F}" type="slidenum">
              <a:rPr kumimoji="1" lang="ja-JP" altLang="en-US" smtClean="0"/>
              <a:t>‹#›</a:t>
            </a:fld>
            <a:endParaRPr kumimoji="1" lang="ja-JP" altLang="en-US"/>
          </a:p>
        </p:txBody>
      </p:sp>
    </p:spTree>
    <p:extLst>
      <p:ext uri="{BB962C8B-B14F-4D97-AF65-F5344CB8AC3E}">
        <p14:creationId xmlns:p14="http://schemas.microsoft.com/office/powerpoint/2010/main" val="1208571490"/>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表 3"/>
          <p:cNvGraphicFramePr>
            <a:graphicFrameLocks noGrp="1"/>
          </p:cNvGraphicFramePr>
          <p:nvPr>
            <p:extLst>
              <p:ext uri="{D42A27DB-BD31-4B8C-83A1-F6EECF244321}">
                <p14:modId xmlns:p14="http://schemas.microsoft.com/office/powerpoint/2010/main" val="1475857313"/>
              </p:ext>
            </p:extLst>
          </p:nvPr>
        </p:nvGraphicFramePr>
        <p:xfrm>
          <a:off x="46426" y="1094458"/>
          <a:ext cx="9594377" cy="4369629"/>
        </p:xfrm>
        <a:graphic>
          <a:graphicData uri="http://schemas.openxmlformats.org/drawingml/2006/table">
            <a:tbl>
              <a:tblPr firstRow="1" bandRow="1">
                <a:tableStyleId>{5C22544A-7EE6-4342-B048-85BDC9FD1C3A}</a:tableStyleId>
              </a:tblPr>
              <a:tblGrid>
                <a:gridCol w="208280">
                  <a:extLst>
                    <a:ext uri="{9D8B030D-6E8A-4147-A177-3AD203B41FA5}">
                      <a16:colId xmlns:a16="http://schemas.microsoft.com/office/drawing/2014/main" val="3412393394"/>
                    </a:ext>
                  </a:extLst>
                </a:gridCol>
                <a:gridCol w="208280">
                  <a:extLst>
                    <a:ext uri="{9D8B030D-6E8A-4147-A177-3AD203B41FA5}">
                      <a16:colId xmlns:a16="http://schemas.microsoft.com/office/drawing/2014/main" val="3798045472"/>
                    </a:ext>
                  </a:extLst>
                </a:gridCol>
                <a:gridCol w="781600">
                  <a:extLst>
                    <a:ext uri="{9D8B030D-6E8A-4147-A177-3AD203B41FA5}">
                      <a16:colId xmlns:a16="http://schemas.microsoft.com/office/drawing/2014/main" val="4137469353"/>
                    </a:ext>
                  </a:extLst>
                </a:gridCol>
                <a:gridCol w="1897038">
                  <a:extLst>
                    <a:ext uri="{9D8B030D-6E8A-4147-A177-3AD203B41FA5}">
                      <a16:colId xmlns:a16="http://schemas.microsoft.com/office/drawing/2014/main" val="780647912"/>
                    </a:ext>
                  </a:extLst>
                </a:gridCol>
                <a:gridCol w="1996433">
                  <a:extLst>
                    <a:ext uri="{9D8B030D-6E8A-4147-A177-3AD203B41FA5}">
                      <a16:colId xmlns:a16="http://schemas.microsoft.com/office/drawing/2014/main" val="2751683806"/>
                    </a:ext>
                  </a:extLst>
                </a:gridCol>
                <a:gridCol w="1541181">
                  <a:extLst>
                    <a:ext uri="{9D8B030D-6E8A-4147-A177-3AD203B41FA5}">
                      <a16:colId xmlns:a16="http://schemas.microsoft.com/office/drawing/2014/main" val="3433375984"/>
                    </a:ext>
                  </a:extLst>
                </a:gridCol>
                <a:gridCol w="1801505">
                  <a:extLst>
                    <a:ext uri="{9D8B030D-6E8A-4147-A177-3AD203B41FA5}">
                      <a16:colId xmlns:a16="http://schemas.microsoft.com/office/drawing/2014/main" val="4269099153"/>
                    </a:ext>
                  </a:extLst>
                </a:gridCol>
                <a:gridCol w="612949">
                  <a:extLst>
                    <a:ext uri="{9D8B030D-6E8A-4147-A177-3AD203B41FA5}">
                      <a16:colId xmlns:a16="http://schemas.microsoft.com/office/drawing/2014/main" val="3183085050"/>
                    </a:ext>
                  </a:extLst>
                </a:gridCol>
                <a:gridCol w="547111">
                  <a:extLst>
                    <a:ext uri="{9D8B030D-6E8A-4147-A177-3AD203B41FA5}">
                      <a16:colId xmlns:a16="http://schemas.microsoft.com/office/drawing/2014/main" val="898374014"/>
                    </a:ext>
                  </a:extLst>
                </a:gridCol>
              </a:tblGrid>
              <a:tr h="262593">
                <a:tc>
                  <a:txBody>
                    <a:bodyPr/>
                    <a:lstStyle/>
                    <a:p>
                      <a:pPr algn="ctr"/>
                      <a:endParaRPr kumimoji="1" lang="ja-JP" altLang="en-US" dirty="0">
                        <a:latin typeface="Meiryo UI" panose="020B0604030504040204" pitchFamily="50" charset="-128"/>
                        <a:ea typeface="Meiryo UI" panose="020B0604030504040204" pitchFamily="50" charset="-128"/>
                      </a:endParaRPr>
                    </a:p>
                  </a:txBody>
                  <a:tcPr anchor="ctr">
                    <a:lnR w="12700" cap="flat" cmpd="sng" algn="ctr">
                      <a:noFill/>
                      <a:prstDash val="solid"/>
                      <a:round/>
                      <a:headEnd type="none" w="med" len="med"/>
                      <a:tailEnd type="none" w="med" len="med"/>
                    </a:lnR>
                    <a:solidFill>
                      <a:schemeClr val="bg1"/>
                    </a:solidFill>
                  </a:tcPr>
                </a:tc>
                <a:tc>
                  <a:txBody>
                    <a:bodyPr/>
                    <a:lstStyle/>
                    <a:p>
                      <a:endParaRPr lang="ja-JP" altLang="en-US" dirty="0">
                        <a:solidFill>
                          <a:schemeClr val="bg1"/>
                        </a:solidFill>
                      </a:endParaRPr>
                    </a:p>
                  </a:txBody>
                  <a:tcPr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400" dirty="0">
                          <a:solidFill>
                            <a:schemeClr val="tx1"/>
                          </a:solidFill>
                          <a:latin typeface="Meiryo UI" panose="020B0604030504040204" pitchFamily="50" charset="-128"/>
                          <a:ea typeface="Meiryo UI" panose="020B0604030504040204" pitchFamily="50" charset="-128"/>
                        </a:rPr>
                        <a:t>5</a:t>
                      </a:r>
                      <a:r>
                        <a:rPr kumimoji="1" lang="ja-JP" altLang="en-US" sz="1400" dirty="0">
                          <a:solidFill>
                            <a:schemeClr val="tx1"/>
                          </a:solidFill>
                          <a:latin typeface="Meiryo UI" panose="020B0604030504040204" pitchFamily="50" charset="-128"/>
                          <a:ea typeface="Meiryo UI" panose="020B0604030504040204" pitchFamily="50" charset="-128"/>
                        </a:rPr>
                        <a:t>月</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dirty="0">
                          <a:solidFill>
                            <a:schemeClr val="tx1"/>
                          </a:solidFill>
                          <a:latin typeface="Meiryo UI" panose="020B0604030504040204" pitchFamily="50" charset="-128"/>
                          <a:ea typeface="Meiryo UI" panose="020B0604030504040204" pitchFamily="50" charset="-128"/>
                        </a:rPr>
                        <a:t>６月</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tc>
                  <a:txBody>
                    <a:bodyPr/>
                    <a:lstStyle/>
                    <a:p>
                      <a:pPr algn="ctr"/>
                      <a:r>
                        <a:rPr kumimoji="1" lang="ja-JP" altLang="en-US" sz="1400" dirty="0">
                          <a:solidFill>
                            <a:schemeClr val="tx1"/>
                          </a:solidFill>
                          <a:latin typeface="Meiryo UI" panose="020B0604030504040204" pitchFamily="50" charset="-128"/>
                          <a:ea typeface="Meiryo UI" panose="020B0604030504040204" pitchFamily="50" charset="-128"/>
                        </a:rPr>
                        <a:t>７月</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tc>
                  <a:txBody>
                    <a:bodyPr/>
                    <a:lstStyle/>
                    <a:p>
                      <a:pPr algn="ctr"/>
                      <a:r>
                        <a:rPr kumimoji="1" lang="ja-JP" altLang="en-US" sz="1400" dirty="0">
                          <a:solidFill>
                            <a:schemeClr val="tx1"/>
                          </a:solidFill>
                          <a:latin typeface="Meiryo UI" panose="020B0604030504040204" pitchFamily="50" charset="-128"/>
                          <a:ea typeface="Meiryo UI" panose="020B0604030504040204" pitchFamily="50" charset="-128"/>
                        </a:rPr>
                        <a:t>８月</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tc>
                  <a:txBody>
                    <a:bodyPr/>
                    <a:lstStyle/>
                    <a:p>
                      <a:pPr algn="ctr"/>
                      <a:r>
                        <a:rPr kumimoji="1" lang="ja-JP" altLang="en-US" sz="1400" dirty="0">
                          <a:solidFill>
                            <a:schemeClr val="tx1"/>
                          </a:solidFill>
                          <a:latin typeface="Meiryo UI" panose="020B0604030504040204" pitchFamily="50" charset="-128"/>
                          <a:ea typeface="Meiryo UI" panose="020B0604030504040204" pitchFamily="50" charset="-128"/>
                        </a:rPr>
                        <a:t>９月</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tc>
                  <a:txBody>
                    <a:bodyPr/>
                    <a:lstStyle/>
                    <a:p>
                      <a:pPr algn="ctr"/>
                      <a:r>
                        <a:rPr kumimoji="1" lang="en-US" altLang="ja-JP" sz="1200" dirty="0">
                          <a:solidFill>
                            <a:schemeClr val="tx1"/>
                          </a:solidFill>
                          <a:latin typeface="Meiryo UI" panose="020B0604030504040204" pitchFamily="50" charset="-128"/>
                          <a:ea typeface="Meiryo UI" panose="020B0604030504040204" pitchFamily="50" charset="-128"/>
                        </a:rPr>
                        <a:t>10</a:t>
                      </a:r>
                      <a:r>
                        <a:rPr kumimoji="1" lang="ja-JP" altLang="en-US" sz="1200" dirty="0">
                          <a:solidFill>
                            <a:schemeClr val="tx1"/>
                          </a:solidFill>
                          <a:latin typeface="Meiryo UI" panose="020B0604030504040204" pitchFamily="50" charset="-128"/>
                          <a:ea typeface="Meiryo UI" panose="020B0604030504040204" pitchFamily="50" charset="-128"/>
                        </a:rPr>
                        <a:t>月</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tc>
                  <a:txBody>
                    <a:bodyPr/>
                    <a:lstStyle/>
                    <a:p>
                      <a:pPr algn="ctr"/>
                      <a:r>
                        <a:rPr kumimoji="1" lang="en-US" altLang="ja-JP" sz="1200" dirty="0">
                          <a:solidFill>
                            <a:schemeClr val="tx1"/>
                          </a:solidFill>
                          <a:latin typeface="Meiryo UI" panose="020B0604030504040204" pitchFamily="50" charset="-128"/>
                          <a:ea typeface="Meiryo UI" panose="020B0604030504040204" pitchFamily="50" charset="-128"/>
                        </a:rPr>
                        <a:t>11</a:t>
                      </a:r>
                      <a:r>
                        <a:rPr kumimoji="1" lang="ja-JP" altLang="en-US" sz="1200" dirty="0">
                          <a:solidFill>
                            <a:schemeClr val="tx1"/>
                          </a:solidFill>
                          <a:latin typeface="Meiryo UI" panose="020B0604030504040204" pitchFamily="50" charset="-128"/>
                          <a:ea typeface="Meiryo UI" panose="020B0604030504040204" pitchFamily="50" charset="-128"/>
                        </a:rPr>
                        <a:t>月</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extLst>
                  <a:ext uri="{0D108BD9-81ED-4DB2-BD59-A6C34878D82A}">
                    <a16:rowId xmlns:a16="http://schemas.microsoft.com/office/drawing/2014/main" val="124405256"/>
                  </a:ext>
                </a:extLst>
              </a:tr>
              <a:tr h="1992616">
                <a:tc>
                  <a:txBody>
                    <a:bodyPr/>
                    <a:lstStyle/>
                    <a:p>
                      <a:pPr algn="ctr"/>
                      <a:endParaRPr kumimoji="1" lang="en-US" altLang="ja-JP" sz="1600" b="1" dirty="0">
                        <a:latin typeface="Meiryo UI" panose="020B0604030504040204" pitchFamily="50" charset="-128"/>
                        <a:ea typeface="Meiryo UI" panose="020B0604030504040204" pitchFamily="50" charset="-128"/>
                      </a:endParaRPr>
                    </a:p>
                  </a:txBody>
                  <a:tcPr anchor="ctr">
                    <a:lnR w="12700" cap="flat" cmpd="sng" algn="ctr">
                      <a:noFill/>
                      <a:prstDash val="solid"/>
                      <a:round/>
                      <a:headEnd type="none" w="med" len="med"/>
                      <a:tailEnd type="none" w="med" len="med"/>
                    </a:lnR>
                    <a:solidFill>
                      <a:schemeClr val="bg1"/>
                    </a:solidFill>
                  </a:tcPr>
                </a:tc>
                <a:tc>
                  <a:txBody>
                    <a:bodyPr/>
                    <a:lstStyle/>
                    <a:p>
                      <a:endParaRPr lang="ja-JP" altLang="en-US" dirty="0">
                        <a:solidFill>
                          <a:schemeClr val="bg1"/>
                        </a:solidFill>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kumimoji="1" lang="ja-JP" altLang="en-US" sz="1600" dirty="0">
                        <a:solidFill>
                          <a:schemeClr val="tx1"/>
                        </a:solidFill>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600" dirty="0">
                        <a:solidFill>
                          <a:schemeClr val="tx1"/>
                        </a:solidFill>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600" dirty="0">
                        <a:solidFill>
                          <a:schemeClr val="tx1"/>
                        </a:solidFill>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600" dirty="0">
                        <a:solidFill>
                          <a:schemeClr val="tx1"/>
                        </a:solidFill>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600" dirty="0">
                        <a:solidFill>
                          <a:schemeClr val="tx1"/>
                        </a:solidFill>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000" dirty="0">
                          <a:solidFill>
                            <a:schemeClr val="tx1"/>
                          </a:solidFill>
                          <a:latin typeface="Meiryo UI" panose="020B0604030504040204" pitchFamily="50" charset="-128"/>
                          <a:ea typeface="Meiryo UI" panose="020B0604030504040204" pitchFamily="50" charset="-128"/>
                        </a:rPr>
                        <a:t>●</a:t>
                      </a:r>
                      <a:r>
                        <a:rPr kumimoji="1" lang="en-US" altLang="ja-JP" sz="1000" dirty="0">
                          <a:solidFill>
                            <a:schemeClr val="tx1"/>
                          </a:solidFill>
                          <a:latin typeface="Meiryo UI" panose="020B0604030504040204" pitchFamily="50" charset="-128"/>
                          <a:ea typeface="Meiryo UI" panose="020B0604030504040204" pitchFamily="50" charset="-128"/>
                        </a:rPr>
                        <a:t>15</a:t>
                      </a:r>
                      <a:r>
                        <a:rPr kumimoji="1" lang="ja-JP" altLang="en-US" sz="1000" dirty="0">
                          <a:solidFill>
                            <a:schemeClr val="tx1"/>
                          </a:solidFill>
                          <a:latin typeface="Meiryo UI" panose="020B0604030504040204" pitchFamily="50" charset="-128"/>
                          <a:ea typeface="Meiryo UI" panose="020B0604030504040204" pitchFamily="50" charset="-128"/>
                        </a:rPr>
                        <a:t>日</a:t>
                      </a:r>
                      <a:endParaRPr kumimoji="1" lang="en-US" altLang="ja-JP" sz="1000" dirty="0">
                        <a:solidFill>
                          <a:schemeClr val="tx1"/>
                        </a:solidFill>
                        <a:latin typeface="Meiryo UI" panose="020B0604030504040204" pitchFamily="50" charset="-128"/>
                        <a:ea typeface="Meiryo UI" panose="020B0604030504040204" pitchFamily="50" charset="-128"/>
                      </a:endParaRPr>
                    </a:p>
                    <a:p>
                      <a:pPr algn="ctr"/>
                      <a:r>
                        <a:rPr kumimoji="1" lang="ja-JP" altLang="en-US" sz="1000" dirty="0">
                          <a:solidFill>
                            <a:schemeClr val="tx1"/>
                          </a:solidFill>
                          <a:latin typeface="Meiryo UI" panose="020B0604030504040204" pitchFamily="50" charset="-128"/>
                          <a:ea typeface="Meiryo UI" panose="020B0604030504040204" pitchFamily="50" charset="-128"/>
                        </a:rPr>
                        <a:t>一般</a:t>
                      </a:r>
                      <a:endParaRPr kumimoji="1" lang="en-US" altLang="ja-JP" sz="1000" dirty="0">
                        <a:solidFill>
                          <a:schemeClr val="tx1"/>
                        </a:solidFill>
                        <a:latin typeface="Meiryo UI" panose="020B0604030504040204" pitchFamily="50" charset="-128"/>
                        <a:ea typeface="Meiryo UI" panose="020B0604030504040204" pitchFamily="50" charset="-128"/>
                      </a:endParaRPr>
                    </a:p>
                    <a:p>
                      <a:pPr algn="ctr"/>
                      <a:r>
                        <a:rPr kumimoji="1" lang="ja-JP" altLang="en-US" sz="1000" dirty="0">
                          <a:solidFill>
                            <a:schemeClr val="tx1"/>
                          </a:solidFill>
                          <a:latin typeface="Meiryo UI" panose="020B0604030504040204" pitchFamily="50" charset="-128"/>
                          <a:ea typeface="Meiryo UI" panose="020B0604030504040204" pitchFamily="50" charset="-128"/>
                        </a:rPr>
                        <a:t>募集</a:t>
                      </a:r>
                      <a:endParaRPr kumimoji="1" lang="en-US" altLang="ja-JP" sz="1000" dirty="0">
                        <a:solidFill>
                          <a:schemeClr val="tx1"/>
                        </a:solidFill>
                        <a:latin typeface="Meiryo UI" panose="020B0604030504040204" pitchFamily="50" charset="-128"/>
                        <a:ea typeface="Meiryo UI" panose="020B0604030504040204" pitchFamily="50" charset="-128"/>
                      </a:endParaRPr>
                    </a:p>
                    <a:p>
                      <a:pPr algn="ctr"/>
                      <a:r>
                        <a:rPr kumimoji="1" lang="ja-JP" altLang="en-US" sz="1000" dirty="0">
                          <a:solidFill>
                            <a:schemeClr val="tx1"/>
                          </a:solidFill>
                          <a:latin typeface="Meiryo UI" panose="020B0604030504040204" pitchFamily="50" charset="-128"/>
                          <a:ea typeface="Meiryo UI" panose="020B0604030504040204" pitchFamily="50" charset="-128"/>
                        </a:rPr>
                        <a:t>開始</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000" dirty="0">
                          <a:solidFill>
                            <a:schemeClr val="tx1"/>
                          </a:solidFill>
                          <a:latin typeface="Meiryo UI" panose="020B0604030504040204" pitchFamily="50" charset="-128"/>
                          <a:ea typeface="Meiryo UI" panose="020B0604030504040204" pitchFamily="50" charset="-128"/>
                        </a:rPr>
                        <a:t>●</a:t>
                      </a:r>
                      <a:r>
                        <a:rPr kumimoji="1" lang="en-US" altLang="ja-JP" sz="1000" dirty="0">
                          <a:solidFill>
                            <a:schemeClr val="tx1"/>
                          </a:solidFill>
                          <a:latin typeface="Meiryo UI" panose="020B0604030504040204" pitchFamily="50" charset="-128"/>
                          <a:ea typeface="Meiryo UI" panose="020B0604030504040204" pitchFamily="50" charset="-128"/>
                        </a:rPr>
                        <a:t>1</a:t>
                      </a:r>
                      <a:r>
                        <a:rPr kumimoji="1" lang="ja-JP" altLang="en-US" sz="1000" dirty="0">
                          <a:solidFill>
                            <a:schemeClr val="tx1"/>
                          </a:solidFill>
                          <a:latin typeface="Meiryo UI" panose="020B0604030504040204" pitchFamily="50" charset="-128"/>
                          <a:ea typeface="Meiryo UI" panose="020B0604030504040204" pitchFamily="50" charset="-128"/>
                        </a:rPr>
                        <a:t>日</a:t>
                      </a:r>
                      <a:endParaRPr kumimoji="1" lang="en-US" altLang="ja-JP" sz="1000" dirty="0">
                        <a:solidFill>
                          <a:schemeClr val="tx1"/>
                        </a:solidFill>
                        <a:latin typeface="Meiryo UI" panose="020B0604030504040204" pitchFamily="50" charset="-128"/>
                        <a:ea typeface="Meiryo UI" panose="020B0604030504040204" pitchFamily="50" charset="-128"/>
                      </a:endParaRPr>
                    </a:p>
                    <a:p>
                      <a:pPr algn="ctr"/>
                      <a:r>
                        <a:rPr kumimoji="1" lang="ja-JP" altLang="en-US" sz="1000" dirty="0">
                          <a:solidFill>
                            <a:schemeClr val="tx1"/>
                          </a:solidFill>
                          <a:latin typeface="Meiryo UI" panose="020B0604030504040204" pitchFamily="50" charset="-128"/>
                          <a:ea typeface="Meiryo UI" panose="020B0604030504040204" pitchFamily="50" charset="-128"/>
                        </a:rPr>
                        <a:t>一般</a:t>
                      </a:r>
                      <a:endParaRPr kumimoji="1" lang="en-US" altLang="ja-JP" sz="1000" dirty="0">
                        <a:solidFill>
                          <a:schemeClr val="tx1"/>
                        </a:solidFill>
                        <a:latin typeface="Meiryo UI" panose="020B0604030504040204" pitchFamily="50" charset="-128"/>
                        <a:ea typeface="Meiryo UI" panose="020B0604030504040204" pitchFamily="50" charset="-128"/>
                      </a:endParaRPr>
                    </a:p>
                    <a:p>
                      <a:pPr algn="ctr"/>
                      <a:r>
                        <a:rPr kumimoji="1" lang="ja-JP" altLang="en-US" sz="1000" dirty="0">
                          <a:solidFill>
                            <a:schemeClr val="tx1"/>
                          </a:solidFill>
                          <a:latin typeface="Meiryo UI" panose="020B0604030504040204" pitchFamily="50" charset="-128"/>
                          <a:ea typeface="Meiryo UI" panose="020B0604030504040204" pitchFamily="50" charset="-128"/>
                        </a:rPr>
                        <a:t>受付</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6364249"/>
                  </a:ext>
                </a:extLst>
              </a:tr>
              <a:tr h="2011253">
                <a:tc>
                  <a:txBody>
                    <a:bodyPr/>
                    <a:lstStyle/>
                    <a:p>
                      <a:pPr algn="ctr"/>
                      <a:endParaRPr kumimoji="1" lang="en-US" altLang="ja-JP" sz="1400" dirty="0">
                        <a:latin typeface="Meiryo UI" panose="020B0604030504040204" pitchFamily="50" charset="-128"/>
                        <a:ea typeface="Meiryo UI" panose="020B0604030504040204" pitchFamily="50" charset="-128"/>
                      </a:endParaRPr>
                    </a:p>
                  </a:txBody>
                  <a:tcPr anchor="ctr">
                    <a:solidFill>
                      <a:schemeClr val="bg1"/>
                    </a:solidFill>
                  </a:tcPr>
                </a:tc>
                <a:tc gridSpan="8">
                  <a:txBody>
                    <a:bodyPr/>
                    <a:lstStyle/>
                    <a:p>
                      <a:endParaRPr kumimoji="1" lang="en-US" altLang="ja-JP" sz="1600" dirty="0">
                        <a:latin typeface="Meiryo UI" panose="020B0604030504040204" pitchFamily="50" charset="-128"/>
                        <a:ea typeface="Meiryo UI" panose="020B0604030504040204" pitchFamily="50" charset="-128"/>
                      </a:endParaRPr>
                    </a:p>
                  </a:txBody>
                  <a:tcPr>
                    <a:lnT w="12700" cap="flat" cmpd="sng" algn="ctr">
                      <a:noFill/>
                      <a:prstDash val="solid"/>
                      <a:round/>
                      <a:headEnd type="none" w="med" len="med"/>
                      <a:tailEnd type="none" w="med" len="med"/>
                    </a:lnT>
                    <a:solidFill>
                      <a:schemeClr val="bg1"/>
                    </a:solidFill>
                  </a:tcPr>
                </a:tc>
                <a:tc hMerge="1">
                  <a:txBody>
                    <a:bodyPr/>
                    <a:lstStyle/>
                    <a:p>
                      <a:endParaRPr kumimoji="1" lang="ja-JP" altLang="en-US" sz="16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6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6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6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6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6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600"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3621943162"/>
                  </a:ext>
                </a:extLst>
              </a:tr>
            </a:tbl>
          </a:graphicData>
        </a:graphic>
      </p:graphicFrame>
      <p:sp>
        <p:nvSpPr>
          <p:cNvPr id="5" name="テキスト ボックス 4"/>
          <p:cNvSpPr txBox="1"/>
          <p:nvPr/>
        </p:nvSpPr>
        <p:spPr>
          <a:xfrm>
            <a:off x="3244645" y="238399"/>
            <a:ext cx="5437239" cy="646331"/>
          </a:xfrm>
          <a:prstGeom prst="rect">
            <a:avLst/>
          </a:prstGeom>
          <a:noFill/>
        </p:spPr>
        <p:txBody>
          <a:bodyPr wrap="square" rtlCol="0">
            <a:spAutoFit/>
          </a:bodyPr>
          <a:lstStyle/>
          <a:p>
            <a:pPr algn="ctr"/>
            <a:r>
              <a:rPr kumimoji="1" lang="ja-JP" altLang="en-US" b="1" dirty="0">
                <a:latin typeface="メイリオ" panose="020B0604030504040204" pitchFamily="50" charset="-128"/>
                <a:ea typeface="メイリオ" panose="020B0604030504040204" pitchFamily="50" charset="-128"/>
              </a:rPr>
              <a:t>連携施設からの卒園児受入れ　スケジュール概要</a:t>
            </a:r>
            <a:endParaRPr kumimoji="1" lang="en-US" altLang="ja-JP" b="1" dirty="0">
              <a:latin typeface="メイリオ" panose="020B0604030504040204" pitchFamily="50" charset="-128"/>
              <a:ea typeface="メイリオ" panose="020B0604030504040204" pitchFamily="50" charset="-128"/>
            </a:endParaRPr>
          </a:p>
          <a:p>
            <a:pPr algn="ctr"/>
            <a:r>
              <a:rPr kumimoji="1" lang="ja-JP" altLang="en-US" b="1" dirty="0">
                <a:latin typeface="メイリオ" panose="020B0604030504040204" pitchFamily="50" charset="-128"/>
                <a:ea typeface="メイリオ" panose="020B0604030504040204" pitchFamily="50" charset="-128"/>
              </a:rPr>
              <a:t>（令和９年４月入園分）</a:t>
            </a:r>
          </a:p>
        </p:txBody>
      </p:sp>
      <p:sp>
        <p:nvSpPr>
          <p:cNvPr id="56" name="角丸四角形 55"/>
          <p:cNvSpPr/>
          <p:nvPr/>
        </p:nvSpPr>
        <p:spPr>
          <a:xfrm>
            <a:off x="507709" y="3595564"/>
            <a:ext cx="1370564" cy="956771"/>
          </a:xfrm>
          <a:prstGeom prst="roundRect">
            <a:avLst/>
          </a:prstGeom>
          <a:solidFill>
            <a:schemeClr val="bg1"/>
          </a:solid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200" dirty="0">
                <a:solidFill>
                  <a:schemeClr val="tx1"/>
                </a:solidFill>
                <a:latin typeface="Meiryo UI" panose="020B0604030504040204" pitchFamily="50" charset="-128"/>
                <a:ea typeface="Meiryo UI" panose="020B0604030504040204" pitchFamily="50" charset="-128"/>
              </a:rPr>
              <a:t>区から、在園している施設を通じて、「お知らせ」が配布されます</a:t>
            </a:r>
          </a:p>
        </p:txBody>
      </p:sp>
      <p:sp>
        <p:nvSpPr>
          <p:cNvPr id="2" name="正方形/長方形 1"/>
          <p:cNvSpPr/>
          <p:nvPr/>
        </p:nvSpPr>
        <p:spPr>
          <a:xfrm>
            <a:off x="251211" y="178958"/>
            <a:ext cx="2691803" cy="738664"/>
          </a:xfrm>
          <a:prstGeom prst="rect">
            <a:avLst/>
          </a:prstGeom>
          <a:ln w="38100" cmpd="dbl">
            <a:solidFill>
              <a:schemeClr val="tx1"/>
            </a:solidFill>
          </a:ln>
        </p:spPr>
        <p:txBody>
          <a:bodyPr wrap="square">
            <a:spAutoFit/>
          </a:bodyPr>
          <a:lstStyle/>
          <a:p>
            <a:pPr algn="ctr"/>
            <a:r>
              <a:rPr kumimoji="1" lang="ja-JP" altLang="en-US" sz="2400" b="1" dirty="0">
                <a:latin typeface="Meiryo UI" panose="020B0604030504040204" pitchFamily="50" charset="-128"/>
                <a:ea typeface="Meiryo UI" panose="020B0604030504040204" pitchFamily="50" charset="-128"/>
              </a:rPr>
              <a:t>大泉小鳩幼稚園</a:t>
            </a:r>
            <a:endParaRPr kumimoji="1" lang="en-US" altLang="ja-JP" sz="2400" b="1" dirty="0">
              <a:latin typeface="Meiryo UI" panose="020B0604030504040204" pitchFamily="50" charset="-128"/>
              <a:ea typeface="Meiryo UI" panose="020B0604030504040204" pitchFamily="50" charset="-128"/>
            </a:endParaRPr>
          </a:p>
          <a:p>
            <a:pPr algn="ctr"/>
            <a:r>
              <a:rPr kumimoji="1" lang="en-US" altLang="ja-JP" b="1" dirty="0">
                <a:latin typeface="Meiryo UI" panose="020B0604030504040204" pitchFamily="50" charset="-128"/>
                <a:ea typeface="Meiryo UI" panose="020B0604030504040204" pitchFamily="50" charset="-128"/>
              </a:rPr>
              <a:t>TEL</a:t>
            </a:r>
            <a:r>
              <a:rPr kumimoji="1" lang="ja-JP" altLang="en-US" b="1" dirty="0">
                <a:latin typeface="Meiryo UI" panose="020B0604030504040204" pitchFamily="50" charset="-128"/>
                <a:ea typeface="Meiryo UI" panose="020B0604030504040204" pitchFamily="50" charset="-128"/>
              </a:rPr>
              <a:t>：</a:t>
            </a:r>
            <a:r>
              <a:rPr kumimoji="1" lang="en-US" altLang="ja-JP" b="1" dirty="0">
                <a:latin typeface="Meiryo UI" panose="020B0604030504040204" pitchFamily="50" charset="-128"/>
                <a:ea typeface="Meiryo UI" panose="020B0604030504040204" pitchFamily="50" charset="-128"/>
              </a:rPr>
              <a:t>03-3924-8280</a:t>
            </a:r>
            <a:endParaRPr kumimoji="1" lang="ja-JP" altLang="en-US" b="1" dirty="0">
              <a:latin typeface="Meiryo UI" panose="020B0604030504040204" pitchFamily="50" charset="-128"/>
              <a:ea typeface="Meiryo UI" panose="020B0604030504040204" pitchFamily="50" charset="-128"/>
            </a:endParaRPr>
          </a:p>
        </p:txBody>
      </p:sp>
      <p:sp>
        <p:nvSpPr>
          <p:cNvPr id="28" name="正方形/長方形 27"/>
          <p:cNvSpPr/>
          <p:nvPr/>
        </p:nvSpPr>
        <p:spPr>
          <a:xfrm>
            <a:off x="2490422" y="1729629"/>
            <a:ext cx="784759" cy="1044657"/>
          </a:xfrm>
          <a:prstGeom prst="rect">
            <a:avLst/>
          </a:prstGeom>
          <a:solidFill>
            <a:schemeClr val="accent1">
              <a:lumMod val="20000"/>
              <a:lumOff val="80000"/>
            </a:schemeClr>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100" dirty="0">
                <a:solidFill>
                  <a:schemeClr val="tx1"/>
                </a:solidFill>
                <a:latin typeface="Meiryo UI" panose="020B0604030504040204" pitchFamily="50" charset="-128"/>
                <a:ea typeface="Meiryo UI" panose="020B0604030504040204" pitchFamily="50" charset="-128"/>
              </a:rPr>
              <a:t>幼稚園</a:t>
            </a:r>
            <a:endParaRPr kumimoji="1" lang="en-US" altLang="ja-JP" sz="1100" dirty="0">
              <a:solidFill>
                <a:schemeClr val="tx1"/>
              </a:solidFill>
              <a:latin typeface="Meiryo UI" panose="020B0604030504040204" pitchFamily="50" charset="-128"/>
              <a:ea typeface="Meiryo UI" panose="020B0604030504040204" pitchFamily="50" charset="-128"/>
            </a:endParaRPr>
          </a:p>
          <a:p>
            <a:pPr algn="ctr"/>
            <a:r>
              <a:rPr kumimoji="1" lang="ja-JP" altLang="en-US" sz="1100" dirty="0">
                <a:solidFill>
                  <a:schemeClr val="tx1"/>
                </a:solidFill>
                <a:latin typeface="Meiryo UI" panose="020B0604030504040204" pitchFamily="50" charset="-128"/>
                <a:ea typeface="Meiryo UI" panose="020B0604030504040204" pitchFamily="50" charset="-128"/>
              </a:rPr>
              <a:t>の</a:t>
            </a:r>
            <a:endParaRPr kumimoji="1" lang="en-US" altLang="ja-JP" sz="1100" dirty="0">
              <a:solidFill>
                <a:schemeClr val="tx1"/>
              </a:solidFill>
              <a:latin typeface="Meiryo UI" panose="020B0604030504040204" pitchFamily="50" charset="-128"/>
              <a:ea typeface="Meiryo UI" panose="020B0604030504040204" pitchFamily="50" charset="-128"/>
            </a:endParaRPr>
          </a:p>
          <a:p>
            <a:pPr algn="ctr"/>
            <a:r>
              <a:rPr kumimoji="1" lang="ja-JP" altLang="en-US" sz="1100" dirty="0">
                <a:solidFill>
                  <a:schemeClr val="tx1"/>
                </a:solidFill>
                <a:latin typeface="Meiryo UI" panose="020B0604030504040204" pitchFamily="50" charset="-128"/>
                <a:ea typeface="Meiryo UI" panose="020B0604030504040204" pitchFamily="50" charset="-128"/>
              </a:rPr>
              <a:t>「ご案内」を配布</a:t>
            </a:r>
          </a:p>
        </p:txBody>
      </p:sp>
      <p:sp>
        <p:nvSpPr>
          <p:cNvPr id="29" name="角丸四角形 28"/>
          <p:cNvSpPr/>
          <p:nvPr/>
        </p:nvSpPr>
        <p:spPr>
          <a:xfrm>
            <a:off x="1963020" y="3567701"/>
            <a:ext cx="1472398" cy="1059478"/>
          </a:xfrm>
          <a:prstGeom prst="roundRect">
            <a:avLst/>
          </a:prstGeom>
          <a:solidFill>
            <a:schemeClr val="bg1"/>
          </a:solid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100" dirty="0">
                <a:solidFill>
                  <a:schemeClr val="tx1"/>
                </a:solidFill>
                <a:latin typeface="Meiryo UI" panose="020B0604030504040204" pitchFamily="50" charset="-128"/>
                <a:ea typeface="Meiryo UI" panose="020B0604030504040204" pitchFamily="50" charset="-128"/>
              </a:rPr>
              <a:t>在園している施設を通じて、大泉小鳩幼稚園の「説明会や入園選考等の予定を記載したご案内」が配布されます</a:t>
            </a:r>
          </a:p>
        </p:txBody>
      </p:sp>
      <p:sp>
        <p:nvSpPr>
          <p:cNvPr id="31" name="正方形/長方形 30"/>
          <p:cNvSpPr/>
          <p:nvPr/>
        </p:nvSpPr>
        <p:spPr>
          <a:xfrm>
            <a:off x="1134695" y="1764826"/>
            <a:ext cx="800630" cy="856486"/>
          </a:xfrm>
          <a:prstGeom prst="rect">
            <a:avLst/>
          </a:prstGeom>
          <a:solidFill>
            <a:schemeClr val="accent1">
              <a:lumMod val="20000"/>
              <a:lumOff val="80000"/>
            </a:schemeClr>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100" dirty="0">
                <a:solidFill>
                  <a:schemeClr val="tx1"/>
                </a:solidFill>
                <a:latin typeface="Meiryo UI" panose="020B0604030504040204" pitchFamily="50" charset="-128"/>
                <a:ea typeface="Meiryo UI" panose="020B0604030504040204" pitchFamily="50" charset="-128"/>
              </a:rPr>
              <a:t>対象者に</a:t>
            </a:r>
            <a:endParaRPr kumimoji="1" lang="en-US" altLang="ja-JP" sz="1100" dirty="0">
              <a:solidFill>
                <a:schemeClr val="tx1"/>
              </a:solidFill>
              <a:latin typeface="Meiryo UI" panose="020B0604030504040204" pitchFamily="50" charset="-128"/>
              <a:ea typeface="Meiryo UI" panose="020B0604030504040204" pitchFamily="50" charset="-128"/>
            </a:endParaRPr>
          </a:p>
          <a:p>
            <a:pPr algn="ctr"/>
            <a:r>
              <a:rPr kumimoji="1" lang="ja-JP" altLang="en-US" sz="1100" dirty="0">
                <a:solidFill>
                  <a:schemeClr val="tx1"/>
                </a:solidFill>
                <a:latin typeface="Meiryo UI" panose="020B0604030504040204" pitchFamily="50" charset="-128"/>
                <a:ea typeface="Meiryo UI" panose="020B0604030504040204" pitchFamily="50" charset="-128"/>
              </a:rPr>
              <a:t>「お知らせ」</a:t>
            </a:r>
            <a:endParaRPr kumimoji="1" lang="en-US" altLang="ja-JP" sz="1100" dirty="0">
              <a:solidFill>
                <a:schemeClr val="tx1"/>
              </a:solidFill>
              <a:latin typeface="Meiryo UI" panose="020B0604030504040204" pitchFamily="50" charset="-128"/>
              <a:ea typeface="Meiryo UI" panose="020B0604030504040204" pitchFamily="50" charset="-128"/>
            </a:endParaRPr>
          </a:p>
          <a:p>
            <a:pPr algn="ctr"/>
            <a:r>
              <a:rPr kumimoji="1" lang="ja-JP" altLang="en-US" sz="1100" dirty="0">
                <a:solidFill>
                  <a:schemeClr val="tx1"/>
                </a:solidFill>
                <a:latin typeface="Meiryo UI" panose="020B0604030504040204" pitchFamily="50" charset="-128"/>
                <a:ea typeface="Meiryo UI" panose="020B0604030504040204" pitchFamily="50" charset="-128"/>
              </a:rPr>
              <a:t>を配布</a:t>
            </a:r>
          </a:p>
        </p:txBody>
      </p:sp>
      <p:sp>
        <p:nvSpPr>
          <p:cNvPr id="3" name="楕円 2"/>
          <p:cNvSpPr/>
          <p:nvPr/>
        </p:nvSpPr>
        <p:spPr>
          <a:xfrm>
            <a:off x="1049619" y="1555141"/>
            <a:ext cx="360000" cy="360000"/>
          </a:xfrm>
          <a:prstGeom prst="ellipse">
            <a:avLst/>
          </a:prstGeom>
          <a:solidFill>
            <a:srgbClr val="FFCCCC"/>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600" dirty="0">
                <a:solidFill>
                  <a:schemeClr val="tx1"/>
                </a:solidFill>
                <a:latin typeface="HGSｺﾞｼｯｸE" panose="020B0900000000000000" pitchFamily="50" charset="-128"/>
                <a:ea typeface="HGSｺﾞｼｯｸE" panose="020B0900000000000000" pitchFamily="50" charset="-128"/>
              </a:rPr>
              <a:t>1</a:t>
            </a:r>
            <a:endParaRPr kumimoji="1" lang="ja-JP" altLang="en-US" sz="1600" dirty="0">
              <a:solidFill>
                <a:schemeClr val="tx1"/>
              </a:solidFill>
              <a:latin typeface="HGSｺﾞｼｯｸE" panose="020B0900000000000000" pitchFamily="50" charset="-128"/>
              <a:ea typeface="HGSｺﾞｼｯｸE" panose="020B0900000000000000" pitchFamily="50" charset="-128"/>
            </a:endParaRPr>
          </a:p>
        </p:txBody>
      </p:sp>
      <p:sp>
        <p:nvSpPr>
          <p:cNvPr id="49" name="正方形/長方形 48"/>
          <p:cNvSpPr/>
          <p:nvPr/>
        </p:nvSpPr>
        <p:spPr>
          <a:xfrm>
            <a:off x="5278152" y="2569594"/>
            <a:ext cx="1132768" cy="670669"/>
          </a:xfrm>
          <a:prstGeom prst="rect">
            <a:avLst/>
          </a:prstGeom>
          <a:solidFill>
            <a:schemeClr val="accent1">
              <a:lumMod val="20000"/>
              <a:lumOff val="80000"/>
            </a:schemeClr>
          </a:solidFill>
          <a:ln w="28575">
            <a:solidFill>
              <a:schemeClr val="tx1"/>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100" dirty="0">
                <a:solidFill>
                  <a:schemeClr val="tx1"/>
                </a:solidFill>
                <a:latin typeface="Meiryo UI" panose="020B0604030504040204" pitchFamily="50" charset="-128"/>
                <a:ea typeface="Meiryo UI" panose="020B0604030504040204" pitchFamily="50" charset="-128"/>
              </a:rPr>
              <a:t>【 </a:t>
            </a:r>
            <a:r>
              <a:rPr kumimoji="1" lang="en-US" altLang="ja-JP" sz="1100" b="1" dirty="0">
                <a:solidFill>
                  <a:schemeClr val="tx1"/>
                </a:solidFill>
                <a:latin typeface="Meiryo UI" panose="020B0604030504040204" pitchFamily="50" charset="-128"/>
                <a:ea typeface="Meiryo UI" panose="020B0604030504040204" pitchFamily="50" charset="-128"/>
              </a:rPr>
              <a:t>8/</a:t>
            </a:r>
            <a:r>
              <a:rPr kumimoji="1" lang="ja-JP" altLang="en-US" sz="1100" b="1" dirty="0">
                <a:solidFill>
                  <a:schemeClr val="tx1"/>
                </a:solidFill>
                <a:latin typeface="Meiryo UI" panose="020B0604030504040204" pitchFamily="50" charset="-128"/>
                <a:ea typeface="Meiryo UI" panose="020B0604030504040204" pitchFamily="50" charset="-128"/>
              </a:rPr>
              <a:t>７</a:t>
            </a:r>
            <a:r>
              <a:rPr kumimoji="1" lang="ja-JP" altLang="en-US" sz="1100" b="1">
                <a:solidFill>
                  <a:schemeClr val="tx1"/>
                </a:solidFill>
                <a:latin typeface="Meiryo UI" panose="020B0604030504040204" pitchFamily="50" charset="-128"/>
                <a:ea typeface="Meiryo UI" panose="020B0604030504040204" pitchFamily="50" charset="-128"/>
              </a:rPr>
              <a:t>〆</a:t>
            </a:r>
            <a:r>
              <a:rPr kumimoji="1" lang="en-US" altLang="ja-JP" sz="1100" dirty="0">
                <a:solidFill>
                  <a:schemeClr val="tx1"/>
                </a:solidFill>
                <a:latin typeface="Meiryo UI" panose="020B0604030504040204" pitchFamily="50" charset="-128"/>
                <a:ea typeface="Meiryo UI" panose="020B0604030504040204" pitchFamily="50" charset="-128"/>
              </a:rPr>
              <a:t>】</a:t>
            </a:r>
          </a:p>
          <a:p>
            <a:pPr algn="ctr"/>
            <a:r>
              <a:rPr kumimoji="1" lang="ja-JP" altLang="en-US" sz="1050" dirty="0">
                <a:solidFill>
                  <a:schemeClr val="tx1"/>
                </a:solidFill>
                <a:latin typeface="Meiryo UI" panose="020B0604030504040204" pitchFamily="50" charset="-128"/>
                <a:ea typeface="Meiryo UI" panose="020B0604030504040204" pitchFamily="50" charset="-128"/>
              </a:rPr>
              <a:t>在園施設へ</a:t>
            </a:r>
            <a:endParaRPr kumimoji="1" lang="en-US" altLang="ja-JP" sz="1050" dirty="0">
              <a:solidFill>
                <a:schemeClr val="tx1"/>
              </a:solidFill>
              <a:latin typeface="Meiryo UI" panose="020B0604030504040204" pitchFamily="50" charset="-128"/>
              <a:ea typeface="Meiryo UI" panose="020B0604030504040204" pitchFamily="50" charset="-128"/>
            </a:endParaRPr>
          </a:p>
          <a:p>
            <a:pPr algn="ctr"/>
            <a:r>
              <a:rPr kumimoji="1" lang="ja-JP" altLang="en-US" sz="1050" dirty="0">
                <a:solidFill>
                  <a:schemeClr val="tx1"/>
                </a:solidFill>
                <a:latin typeface="Meiryo UI" panose="020B0604030504040204" pitchFamily="50" charset="-128"/>
                <a:ea typeface="Meiryo UI" panose="020B0604030504040204" pitchFamily="50" charset="-128"/>
              </a:rPr>
              <a:t>「連絡票」を提出</a:t>
            </a:r>
            <a:endParaRPr kumimoji="1" lang="en-US" altLang="ja-JP" sz="1050" dirty="0">
              <a:solidFill>
                <a:schemeClr val="tx1"/>
              </a:solidFill>
              <a:latin typeface="Meiryo UI" panose="020B0604030504040204" pitchFamily="50" charset="-128"/>
              <a:ea typeface="Meiryo UI" panose="020B0604030504040204" pitchFamily="50" charset="-128"/>
            </a:endParaRPr>
          </a:p>
        </p:txBody>
      </p:sp>
      <p:sp>
        <p:nvSpPr>
          <p:cNvPr id="51" name="楕円 50"/>
          <p:cNvSpPr/>
          <p:nvPr/>
        </p:nvSpPr>
        <p:spPr>
          <a:xfrm>
            <a:off x="2412600" y="1510945"/>
            <a:ext cx="360000" cy="360000"/>
          </a:xfrm>
          <a:prstGeom prst="ellipse">
            <a:avLst/>
          </a:prstGeom>
          <a:solidFill>
            <a:srgbClr val="FFCCCC"/>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dirty="0">
                <a:solidFill>
                  <a:schemeClr val="tx1"/>
                </a:solidFill>
                <a:latin typeface="HGSｺﾞｼｯｸE" panose="020B0900000000000000" pitchFamily="50" charset="-128"/>
                <a:ea typeface="HGSｺﾞｼｯｸE" panose="020B0900000000000000" pitchFamily="50" charset="-128"/>
              </a:rPr>
              <a:t>２</a:t>
            </a:r>
          </a:p>
        </p:txBody>
      </p:sp>
      <p:sp>
        <p:nvSpPr>
          <p:cNvPr id="59" name="角丸四角形 58"/>
          <p:cNvSpPr/>
          <p:nvPr/>
        </p:nvSpPr>
        <p:spPr>
          <a:xfrm>
            <a:off x="5138608" y="3741260"/>
            <a:ext cx="1587409" cy="712508"/>
          </a:xfrm>
          <a:prstGeom prst="roundRect">
            <a:avLst/>
          </a:prstGeom>
          <a:solidFill>
            <a:schemeClr val="bg1"/>
          </a:solidFill>
          <a:ln>
            <a:solidFill>
              <a:schemeClr val="accent1">
                <a:lumMod val="50000"/>
              </a:schemeClr>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100" dirty="0">
                <a:solidFill>
                  <a:schemeClr val="tx1"/>
                </a:solidFill>
                <a:latin typeface="Meiryo UI" panose="020B0604030504040204" pitchFamily="50" charset="-128"/>
                <a:ea typeface="Meiryo UI" panose="020B0604030504040204" pitchFamily="50" charset="-128"/>
              </a:rPr>
              <a:t>在園している施設に「連絡票」を提出します</a:t>
            </a:r>
            <a:endParaRPr kumimoji="1" lang="en-US" altLang="ja-JP" sz="1100" dirty="0">
              <a:solidFill>
                <a:schemeClr val="tx1"/>
              </a:solidFill>
              <a:latin typeface="Meiryo UI" panose="020B0604030504040204" pitchFamily="50" charset="-128"/>
              <a:ea typeface="Meiryo UI" panose="020B0604030504040204" pitchFamily="50" charset="-128"/>
            </a:endParaRPr>
          </a:p>
          <a:p>
            <a:r>
              <a:rPr kumimoji="1" lang="ja-JP" altLang="en-US" sz="1100" b="1" dirty="0">
                <a:solidFill>
                  <a:schemeClr val="tx1"/>
                </a:solidFill>
                <a:latin typeface="Meiryo UI" panose="020B0604030504040204" pitchFamily="50" charset="-128"/>
                <a:ea typeface="Meiryo UI" panose="020B0604030504040204" pitchFamily="50" charset="-128"/>
              </a:rPr>
              <a:t>（</a:t>
            </a:r>
            <a:r>
              <a:rPr kumimoji="1" lang="en-US" altLang="ja-JP" sz="1100" b="1" dirty="0">
                <a:solidFill>
                  <a:schemeClr val="tx1"/>
                </a:solidFill>
                <a:latin typeface="Meiryo UI" panose="020B0604030504040204" pitchFamily="50" charset="-128"/>
                <a:ea typeface="Meiryo UI" panose="020B0604030504040204" pitchFamily="50" charset="-128"/>
              </a:rPr>
              <a:t>8</a:t>
            </a:r>
            <a:r>
              <a:rPr kumimoji="1" lang="ja-JP" altLang="en-US" sz="1100" b="1" dirty="0">
                <a:solidFill>
                  <a:schemeClr val="tx1"/>
                </a:solidFill>
                <a:latin typeface="Meiryo UI" panose="020B0604030504040204" pitchFamily="50" charset="-128"/>
                <a:ea typeface="Meiryo UI" panose="020B0604030504040204" pitchFamily="50" charset="-128"/>
              </a:rPr>
              <a:t>月７日まで）</a:t>
            </a:r>
          </a:p>
        </p:txBody>
      </p:sp>
      <p:sp>
        <p:nvSpPr>
          <p:cNvPr id="64" name="正方形/長方形 63"/>
          <p:cNvSpPr/>
          <p:nvPr/>
        </p:nvSpPr>
        <p:spPr>
          <a:xfrm>
            <a:off x="314944" y="4674309"/>
            <a:ext cx="3324366" cy="403149"/>
          </a:xfrm>
          <a:prstGeom prst="rect">
            <a:avLst/>
          </a:prstGeom>
          <a:solidFill>
            <a:srgbClr val="FF000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b="1" dirty="0">
                <a:solidFill>
                  <a:schemeClr val="bg1"/>
                </a:solidFill>
                <a:latin typeface="Meiryo UI" panose="020B0604030504040204" pitchFamily="50" charset="-128"/>
                <a:ea typeface="Meiryo UI" panose="020B0604030504040204" pitchFamily="50" charset="-128"/>
              </a:rPr>
              <a:t>重要事項（必ずお読みください）</a:t>
            </a:r>
          </a:p>
        </p:txBody>
      </p:sp>
      <p:sp>
        <p:nvSpPr>
          <p:cNvPr id="67" name="楕円 66"/>
          <p:cNvSpPr/>
          <p:nvPr/>
        </p:nvSpPr>
        <p:spPr>
          <a:xfrm>
            <a:off x="314944" y="3383720"/>
            <a:ext cx="372561" cy="360000"/>
          </a:xfrm>
          <a:prstGeom prst="ellipse">
            <a:avLst/>
          </a:prstGeom>
          <a:solidFill>
            <a:srgbClr val="FFCCCC"/>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600" dirty="0">
                <a:solidFill>
                  <a:schemeClr val="tx1"/>
                </a:solidFill>
                <a:latin typeface="HGSｺﾞｼｯｸE" panose="020B0900000000000000" pitchFamily="50" charset="-128"/>
                <a:ea typeface="HGSｺﾞｼｯｸE" panose="020B0900000000000000" pitchFamily="50" charset="-128"/>
              </a:rPr>
              <a:t>1</a:t>
            </a:r>
            <a:endParaRPr kumimoji="1" lang="ja-JP" altLang="en-US" sz="1600" dirty="0">
              <a:solidFill>
                <a:schemeClr val="tx1"/>
              </a:solidFill>
              <a:latin typeface="HGSｺﾞｼｯｸE" panose="020B0900000000000000" pitchFamily="50" charset="-128"/>
              <a:ea typeface="HGSｺﾞｼｯｸE" panose="020B0900000000000000" pitchFamily="50" charset="-128"/>
            </a:endParaRPr>
          </a:p>
        </p:txBody>
      </p:sp>
      <p:sp>
        <p:nvSpPr>
          <p:cNvPr id="68" name="楕円 67"/>
          <p:cNvSpPr/>
          <p:nvPr/>
        </p:nvSpPr>
        <p:spPr>
          <a:xfrm>
            <a:off x="1855367" y="3261358"/>
            <a:ext cx="360000" cy="360000"/>
          </a:xfrm>
          <a:prstGeom prst="ellipse">
            <a:avLst/>
          </a:prstGeom>
          <a:solidFill>
            <a:srgbClr val="FFCCCC"/>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dirty="0">
                <a:solidFill>
                  <a:schemeClr val="tx1"/>
                </a:solidFill>
                <a:latin typeface="HGSｺﾞｼｯｸE" panose="020B0900000000000000" pitchFamily="50" charset="-128"/>
                <a:ea typeface="HGSｺﾞｼｯｸE" panose="020B0900000000000000" pitchFamily="50" charset="-128"/>
              </a:rPr>
              <a:t>２</a:t>
            </a:r>
          </a:p>
        </p:txBody>
      </p:sp>
      <p:sp>
        <p:nvSpPr>
          <p:cNvPr id="70" name="楕円 69"/>
          <p:cNvSpPr/>
          <p:nvPr/>
        </p:nvSpPr>
        <p:spPr>
          <a:xfrm>
            <a:off x="5155602" y="2332665"/>
            <a:ext cx="360000" cy="360000"/>
          </a:xfrm>
          <a:prstGeom prst="ellipse">
            <a:avLst/>
          </a:prstGeom>
          <a:solidFill>
            <a:srgbClr val="FFCCCC"/>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dirty="0">
                <a:solidFill>
                  <a:schemeClr val="tx1"/>
                </a:solidFill>
                <a:latin typeface="HGSｺﾞｼｯｸE" panose="020B0900000000000000" pitchFamily="50" charset="-128"/>
                <a:ea typeface="HGSｺﾞｼｯｸE" panose="020B0900000000000000" pitchFamily="50" charset="-128"/>
              </a:rPr>
              <a:t>５</a:t>
            </a:r>
          </a:p>
        </p:txBody>
      </p:sp>
      <p:cxnSp>
        <p:nvCxnSpPr>
          <p:cNvPr id="8" name="直線矢印コネクタ 7"/>
          <p:cNvCxnSpPr/>
          <p:nvPr/>
        </p:nvCxnSpPr>
        <p:spPr>
          <a:xfrm flipV="1">
            <a:off x="1603571" y="2642127"/>
            <a:ext cx="9680" cy="940151"/>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cxnSp>
        <p:nvCxnSpPr>
          <p:cNvPr id="73" name="直線矢印コネクタ 72"/>
          <p:cNvCxnSpPr/>
          <p:nvPr/>
        </p:nvCxnSpPr>
        <p:spPr>
          <a:xfrm flipV="1">
            <a:off x="2943015" y="2786986"/>
            <a:ext cx="3600" cy="755792"/>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cxnSp>
        <p:nvCxnSpPr>
          <p:cNvPr id="74" name="直線矢印コネクタ 73"/>
          <p:cNvCxnSpPr/>
          <p:nvPr/>
        </p:nvCxnSpPr>
        <p:spPr>
          <a:xfrm flipH="1" flipV="1">
            <a:off x="4452702" y="3164882"/>
            <a:ext cx="84373" cy="377368"/>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sp>
        <p:nvSpPr>
          <p:cNvPr id="9" name="正方形/長方形 8"/>
          <p:cNvSpPr/>
          <p:nvPr/>
        </p:nvSpPr>
        <p:spPr>
          <a:xfrm>
            <a:off x="3827796" y="1729629"/>
            <a:ext cx="674039" cy="828000"/>
          </a:xfrm>
          <a:prstGeom prst="rect">
            <a:avLst/>
          </a:prstGeom>
          <a:solidFill>
            <a:schemeClr val="accent1">
              <a:lumMod val="20000"/>
              <a:lumOff val="80000"/>
            </a:schemeClr>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100" dirty="0">
                <a:solidFill>
                  <a:schemeClr val="tx1"/>
                </a:solidFill>
                <a:latin typeface="Meiryo UI" panose="020B0604030504040204" pitchFamily="50" charset="-128"/>
                <a:ea typeface="Meiryo UI" panose="020B0604030504040204" pitchFamily="50" charset="-128"/>
              </a:rPr>
              <a:t>園見学</a:t>
            </a:r>
            <a:endParaRPr kumimoji="1" lang="en-US" altLang="ja-JP" sz="1100" dirty="0">
              <a:solidFill>
                <a:schemeClr val="tx1"/>
              </a:solidFill>
              <a:latin typeface="Meiryo UI" panose="020B0604030504040204" pitchFamily="50" charset="-128"/>
              <a:ea typeface="Meiryo UI" panose="020B0604030504040204" pitchFamily="50" charset="-128"/>
            </a:endParaRPr>
          </a:p>
          <a:p>
            <a:pPr algn="ctr"/>
            <a:r>
              <a:rPr kumimoji="1" lang="ja-JP" altLang="en-US" sz="1100" dirty="0">
                <a:solidFill>
                  <a:schemeClr val="tx1"/>
                </a:solidFill>
                <a:latin typeface="Meiryo UI" panose="020B0604030504040204" pitchFamily="50" charset="-128"/>
                <a:ea typeface="Meiryo UI" panose="020B0604030504040204" pitchFamily="50" charset="-128"/>
              </a:rPr>
              <a:t>・説明会へ</a:t>
            </a:r>
            <a:endParaRPr kumimoji="1" lang="en-US" altLang="ja-JP" sz="1100" dirty="0">
              <a:solidFill>
                <a:schemeClr val="tx1"/>
              </a:solidFill>
              <a:latin typeface="Meiryo UI" panose="020B0604030504040204" pitchFamily="50" charset="-128"/>
              <a:ea typeface="Meiryo UI" panose="020B0604030504040204" pitchFamily="50" charset="-128"/>
            </a:endParaRPr>
          </a:p>
          <a:p>
            <a:pPr algn="ctr"/>
            <a:r>
              <a:rPr kumimoji="1" lang="ja-JP" altLang="en-US" sz="1100" dirty="0">
                <a:solidFill>
                  <a:schemeClr val="tx1"/>
                </a:solidFill>
                <a:latin typeface="Meiryo UI" panose="020B0604030504040204" pitchFamily="50" charset="-128"/>
                <a:ea typeface="Meiryo UI" panose="020B0604030504040204" pitchFamily="50" charset="-128"/>
              </a:rPr>
              <a:t>参加</a:t>
            </a:r>
          </a:p>
        </p:txBody>
      </p:sp>
      <p:sp>
        <p:nvSpPr>
          <p:cNvPr id="52" name="楕円 51"/>
          <p:cNvSpPr/>
          <p:nvPr/>
        </p:nvSpPr>
        <p:spPr>
          <a:xfrm>
            <a:off x="3647796" y="1473473"/>
            <a:ext cx="360000" cy="360000"/>
          </a:xfrm>
          <a:prstGeom prst="ellipse">
            <a:avLst/>
          </a:prstGeom>
          <a:solidFill>
            <a:srgbClr val="FFCCCC"/>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dirty="0">
                <a:solidFill>
                  <a:schemeClr val="tx1"/>
                </a:solidFill>
                <a:latin typeface="HGSｺﾞｼｯｸE" panose="020B0900000000000000" pitchFamily="50" charset="-128"/>
                <a:ea typeface="HGSｺﾞｼｯｸE" panose="020B0900000000000000" pitchFamily="50" charset="-128"/>
              </a:rPr>
              <a:t>３</a:t>
            </a:r>
          </a:p>
        </p:txBody>
      </p:sp>
      <p:sp>
        <p:nvSpPr>
          <p:cNvPr id="78" name="角丸四角形 77"/>
          <p:cNvSpPr/>
          <p:nvPr/>
        </p:nvSpPr>
        <p:spPr>
          <a:xfrm>
            <a:off x="3530839" y="3563720"/>
            <a:ext cx="1479952" cy="1063459"/>
          </a:xfrm>
          <a:prstGeom prst="roundRect">
            <a:avLst/>
          </a:prstGeom>
          <a:solidFill>
            <a:schemeClr val="bg1"/>
          </a:solid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100" dirty="0">
                <a:solidFill>
                  <a:schemeClr val="tx1"/>
                </a:solidFill>
                <a:latin typeface="Meiryo UI" panose="020B0604030504040204" pitchFamily="50" charset="-128"/>
                <a:ea typeface="Meiryo UI" panose="020B0604030504040204" pitchFamily="50" charset="-128"/>
              </a:rPr>
              <a:t>②のご案内で、日程をご確認ください。</a:t>
            </a:r>
            <a:endParaRPr kumimoji="1" lang="en-US" altLang="ja-JP" sz="1100" dirty="0">
              <a:solidFill>
                <a:schemeClr val="tx1"/>
              </a:solidFill>
              <a:latin typeface="Meiryo UI" panose="020B0604030504040204" pitchFamily="50" charset="-128"/>
              <a:ea typeface="Meiryo UI" panose="020B0604030504040204" pitchFamily="50" charset="-128"/>
            </a:endParaRPr>
          </a:p>
          <a:p>
            <a:r>
              <a:rPr kumimoji="1" lang="ja-JP" altLang="en-US" sz="1100" dirty="0">
                <a:solidFill>
                  <a:schemeClr val="tx1"/>
                </a:solidFill>
                <a:latin typeface="Meiryo UI" panose="020B0604030504040204" pitchFamily="50" charset="-128"/>
                <a:ea typeface="Meiryo UI" panose="020B0604030504040204" pitchFamily="50" charset="-128"/>
              </a:rPr>
              <a:t>願書の配布は、説明会後から開始します。</a:t>
            </a:r>
            <a:endParaRPr kumimoji="1" lang="en-US" altLang="ja-JP" sz="1100" dirty="0">
              <a:solidFill>
                <a:schemeClr val="tx1"/>
              </a:solidFill>
              <a:latin typeface="Meiryo UI" panose="020B0604030504040204" pitchFamily="50" charset="-128"/>
              <a:ea typeface="Meiryo UI" panose="020B0604030504040204" pitchFamily="50" charset="-128"/>
            </a:endParaRPr>
          </a:p>
          <a:p>
            <a:r>
              <a:rPr kumimoji="1" lang="ja-JP" altLang="en-US" sz="1100" dirty="0">
                <a:solidFill>
                  <a:schemeClr val="tx1"/>
                </a:solidFill>
                <a:latin typeface="Meiryo UI" panose="020B0604030504040204" pitchFamily="50" charset="-128"/>
                <a:ea typeface="Meiryo UI" panose="020B0604030504040204" pitchFamily="50" charset="-128"/>
              </a:rPr>
              <a:t>期間は②でご案内します。</a:t>
            </a:r>
          </a:p>
        </p:txBody>
      </p:sp>
      <p:sp>
        <p:nvSpPr>
          <p:cNvPr id="69" name="楕円 68"/>
          <p:cNvSpPr/>
          <p:nvPr/>
        </p:nvSpPr>
        <p:spPr>
          <a:xfrm>
            <a:off x="3526897" y="3236624"/>
            <a:ext cx="360000" cy="360000"/>
          </a:xfrm>
          <a:prstGeom prst="ellipse">
            <a:avLst/>
          </a:prstGeom>
          <a:solidFill>
            <a:srgbClr val="FFCCCC"/>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dirty="0">
                <a:solidFill>
                  <a:schemeClr val="tx1"/>
                </a:solidFill>
                <a:latin typeface="HGSｺﾞｼｯｸE" panose="020B0900000000000000" pitchFamily="50" charset="-128"/>
                <a:ea typeface="HGSｺﾞｼｯｸE" panose="020B0900000000000000" pitchFamily="50" charset="-128"/>
              </a:rPr>
              <a:t>３</a:t>
            </a:r>
          </a:p>
        </p:txBody>
      </p:sp>
      <p:sp>
        <p:nvSpPr>
          <p:cNvPr id="84" name="正方形/長方形 83"/>
          <p:cNvSpPr/>
          <p:nvPr/>
        </p:nvSpPr>
        <p:spPr>
          <a:xfrm>
            <a:off x="7023408" y="1716997"/>
            <a:ext cx="288000" cy="828000"/>
          </a:xfrm>
          <a:prstGeom prst="rect">
            <a:avLst/>
          </a:prstGeom>
          <a:solidFill>
            <a:schemeClr val="accent1">
              <a:lumMod val="20000"/>
              <a:lumOff val="8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50" dirty="0">
                <a:solidFill>
                  <a:schemeClr val="tx1"/>
                </a:solidFill>
                <a:latin typeface="Meiryo UI" panose="020B0604030504040204" pitchFamily="50" charset="-128"/>
                <a:ea typeface="Meiryo UI" panose="020B0604030504040204" pitchFamily="50" charset="-128"/>
              </a:rPr>
              <a:t>入園選考</a:t>
            </a:r>
          </a:p>
        </p:txBody>
      </p:sp>
      <p:sp>
        <p:nvSpPr>
          <p:cNvPr id="85" name="正方形/長方形 84"/>
          <p:cNvSpPr/>
          <p:nvPr/>
        </p:nvSpPr>
        <p:spPr>
          <a:xfrm>
            <a:off x="7373854" y="1729629"/>
            <a:ext cx="288000" cy="828000"/>
          </a:xfrm>
          <a:prstGeom prst="rect">
            <a:avLst/>
          </a:prstGeom>
          <a:solidFill>
            <a:schemeClr val="accent1">
              <a:lumMod val="20000"/>
              <a:lumOff val="8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100" dirty="0">
                <a:solidFill>
                  <a:schemeClr val="tx1"/>
                </a:solidFill>
                <a:latin typeface="Meiryo UI" panose="020B0604030504040204" pitchFamily="50" charset="-128"/>
                <a:ea typeface="Meiryo UI" panose="020B0604030504040204" pitchFamily="50" charset="-128"/>
              </a:rPr>
              <a:t>結果通知</a:t>
            </a:r>
          </a:p>
        </p:txBody>
      </p:sp>
      <p:sp>
        <p:nvSpPr>
          <p:cNvPr id="86" name="正方形/長方形 85"/>
          <p:cNvSpPr/>
          <p:nvPr/>
        </p:nvSpPr>
        <p:spPr>
          <a:xfrm>
            <a:off x="7760625" y="1732210"/>
            <a:ext cx="288000" cy="828000"/>
          </a:xfrm>
          <a:prstGeom prst="rect">
            <a:avLst/>
          </a:prstGeom>
          <a:solidFill>
            <a:schemeClr val="accent1">
              <a:lumMod val="20000"/>
              <a:lumOff val="8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100" dirty="0">
                <a:solidFill>
                  <a:schemeClr val="tx1"/>
                </a:solidFill>
                <a:latin typeface="Meiryo UI" panose="020B0604030504040204" pitchFamily="50" charset="-128"/>
                <a:ea typeface="Meiryo UI" panose="020B0604030504040204" pitchFamily="50" charset="-128"/>
              </a:rPr>
              <a:t>入園手続</a:t>
            </a:r>
          </a:p>
        </p:txBody>
      </p:sp>
      <p:sp>
        <p:nvSpPr>
          <p:cNvPr id="88" name="右矢印 87"/>
          <p:cNvSpPr/>
          <p:nvPr/>
        </p:nvSpPr>
        <p:spPr>
          <a:xfrm>
            <a:off x="3929145" y="2522568"/>
            <a:ext cx="1101885" cy="642394"/>
          </a:xfrm>
          <a:prstGeom prst="rightArrow">
            <a:avLst>
              <a:gd name="adj1" fmla="val 61552"/>
              <a:gd name="adj2" fmla="val 23979"/>
            </a:avLst>
          </a:prstGeom>
          <a:solidFill>
            <a:schemeClr val="accent1">
              <a:lumMod val="20000"/>
              <a:lumOff val="8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50" dirty="0">
                <a:solidFill>
                  <a:schemeClr val="tx1"/>
                </a:solidFill>
                <a:latin typeface="Meiryo UI" panose="020B0604030504040204" pitchFamily="50" charset="-128"/>
                <a:ea typeface="Meiryo UI" panose="020B0604030504040204" pitchFamily="50" charset="-128"/>
              </a:rPr>
              <a:t>願書の購入</a:t>
            </a:r>
            <a:endParaRPr kumimoji="1" lang="en-US" altLang="ja-JP" sz="1050" dirty="0">
              <a:solidFill>
                <a:schemeClr val="tx1"/>
              </a:solidFill>
              <a:latin typeface="Meiryo UI" panose="020B0604030504040204" pitchFamily="50" charset="-128"/>
              <a:ea typeface="Meiryo UI" panose="020B0604030504040204" pitchFamily="50" charset="-128"/>
            </a:endParaRPr>
          </a:p>
          <a:p>
            <a:pPr algn="ctr"/>
            <a:r>
              <a:rPr kumimoji="1" lang="ja-JP" altLang="en-US" sz="1050" dirty="0">
                <a:solidFill>
                  <a:schemeClr val="tx1"/>
                </a:solidFill>
                <a:latin typeface="Meiryo UI" panose="020B0604030504040204" pitchFamily="50" charset="-128"/>
                <a:ea typeface="Meiryo UI" panose="020B0604030504040204" pitchFamily="50" charset="-128"/>
              </a:rPr>
              <a:t>７月中旬まで</a:t>
            </a:r>
          </a:p>
        </p:txBody>
      </p:sp>
      <p:sp>
        <p:nvSpPr>
          <p:cNvPr id="89" name="楕円 88"/>
          <p:cNvSpPr/>
          <p:nvPr/>
        </p:nvSpPr>
        <p:spPr>
          <a:xfrm>
            <a:off x="4671030" y="2312840"/>
            <a:ext cx="360000" cy="360000"/>
          </a:xfrm>
          <a:prstGeom prst="ellipse">
            <a:avLst/>
          </a:prstGeom>
          <a:solidFill>
            <a:srgbClr val="FFCCCC"/>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dirty="0">
                <a:solidFill>
                  <a:schemeClr val="tx1"/>
                </a:solidFill>
                <a:latin typeface="HGSｺﾞｼｯｸE" panose="020B0900000000000000" pitchFamily="50" charset="-128"/>
                <a:ea typeface="HGSｺﾞｼｯｸE" panose="020B0900000000000000" pitchFamily="50" charset="-128"/>
              </a:rPr>
              <a:t>４</a:t>
            </a:r>
          </a:p>
        </p:txBody>
      </p:sp>
      <p:sp>
        <p:nvSpPr>
          <p:cNvPr id="96" name="楕円 95"/>
          <p:cNvSpPr/>
          <p:nvPr/>
        </p:nvSpPr>
        <p:spPr>
          <a:xfrm>
            <a:off x="3916383" y="3236179"/>
            <a:ext cx="360000" cy="360000"/>
          </a:xfrm>
          <a:prstGeom prst="ellipse">
            <a:avLst/>
          </a:prstGeom>
          <a:solidFill>
            <a:srgbClr val="FFCCCC"/>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dirty="0">
                <a:solidFill>
                  <a:schemeClr val="tx1"/>
                </a:solidFill>
                <a:latin typeface="HGSｺﾞｼｯｸE" panose="020B0900000000000000" pitchFamily="50" charset="-128"/>
                <a:ea typeface="HGSｺﾞｼｯｸE" panose="020B0900000000000000" pitchFamily="50" charset="-128"/>
              </a:rPr>
              <a:t>４</a:t>
            </a:r>
          </a:p>
        </p:txBody>
      </p:sp>
      <p:sp>
        <p:nvSpPr>
          <p:cNvPr id="98" name="正方形/長方形 97"/>
          <p:cNvSpPr/>
          <p:nvPr/>
        </p:nvSpPr>
        <p:spPr>
          <a:xfrm>
            <a:off x="6704144" y="1722236"/>
            <a:ext cx="288000" cy="828000"/>
          </a:xfrm>
          <a:prstGeom prst="rect">
            <a:avLst/>
          </a:prstGeom>
          <a:solidFill>
            <a:schemeClr val="accent1">
              <a:lumMod val="20000"/>
              <a:lumOff val="8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50" dirty="0">
                <a:solidFill>
                  <a:schemeClr val="tx1"/>
                </a:solidFill>
                <a:latin typeface="Meiryo UI" panose="020B0604030504040204" pitchFamily="50" charset="-128"/>
                <a:ea typeface="Meiryo UI" panose="020B0604030504040204" pitchFamily="50" charset="-128"/>
              </a:rPr>
              <a:t>願書提出</a:t>
            </a:r>
          </a:p>
        </p:txBody>
      </p:sp>
      <p:sp>
        <p:nvSpPr>
          <p:cNvPr id="99" name="楕円 98"/>
          <p:cNvSpPr/>
          <p:nvPr/>
        </p:nvSpPr>
        <p:spPr>
          <a:xfrm>
            <a:off x="5069211" y="3473315"/>
            <a:ext cx="360000" cy="360000"/>
          </a:xfrm>
          <a:prstGeom prst="ellipse">
            <a:avLst/>
          </a:prstGeom>
          <a:solidFill>
            <a:srgbClr val="FFCCCC"/>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dirty="0">
                <a:solidFill>
                  <a:schemeClr val="tx1"/>
                </a:solidFill>
                <a:latin typeface="HGSｺﾞｼｯｸE" panose="020B0900000000000000" pitchFamily="50" charset="-128"/>
                <a:ea typeface="HGSｺﾞｼｯｸE" panose="020B0900000000000000" pitchFamily="50" charset="-128"/>
              </a:rPr>
              <a:t>５</a:t>
            </a:r>
          </a:p>
        </p:txBody>
      </p:sp>
      <p:sp>
        <p:nvSpPr>
          <p:cNvPr id="90" name="楕円 89"/>
          <p:cNvSpPr/>
          <p:nvPr/>
        </p:nvSpPr>
        <p:spPr>
          <a:xfrm>
            <a:off x="6940115" y="2759616"/>
            <a:ext cx="360000" cy="360000"/>
          </a:xfrm>
          <a:prstGeom prst="ellipse">
            <a:avLst/>
          </a:prstGeom>
          <a:solidFill>
            <a:srgbClr val="FFCCCC"/>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dirty="0">
                <a:solidFill>
                  <a:schemeClr val="tx1"/>
                </a:solidFill>
                <a:latin typeface="HGSｺﾞｼｯｸE" panose="020B0900000000000000" pitchFamily="50" charset="-128"/>
                <a:ea typeface="HGSｺﾞｼｯｸE" panose="020B0900000000000000" pitchFamily="50" charset="-128"/>
              </a:rPr>
              <a:t>６</a:t>
            </a:r>
          </a:p>
        </p:txBody>
      </p:sp>
      <p:cxnSp>
        <p:nvCxnSpPr>
          <p:cNvPr id="101" name="直線矢印コネクタ 100"/>
          <p:cNvCxnSpPr/>
          <p:nvPr/>
        </p:nvCxnSpPr>
        <p:spPr>
          <a:xfrm flipH="1" flipV="1">
            <a:off x="7174181" y="3188990"/>
            <a:ext cx="13948" cy="406574"/>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sp>
        <p:nvSpPr>
          <p:cNvPr id="103" name="右中かっこ 102"/>
          <p:cNvSpPr/>
          <p:nvPr/>
        </p:nvSpPr>
        <p:spPr>
          <a:xfrm rot="5400000">
            <a:off x="6940803" y="2310280"/>
            <a:ext cx="45719" cy="672905"/>
          </a:xfrm>
          <a:prstGeom prst="rightBrace">
            <a:avLst>
              <a:gd name="adj1" fmla="val 24776"/>
              <a:gd name="adj2" fmla="val 50000"/>
            </a:avLst>
          </a:prstGeom>
          <a:ln w="12700">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46" name="テキスト ボックス 54"/>
          <p:cNvSpPr txBox="1"/>
          <p:nvPr/>
        </p:nvSpPr>
        <p:spPr>
          <a:xfrm>
            <a:off x="8768374" y="631308"/>
            <a:ext cx="818866" cy="338554"/>
          </a:xfrm>
          <a:prstGeom prst="rect">
            <a:avLst/>
          </a:prstGeom>
          <a:noFill/>
          <a:ln>
            <a:solidFill>
              <a:schemeClr val="tx1"/>
            </a:solidFill>
          </a:ln>
        </p:spPr>
        <p:txBody>
          <a:bodyPr wrap="square" rtlCol="0" anchor="ctr" anchorCtr="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kumimoji="1" lang="ja-JP" altLang="en-US" sz="1600" b="1">
                <a:latin typeface="メイリオ" panose="020B0604030504040204" pitchFamily="50" charset="-128"/>
                <a:ea typeface="メイリオ" panose="020B0604030504040204" pitchFamily="50" charset="-128"/>
              </a:rPr>
              <a:t>別紙４</a:t>
            </a:r>
            <a:endParaRPr kumimoji="1" lang="ja-JP" altLang="en-US" sz="1600" b="1" dirty="0">
              <a:latin typeface="メイリオ" panose="020B0604030504040204" pitchFamily="50" charset="-128"/>
              <a:ea typeface="メイリオ" panose="020B0604030504040204" pitchFamily="50" charset="-128"/>
            </a:endParaRPr>
          </a:p>
        </p:txBody>
      </p:sp>
      <p:sp>
        <p:nvSpPr>
          <p:cNvPr id="47" name="テキスト ボックス 46"/>
          <p:cNvSpPr txBox="1"/>
          <p:nvPr/>
        </p:nvSpPr>
        <p:spPr>
          <a:xfrm>
            <a:off x="88207" y="5093814"/>
            <a:ext cx="9668535" cy="1618392"/>
          </a:xfrm>
          <a:prstGeom prst="rect">
            <a:avLst/>
          </a:prstGeom>
          <a:noFill/>
        </p:spPr>
        <p:txBody>
          <a:bodyPr wrap="square" rtlCol="0">
            <a:spAutoFit/>
          </a:bodyPr>
          <a:lstStyle/>
          <a:p>
            <a:pPr>
              <a:lnSpc>
                <a:spcPts val="1680"/>
              </a:lnSpc>
            </a:pPr>
            <a:r>
              <a:rPr kumimoji="1" lang="en-US" altLang="ja-JP" sz="1200" b="1" dirty="0">
                <a:latin typeface="メイリオ" panose="020B0604030504040204" pitchFamily="50" charset="-128"/>
                <a:ea typeface="メイリオ" panose="020B0604030504040204" pitchFamily="50" charset="-128"/>
              </a:rPr>
              <a:t>※</a:t>
            </a:r>
            <a:r>
              <a:rPr kumimoji="1" lang="ja-JP" altLang="en-US" sz="1200" b="1" dirty="0">
                <a:latin typeface="メイリオ" panose="020B0604030504040204" pitchFamily="50" charset="-128"/>
                <a:ea typeface="メイリオ" panose="020B0604030504040204" pitchFamily="50" charset="-128"/>
              </a:rPr>
              <a:t>注１</a:t>
            </a:r>
            <a:r>
              <a:rPr kumimoji="1" lang="ja-JP" altLang="en-US" sz="1200" dirty="0">
                <a:latin typeface="メイリオ" panose="020B0604030504040204" pitchFamily="50" charset="-128"/>
                <a:ea typeface="メイリオ" panose="020B0604030504040204" pitchFamily="50" charset="-128"/>
              </a:rPr>
              <a:t>：大泉小鳩幼稚園に、連携施設からの受入れとして入園を申込む場合は、</a:t>
            </a:r>
            <a:r>
              <a:rPr kumimoji="1" lang="ja-JP" altLang="en-US" sz="1200" b="1" u="sng" dirty="0">
                <a:latin typeface="メイリオ" panose="020B0604030504040204" pitchFamily="50" charset="-128"/>
                <a:ea typeface="メイリオ" panose="020B0604030504040204" pitchFamily="50" charset="-128"/>
              </a:rPr>
              <a:t>「大泉小鳩幼稚園（預かり保育利用）を第一希望とする</a:t>
            </a:r>
            <a:endParaRPr kumimoji="1" lang="en-US" altLang="ja-JP" sz="1200" b="1" u="sng" dirty="0">
              <a:latin typeface="メイリオ" panose="020B0604030504040204" pitchFamily="50" charset="-128"/>
              <a:ea typeface="メイリオ" panose="020B0604030504040204" pitchFamily="50" charset="-128"/>
            </a:endParaRPr>
          </a:p>
          <a:p>
            <a:pPr>
              <a:lnSpc>
                <a:spcPts val="1680"/>
              </a:lnSpc>
            </a:pPr>
            <a:r>
              <a:rPr kumimoji="1" lang="ja-JP" altLang="en-US" sz="1200" b="1" dirty="0">
                <a:latin typeface="メイリオ" panose="020B0604030504040204" pitchFamily="50" charset="-128"/>
                <a:ea typeface="メイリオ" panose="020B0604030504040204" pitchFamily="50" charset="-128"/>
              </a:rPr>
              <a:t>　　　　</a:t>
            </a:r>
            <a:r>
              <a:rPr kumimoji="1" lang="ja-JP" altLang="en-US" sz="1200" b="1" u="sng" dirty="0">
                <a:latin typeface="メイリオ" panose="020B0604030504040204" pitchFamily="50" charset="-128"/>
                <a:ea typeface="メイリオ" panose="020B0604030504040204" pitchFamily="50" charset="-128"/>
              </a:rPr>
              <a:t>こと」</a:t>
            </a:r>
            <a:r>
              <a:rPr kumimoji="1" lang="ja-JP" altLang="en-US" sz="1200" b="1" dirty="0">
                <a:latin typeface="メイリオ" panose="020B0604030504040204" pitchFamily="50" charset="-128"/>
                <a:ea typeface="メイリオ" panose="020B0604030504040204" pitchFamily="50" charset="-128"/>
              </a:rPr>
              <a:t>、</a:t>
            </a:r>
            <a:r>
              <a:rPr kumimoji="1" lang="ja-JP" altLang="en-US" sz="1200" b="1" u="sng" dirty="0">
                <a:latin typeface="メイリオ" panose="020B0604030504040204" pitchFamily="50" charset="-128"/>
                <a:ea typeface="メイリオ" panose="020B0604030504040204" pitchFamily="50" charset="-128"/>
              </a:rPr>
              <a:t>「大泉小鳩幼稚園への入園が決定した場合は、認可保育園等の入園を理由に辞退しないこと」</a:t>
            </a:r>
            <a:r>
              <a:rPr kumimoji="1" lang="ja-JP" altLang="en-US" sz="1200" dirty="0">
                <a:latin typeface="メイリオ" panose="020B0604030504040204" pitchFamily="50" charset="-128"/>
                <a:ea typeface="メイリオ" panose="020B0604030504040204" pitchFamily="50" charset="-128"/>
              </a:rPr>
              <a:t>が条件です。</a:t>
            </a:r>
            <a:endParaRPr kumimoji="1" lang="en-US" altLang="ja-JP" sz="1200" dirty="0">
              <a:latin typeface="メイリオ" panose="020B0604030504040204" pitchFamily="50" charset="-128"/>
              <a:ea typeface="メイリオ" panose="020B0604030504040204" pitchFamily="50" charset="-128"/>
            </a:endParaRPr>
          </a:p>
          <a:p>
            <a:pPr lvl="0">
              <a:lnSpc>
                <a:spcPts val="1680"/>
              </a:lnSpc>
            </a:pPr>
            <a:r>
              <a:rPr kumimoji="1" lang="en-US" altLang="ja-JP" sz="1200" b="1" dirty="0">
                <a:latin typeface="メイリオ" panose="020B0604030504040204" pitchFamily="50" charset="-128"/>
                <a:ea typeface="メイリオ" panose="020B0604030504040204" pitchFamily="50" charset="-128"/>
              </a:rPr>
              <a:t>※</a:t>
            </a:r>
            <a:r>
              <a:rPr kumimoji="1" lang="ja-JP" altLang="en-US" sz="1200" b="1" dirty="0">
                <a:latin typeface="メイリオ" panose="020B0604030504040204" pitchFamily="50" charset="-128"/>
                <a:ea typeface="メイリオ" panose="020B0604030504040204" pitchFamily="50" charset="-128"/>
              </a:rPr>
              <a:t>注２</a:t>
            </a:r>
            <a:r>
              <a:rPr kumimoji="1" lang="ja-JP" altLang="en-US" sz="1200" dirty="0">
                <a:solidFill>
                  <a:prstClr val="black"/>
                </a:solidFill>
                <a:latin typeface="メイリオ" panose="020B0604030504040204" pitchFamily="50" charset="-128"/>
                <a:ea typeface="メイリオ" panose="020B0604030504040204" pitchFamily="50" charset="-128"/>
              </a:rPr>
              <a:t>：</a:t>
            </a:r>
            <a:r>
              <a:rPr kumimoji="1" lang="ja-JP" altLang="en-US" sz="1200" dirty="0">
                <a:latin typeface="メイリオ" panose="020B0604030504040204" pitchFamily="50" charset="-128"/>
                <a:ea typeface="メイリオ" panose="020B0604030504040204" pitchFamily="50" charset="-128"/>
              </a:rPr>
              <a:t>申込者に対し、幼稚園で入園選考を行います。選考により希望に添えないことがありますので予めご了承ください。</a:t>
            </a:r>
            <a:endParaRPr kumimoji="1" lang="en-US" altLang="ja-JP" sz="1200" dirty="0">
              <a:latin typeface="メイリオ" panose="020B0604030504040204" pitchFamily="50" charset="-128"/>
              <a:ea typeface="メイリオ" panose="020B0604030504040204" pitchFamily="50" charset="-128"/>
            </a:endParaRPr>
          </a:p>
          <a:p>
            <a:pPr>
              <a:lnSpc>
                <a:spcPts val="1680"/>
              </a:lnSpc>
            </a:pPr>
            <a:r>
              <a:rPr kumimoji="1" lang="en-US" altLang="ja-JP" sz="1200" b="1" dirty="0">
                <a:latin typeface="メイリオ" panose="020B0604030504040204" pitchFamily="50" charset="-128"/>
                <a:ea typeface="メイリオ" panose="020B0604030504040204" pitchFamily="50" charset="-128"/>
              </a:rPr>
              <a:t>※</a:t>
            </a:r>
            <a:r>
              <a:rPr kumimoji="1" lang="ja-JP" altLang="en-US" sz="1200" b="1" dirty="0">
                <a:latin typeface="メイリオ" panose="020B0604030504040204" pitchFamily="50" charset="-128"/>
                <a:ea typeface="メイリオ" panose="020B0604030504040204" pitchFamily="50" charset="-128"/>
              </a:rPr>
              <a:t>注３</a:t>
            </a:r>
            <a:r>
              <a:rPr kumimoji="1" lang="ja-JP" altLang="en-US" sz="1200" dirty="0">
                <a:latin typeface="メイリオ" panose="020B0604030504040204" pitchFamily="50" charset="-128"/>
                <a:ea typeface="メイリオ" panose="020B0604030504040204" pitchFamily="50" charset="-128"/>
              </a:rPr>
              <a:t>：「説明会への参加」や「願書の購入と提出」等は、大泉小鳩幼稚園が定めるルールやスケジュール等に則って、各保護者が自主的</a:t>
            </a:r>
            <a:endParaRPr kumimoji="1" lang="en-US" altLang="ja-JP" sz="1200" dirty="0">
              <a:latin typeface="メイリオ" panose="020B0604030504040204" pitchFamily="50" charset="-128"/>
              <a:ea typeface="メイリオ" panose="020B0604030504040204" pitchFamily="50" charset="-128"/>
            </a:endParaRPr>
          </a:p>
          <a:p>
            <a:pPr>
              <a:lnSpc>
                <a:spcPts val="1680"/>
              </a:lnSpc>
            </a:pPr>
            <a:r>
              <a:rPr kumimoji="1" lang="ja-JP" altLang="en-US" sz="1200" dirty="0">
                <a:latin typeface="メイリオ" panose="020B0604030504040204" pitchFamily="50" charset="-128"/>
                <a:ea typeface="メイリオ" panose="020B0604030504040204" pitchFamily="50" charset="-128"/>
              </a:rPr>
              <a:t>　　　　・主体的に行ってください。</a:t>
            </a:r>
            <a:endParaRPr kumimoji="1" lang="en-US" altLang="ja-JP" sz="1200" dirty="0">
              <a:latin typeface="メイリオ" panose="020B0604030504040204" pitchFamily="50" charset="-128"/>
              <a:ea typeface="メイリオ" panose="020B0604030504040204" pitchFamily="50" charset="-128"/>
            </a:endParaRPr>
          </a:p>
          <a:p>
            <a:pPr>
              <a:lnSpc>
                <a:spcPts val="1680"/>
              </a:lnSpc>
            </a:pPr>
            <a:r>
              <a:rPr kumimoji="1" lang="en-US" altLang="ja-JP" sz="1200" b="1" dirty="0">
                <a:latin typeface="メイリオ" panose="020B0604030504040204" pitchFamily="50" charset="-128"/>
                <a:ea typeface="メイリオ" panose="020B0604030504040204" pitchFamily="50" charset="-128"/>
              </a:rPr>
              <a:t>※</a:t>
            </a:r>
            <a:r>
              <a:rPr kumimoji="1" lang="ja-JP" altLang="en-US" sz="1200" b="1" dirty="0">
                <a:latin typeface="メイリオ" panose="020B0604030504040204" pitchFamily="50" charset="-128"/>
                <a:ea typeface="メイリオ" panose="020B0604030504040204" pitchFamily="50" charset="-128"/>
              </a:rPr>
              <a:t>注４</a:t>
            </a:r>
            <a:r>
              <a:rPr kumimoji="1" lang="ja-JP" altLang="en-US" sz="1200" dirty="0">
                <a:latin typeface="メイリオ" panose="020B0604030504040204" pitchFamily="50" charset="-128"/>
                <a:ea typeface="メイリオ" panose="020B0604030504040204" pitchFamily="50" charset="-128"/>
              </a:rPr>
              <a:t>：</a:t>
            </a:r>
            <a:r>
              <a:rPr kumimoji="1" lang="ja-JP" altLang="en-US" sz="1200" b="1" u="sng" dirty="0">
                <a:latin typeface="メイリオ" panose="020B0604030504040204" pitchFamily="50" charset="-128"/>
                <a:ea typeface="メイリオ" panose="020B0604030504040204" pitchFamily="50" charset="-128"/>
              </a:rPr>
              <a:t>区に提出する「連絡票」は大泉小鳩幼稚園への申込書ではありません。</a:t>
            </a:r>
            <a:r>
              <a:rPr kumimoji="1" lang="ja-JP" altLang="en-US" sz="1200" dirty="0">
                <a:latin typeface="メイリオ" panose="020B0604030504040204" pitchFamily="50" charset="-128"/>
                <a:ea typeface="メイリオ" panose="020B0604030504040204" pitchFamily="50" charset="-128"/>
              </a:rPr>
              <a:t>入園を希望する場合は、幼稚園から願書を購入し、幼稚園</a:t>
            </a:r>
            <a:endParaRPr kumimoji="1" lang="en-US" altLang="ja-JP" sz="1200" dirty="0">
              <a:latin typeface="メイリオ" panose="020B0604030504040204" pitchFamily="50" charset="-128"/>
              <a:ea typeface="メイリオ" panose="020B0604030504040204" pitchFamily="50" charset="-128"/>
            </a:endParaRPr>
          </a:p>
          <a:p>
            <a:pPr>
              <a:lnSpc>
                <a:spcPts val="1680"/>
              </a:lnSpc>
            </a:pPr>
            <a:r>
              <a:rPr kumimoji="1" lang="ja-JP" altLang="en-US" sz="1200" dirty="0">
                <a:latin typeface="メイリオ" panose="020B0604030504040204" pitchFamily="50" charset="-128"/>
                <a:ea typeface="メイリオ" panose="020B0604030504040204" pitchFamily="50" charset="-128"/>
              </a:rPr>
              <a:t>　　　　にご提出ください。なお、</a:t>
            </a:r>
            <a:r>
              <a:rPr kumimoji="1" lang="ja-JP" altLang="en-US" sz="1200" b="1" u="sng" dirty="0">
                <a:latin typeface="メイリオ" panose="020B0604030504040204" pitchFamily="50" charset="-128"/>
                <a:ea typeface="メイリオ" panose="020B0604030504040204" pitchFamily="50" charset="-128"/>
              </a:rPr>
              <a:t>区は、幼稚園の入園選考について一切関与することはできません</a:t>
            </a:r>
            <a:r>
              <a:rPr kumimoji="1" lang="ja-JP" altLang="en-US" sz="1200" dirty="0">
                <a:latin typeface="メイリオ" panose="020B0604030504040204" pitchFamily="50" charset="-128"/>
                <a:ea typeface="メイリオ" panose="020B0604030504040204" pitchFamily="50" charset="-128"/>
              </a:rPr>
              <a:t>ので、ご了承ください。</a:t>
            </a:r>
          </a:p>
        </p:txBody>
      </p:sp>
      <p:sp>
        <p:nvSpPr>
          <p:cNvPr id="53" name="角丸四角形 52"/>
          <p:cNvSpPr/>
          <p:nvPr/>
        </p:nvSpPr>
        <p:spPr>
          <a:xfrm>
            <a:off x="7024676" y="3661095"/>
            <a:ext cx="1920196" cy="781644"/>
          </a:xfrm>
          <a:prstGeom prst="roundRect">
            <a:avLst/>
          </a:prstGeom>
          <a:solidFill>
            <a:schemeClr val="bg1"/>
          </a:solid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100" dirty="0">
                <a:solidFill>
                  <a:schemeClr val="tx1"/>
                </a:solidFill>
                <a:latin typeface="Meiryo UI" panose="020B0604030504040204" pitchFamily="50" charset="-128"/>
                <a:ea typeface="Meiryo UI" panose="020B0604030504040204" pitchFamily="50" charset="-128"/>
              </a:rPr>
              <a:t>「願書提出」と同日に、</a:t>
            </a:r>
            <a:endParaRPr kumimoji="1" lang="en-US" altLang="ja-JP" sz="1100" dirty="0">
              <a:solidFill>
                <a:schemeClr val="tx1"/>
              </a:solidFill>
              <a:latin typeface="Meiryo UI" panose="020B0604030504040204" pitchFamily="50" charset="-128"/>
              <a:ea typeface="Meiryo UI" panose="020B0604030504040204" pitchFamily="50" charset="-128"/>
            </a:endParaRPr>
          </a:p>
          <a:p>
            <a:r>
              <a:rPr kumimoji="1" lang="ja-JP" altLang="en-US" sz="1100" dirty="0">
                <a:solidFill>
                  <a:schemeClr val="tx1"/>
                </a:solidFill>
                <a:latin typeface="Meiryo UI" panose="020B0604030504040204" pitchFamily="50" charset="-128"/>
                <a:ea typeface="Meiryo UI" panose="020B0604030504040204" pitchFamily="50" charset="-128"/>
              </a:rPr>
              <a:t>「入園選考」を行います</a:t>
            </a:r>
            <a:endParaRPr kumimoji="1" lang="en-US" altLang="ja-JP" sz="1100" dirty="0">
              <a:solidFill>
                <a:schemeClr val="tx1"/>
              </a:solidFill>
              <a:latin typeface="Meiryo UI" panose="020B0604030504040204" pitchFamily="50" charset="-128"/>
              <a:ea typeface="Meiryo UI" panose="020B0604030504040204" pitchFamily="50" charset="-128"/>
            </a:endParaRPr>
          </a:p>
          <a:p>
            <a:r>
              <a:rPr kumimoji="1" lang="ja-JP" altLang="en-US" sz="1100" dirty="0">
                <a:solidFill>
                  <a:schemeClr val="tx1"/>
                </a:solidFill>
                <a:latin typeface="Meiryo UI" panose="020B0604030504040204" pitchFamily="50" charset="-128"/>
                <a:ea typeface="Meiryo UI" panose="020B0604030504040204" pitchFamily="50" charset="-128"/>
              </a:rPr>
              <a:t>（③・④でお知らせします）</a:t>
            </a:r>
            <a:endParaRPr kumimoji="1" lang="en-US" altLang="ja-JP" sz="1100" dirty="0">
              <a:solidFill>
                <a:schemeClr val="tx1"/>
              </a:solidFill>
              <a:latin typeface="Meiryo UI" panose="020B0604030504040204" pitchFamily="50" charset="-128"/>
              <a:ea typeface="Meiryo UI" panose="020B0604030504040204" pitchFamily="50" charset="-128"/>
            </a:endParaRPr>
          </a:p>
        </p:txBody>
      </p:sp>
      <p:sp>
        <p:nvSpPr>
          <p:cNvPr id="100" name="楕円 99"/>
          <p:cNvSpPr/>
          <p:nvPr/>
        </p:nvSpPr>
        <p:spPr>
          <a:xfrm>
            <a:off x="6777073" y="3491389"/>
            <a:ext cx="360000" cy="360000"/>
          </a:xfrm>
          <a:prstGeom prst="ellipse">
            <a:avLst/>
          </a:prstGeom>
          <a:solidFill>
            <a:srgbClr val="FFCCCC"/>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dirty="0">
                <a:solidFill>
                  <a:schemeClr val="tx1"/>
                </a:solidFill>
                <a:latin typeface="HGSｺﾞｼｯｸE" panose="020B0900000000000000" pitchFamily="50" charset="-128"/>
                <a:ea typeface="HGSｺﾞｼｯｸE" panose="020B0900000000000000" pitchFamily="50" charset="-128"/>
              </a:rPr>
              <a:t>６</a:t>
            </a:r>
          </a:p>
        </p:txBody>
      </p:sp>
      <p:cxnSp>
        <p:nvCxnSpPr>
          <p:cNvPr id="40" name="直線矢印コネクタ 39"/>
          <p:cNvCxnSpPr/>
          <p:nvPr/>
        </p:nvCxnSpPr>
        <p:spPr>
          <a:xfrm flipH="1" flipV="1">
            <a:off x="5830319" y="3321506"/>
            <a:ext cx="13948" cy="406574"/>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86886535"/>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1246</TotalTime>
  <Words>425</Words>
  <Application>Microsoft Office PowerPoint</Application>
  <PresentationFormat>A4 210 x 297 mm</PresentationFormat>
  <Paragraphs>68</Paragraphs>
  <Slides>1</Slides>
  <Notes>1</Notes>
  <HiddenSlides>0</HiddenSlides>
  <MMClips>0</MMClips>
  <ScaleCrop>false</ScaleCrop>
  <HeadingPairs>
    <vt:vector size="6" baseType="variant">
      <vt:variant>
        <vt:lpstr>使用されているフォント</vt:lpstr>
      </vt:variant>
      <vt:variant>
        <vt:i4>7</vt:i4>
      </vt:variant>
      <vt:variant>
        <vt:lpstr>テーマ</vt:lpstr>
      </vt:variant>
      <vt:variant>
        <vt:i4>1</vt:i4>
      </vt:variant>
      <vt:variant>
        <vt:lpstr>スライド タイトル</vt:lpstr>
      </vt:variant>
      <vt:variant>
        <vt:i4>1</vt:i4>
      </vt:variant>
    </vt:vector>
  </HeadingPairs>
  <TitlesOfParts>
    <vt:vector size="9" baseType="lpstr">
      <vt:lpstr>HGSｺﾞｼｯｸE</vt:lpstr>
      <vt:lpstr>Meiryo UI</vt:lpstr>
      <vt:lpstr>メイリオ</vt:lpstr>
      <vt:lpstr>游ゴシック</vt:lpstr>
      <vt:lpstr>Arial</vt:lpstr>
      <vt:lpstr>Calibri</vt:lpstr>
      <vt:lpstr>Calibri Light</vt:lpstr>
      <vt:lpstr>Office テーマ</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澤田　紀久</dc:creator>
  <cp:lastModifiedBy>吉行　ゆりえ</cp:lastModifiedBy>
  <cp:revision>100</cp:revision>
  <cp:lastPrinted>2020-06-09T06:28:58Z</cp:lastPrinted>
  <dcterms:created xsi:type="dcterms:W3CDTF">2018-05-20T04:25:25Z</dcterms:created>
  <dcterms:modified xsi:type="dcterms:W3CDTF">2026-03-25T01:38:36Z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defa4170-0d19-0005-0004-bc88714345d2_Enabled">
    <vt:lpwstr>true</vt:lpwstr>
  </property>
  <property fmtid="{D5CDD505-2E9C-101B-9397-08002B2CF9AE}" pid="3" name="MSIP_Label_defa4170-0d19-0005-0004-bc88714345d2_SetDate">
    <vt:lpwstr>2025-04-24T00:59:41Z</vt:lpwstr>
  </property>
  <property fmtid="{D5CDD505-2E9C-101B-9397-08002B2CF9AE}" pid="4" name="MSIP_Label_defa4170-0d19-0005-0004-bc88714345d2_Method">
    <vt:lpwstr>Standard</vt:lpwstr>
  </property>
  <property fmtid="{D5CDD505-2E9C-101B-9397-08002B2CF9AE}" pid="5" name="MSIP_Label_defa4170-0d19-0005-0004-bc88714345d2_Name">
    <vt:lpwstr>defa4170-0d19-0005-0004-bc88714345d2</vt:lpwstr>
  </property>
  <property fmtid="{D5CDD505-2E9C-101B-9397-08002B2CF9AE}" pid="6" name="MSIP_Label_defa4170-0d19-0005-0004-bc88714345d2_SiteId">
    <vt:lpwstr>a2ab2787-c1e7-407f-a903-ef94d39b46a6</vt:lpwstr>
  </property>
  <property fmtid="{D5CDD505-2E9C-101B-9397-08002B2CF9AE}" pid="7" name="MSIP_Label_defa4170-0d19-0005-0004-bc88714345d2_ActionId">
    <vt:lpwstr>e580024e-db14-4ec3-a003-d5dbf9df1955</vt:lpwstr>
  </property>
  <property fmtid="{D5CDD505-2E9C-101B-9397-08002B2CF9AE}" pid="8" name="MSIP_Label_defa4170-0d19-0005-0004-bc88714345d2_ContentBits">
    <vt:lpwstr>0</vt:lpwstr>
  </property>
  <property fmtid="{D5CDD505-2E9C-101B-9397-08002B2CF9AE}" pid="9" name="MSIP_Label_defa4170-0d19-0005-0004-bc88714345d2_Tag">
    <vt:lpwstr>10, 3, 0, 1</vt:lpwstr>
  </property>
</Properties>
</file>