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431" cy="497994"/>
          </a:xfrm>
          <a:prstGeom prst="rect">
            <a:avLst/>
          </a:prstGeom>
        </p:spPr>
        <p:txBody>
          <a:bodyPr vert="horz" lIns="90877" tIns="45439" rIns="90877" bIns="4543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989" y="0"/>
            <a:ext cx="2971431" cy="497994"/>
          </a:xfrm>
          <a:prstGeom prst="rect">
            <a:avLst/>
          </a:prstGeom>
        </p:spPr>
        <p:txBody>
          <a:bodyPr vert="horz" lIns="90877" tIns="45439" rIns="90877" bIns="45439" rtlCol="0"/>
          <a:lstStyle>
            <a:lvl1pPr algn="r">
              <a:defRPr sz="1200"/>
            </a:lvl1pPr>
          </a:lstStyle>
          <a:p>
            <a:fld id="{82357808-2F51-4622-865A-9E935D7CD25E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1244600"/>
            <a:ext cx="48482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77" tIns="45439" rIns="90877" bIns="4543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959" y="4786097"/>
            <a:ext cx="5486084" cy="3916183"/>
          </a:xfrm>
          <a:prstGeom prst="rect">
            <a:avLst/>
          </a:prstGeom>
        </p:spPr>
        <p:txBody>
          <a:bodyPr vert="horz" lIns="90877" tIns="45439" rIns="90877" bIns="4543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694"/>
            <a:ext cx="2971431" cy="497994"/>
          </a:xfrm>
          <a:prstGeom prst="rect">
            <a:avLst/>
          </a:prstGeom>
        </p:spPr>
        <p:txBody>
          <a:bodyPr vert="horz" lIns="90877" tIns="45439" rIns="90877" bIns="4543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989" y="9447694"/>
            <a:ext cx="2971431" cy="497994"/>
          </a:xfrm>
          <a:prstGeom prst="rect">
            <a:avLst/>
          </a:prstGeom>
        </p:spPr>
        <p:txBody>
          <a:bodyPr vert="horz" lIns="90877" tIns="45439" rIns="90877" bIns="45439" rtlCol="0" anchor="b"/>
          <a:lstStyle>
            <a:lvl1pPr algn="r">
              <a:defRPr sz="1200"/>
            </a:lvl1pPr>
          </a:lstStyle>
          <a:p>
            <a:fld id="{72F9DA7A-930B-4C61-A3AD-7FB0F31B3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877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9DA7A-930B-4C61-A3AD-7FB0F31B321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07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68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7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87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70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24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11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72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02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95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3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8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649647"/>
              </p:ext>
            </p:extLst>
          </p:nvPr>
        </p:nvGraphicFramePr>
        <p:xfrm>
          <a:off x="-1" y="1030958"/>
          <a:ext cx="9743194" cy="424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965">
                  <a:extLst>
                    <a:ext uri="{9D8B030D-6E8A-4147-A177-3AD203B41FA5}">
                      <a16:colId xmlns:a16="http://schemas.microsoft.com/office/drawing/2014/main" val="3412393394"/>
                    </a:ext>
                  </a:extLst>
                </a:gridCol>
                <a:gridCol w="228965">
                  <a:extLst>
                    <a:ext uri="{9D8B030D-6E8A-4147-A177-3AD203B41FA5}">
                      <a16:colId xmlns:a16="http://schemas.microsoft.com/office/drawing/2014/main" val="3798045472"/>
                    </a:ext>
                  </a:extLst>
                </a:gridCol>
                <a:gridCol w="859220">
                  <a:extLst>
                    <a:ext uri="{9D8B030D-6E8A-4147-A177-3AD203B41FA5}">
                      <a16:colId xmlns:a16="http://schemas.microsoft.com/office/drawing/2014/main" val="4137469353"/>
                    </a:ext>
                  </a:extLst>
                </a:gridCol>
                <a:gridCol w="2085430">
                  <a:extLst>
                    <a:ext uri="{9D8B030D-6E8A-4147-A177-3AD203B41FA5}">
                      <a16:colId xmlns:a16="http://schemas.microsoft.com/office/drawing/2014/main" val="780647912"/>
                    </a:ext>
                  </a:extLst>
                </a:gridCol>
                <a:gridCol w="649593">
                  <a:extLst>
                    <a:ext uri="{9D8B030D-6E8A-4147-A177-3AD203B41FA5}">
                      <a16:colId xmlns:a16="http://schemas.microsoft.com/office/drawing/2014/main" val="2751683806"/>
                    </a:ext>
                  </a:extLst>
                </a:gridCol>
                <a:gridCol w="3302445">
                  <a:extLst>
                    <a:ext uri="{9D8B030D-6E8A-4147-A177-3AD203B41FA5}">
                      <a16:colId xmlns:a16="http://schemas.microsoft.com/office/drawing/2014/main" val="3433375984"/>
                    </a:ext>
                  </a:extLst>
                </a:gridCol>
                <a:gridCol w="1113311">
                  <a:extLst>
                    <a:ext uri="{9D8B030D-6E8A-4147-A177-3AD203B41FA5}">
                      <a16:colId xmlns:a16="http://schemas.microsoft.com/office/drawing/2014/main" val="4269099153"/>
                    </a:ext>
                  </a:extLst>
                </a:gridCol>
                <a:gridCol w="673821">
                  <a:extLst>
                    <a:ext uri="{9D8B030D-6E8A-4147-A177-3AD203B41FA5}">
                      <a16:colId xmlns:a16="http://schemas.microsoft.com/office/drawing/2014/main" val="3183085050"/>
                    </a:ext>
                  </a:extLst>
                </a:gridCol>
                <a:gridCol w="601444">
                  <a:extLst>
                    <a:ext uri="{9D8B030D-6E8A-4147-A177-3AD203B41FA5}">
                      <a16:colId xmlns:a16="http://schemas.microsoft.com/office/drawing/2014/main" val="898374014"/>
                    </a:ext>
                  </a:extLst>
                </a:gridCol>
              </a:tblGrid>
              <a:tr h="262593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05256"/>
                  </a:ext>
                </a:extLst>
              </a:tr>
              <a:tr h="1867182">
                <a:tc>
                  <a:txBody>
                    <a:bodyPr/>
                    <a:lstStyle/>
                    <a:p>
                      <a:pPr algn="ctr"/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募集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4249"/>
                  </a:ext>
                </a:extLst>
              </a:tr>
              <a:tr h="2011253"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94316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78909" y="289436"/>
            <a:ext cx="5264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連携施設からの卒園児受入れ スケジュール概要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（令和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年４月入園分）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426" y="4917084"/>
            <a:ext cx="9763083" cy="1709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注１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：大泉幼稚園に、連携施設からの受入れとして入園を申込む場合は、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「大泉幼稚園（預かり保育利用）を第一希望とすること」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「大泉幼稚園への入園が決定した場合は、認可保育園等の入園を理由に辞退しないこと」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が条件です。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注２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連携施設からの受入予定人数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kumimoji="1"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名程度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です。申込者に対し、幼稚園で入園選考を行います。必ず入園できるものではありません　　　　　　　　　　　　　　　　　　　　　　　　　　　　　　　　　　　　　　　　　　　　　　　　　　　　　　　　　　　　　      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ので予めご了承ください。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：「説明会への参加」や「願書の購入と提出」等は、大泉幼稚園が定めるルールやスケジュール等に則って、各保護者が自主的・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主体的に行ってください。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注４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区に提出する「連絡票」は、大泉幼稚園への申込書ではありません。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入園を希望する場合は、幼稚園から願書を購入し、幼稚園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にご提出ください。なお、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区は、幼稚園の入園選考について一切関与することはできません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ので、ご了承ください。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注５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：スケジュールの日程は連携施設にもご案内いたします。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251212" y="3412569"/>
            <a:ext cx="1244280" cy="7271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区から、在園している施設を通じて、「お知らせ」が配布されます。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1212" y="178958"/>
            <a:ext cx="2691803" cy="738664"/>
          </a:xfrm>
          <a:prstGeom prst="rect">
            <a:avLst/>
          </a:prstGeom>
          <a:ln w="38100" cmpd="dbl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大泉幼稚園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03-3922-0072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655569" y="1573042"/>
            <a:ext cx="1471736" cy="17028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土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9:00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1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11:00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個別又は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小グループ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説明見学会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/>
                <a:ea typeface="Meiryo UI"/>
              </a:rPr>
              <a:t>参加は直接園に</a:t>
            </a:r>
            <a:endParaRPr lang="en-US" altLang="ja-JP" sz="1050" b="1" dirty="0">
              <a:solidFill>
                <a:schemeClr val="tx1"/>
              </a:solidFill>
              <a:latin typeface="Meiryo UI"/>
              <a:ea typeface="Meiryo UI"/>
            </a:endParaRPr>
          </a:p>
          <a:p>
            <a:pPr algn="ctr"/>
            <a:r>
              <a:rPr lang="ja-JP" altLang="en-US" sz="1050" b="1" dirty="0">
                <a:solidFill>
                  <a:schemeClr val="tx1"/>
                </a:solidFill>
                <a:latin typeface="Meiryo UI"/>
                <a:ea typeface="Meiryo UI"/>
              </a:rPr>
              <a:t>電話予約</a:t>
            </a:r>
            <a:endParaRPr lang="en-US" altLang="ja-JP" sz="1050" b="1" dirty="0">
              <a:solidFill>
                <a:schemeClr val="tx1"/>
              </a:solidFill>
              <a:latin typeface="Meiryo UI"/>
              <a:ea typeface="Meiryo UI"/>
            </a:endParaRPr>
          </a:p>
          <a:p>
            <a:pPr algn="ctr"/>
            <a:r>
              <a:rPr kumimoji="1" lang="ja-JP" altLang="en-US" sz="1050" b="1" u="sng" dirty="0">
                <a:solidFill>
                  <a:schemeClr val="tx1"/>
                </a:solidFill>
                <a:latin typeface="Meiryo UI"/>
                <a:ea typeface="Meiryo UI"/>
              </a:rPr>
              <a:t>個別予約してください</a:t>
            </a:r>
            <a:endParaRPr kumimoji="1" lang="ja-JP" altLang="en-US" sz="105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94971" y="3378933"/>
            <a:ext cx="1950392" cy="100492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幼稚園が開催する「入園説明会・見学会」に参加します。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en-US" altLang="ja-JP" sz="1100" b="1" dirty="0">
                <a:solidFill>
                  <a:prstClr val="black"/>
                </a:solidFill>
                <a:latin typeface="Meiryo UI"/>
                <a:ea typeface="Meiryo UI"/>
              </a:rPr>
              <a:t>※</a:t>
            </a:r>
            <a:r>
              <a:rPr kumimoji="1" lang="ja-JP" altLang="en-US" sz="1100" b="1" dirty="0">
                <a:solidFill>
                  <a:prstClr val="black"/>
                </a:solidFill>
                <a:latin typeface="Meiryo UI"/>
                <a:ea typeface="Meiryo UI"/>
              </a:rPr>
              <a:t>各保護者が予約。連携施</a:t>
            </a:r>
            <a:endParaRPr kumimoji="1" lang="en-US" altLang="ja-JP" sz="1100" b="1" dirty="0">
              <a:solidFill>
                <a:prstClr val="black"/>
              </a:solidFill>
              <a:latin typeface="Meiryo UI"/>
              <a:ea typeface="Meiryo UI"/>
            </a:endParaRPr>
          </a:p>
          <a:p>
            <a:pPr lvl="0"/>
            <a:r>
              <a:rPr kumimoji="1" lang="ja-JP" altLang="en-US" sz="1100" b="1" dirty="0">
                <a:solidFill>
                  <a:prstClr val="black"/>
                </a:solidFill>
                <a:latin typeface="Meiryo UI"/>
                <a:ea typeface="Meiryo UI"/>
              </a:rPr>
              <a:t>　 設の卒園児以外の方と一  </a:t>
            </a:r>
            <a:endParaRPr kumimoji="1" lang="en-US" altLang="ja-JP" sz="1100" b="1" dirty="0">
              <a:solidFill>
                <a:prstClr val="black"/>
              </a:solidFill>
              <a:latin typeface="Meiryo UI"/>
              <a:ea typeface="Meiryo UI"/>
            </a:endParaRPr>
          </a:p>
          <a:p>
            <a:pPr lvl="0"/>
            <a:r>
              <a:rPr kumimoji="1" lang="en-US" altLang="ja-JP" sz="1100" b="1" dirty="0">
                <a:solidFill>
                  <a:prstClr val="black"/>
                </a:solidFill>
                <a:latin typeface="Meiryo UI"/>
                <a:ea typeface="Meiryo UI"/>
              </a:rPr>
              <a:t>   </a:t>
            </a:r>
            <a:r>
              <a:rPr kumimoji="1" lang="ja-JP" altLang="en-US" sz="1100" b="1" dirty="0">
                <a:solidFill>
                  <a:prstClr val="black"/>
                </a:solidFill>
                <a:latin typeface="Meiryo UI"/>
                <a:ea typeface="Meiryo UI"/>
              </a:rPr>
              <a:t>緒に行うこともあります。</a:t>
            </a:r>
            <a:endParaRPr kumimoji="1" lang="en-US" altLang="ja-JP" sz="1100" b="1" dirty="0">
              <a:solidFill>
                <a:prstClr val="black"/>
              </a:solidFill>
              <a:latin typeface="Meiryo UI"/>
              <a:ea typeface="Meiryo UI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753136" y="1577526"/>
            <a:ext cx="814167" cy="85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対象者に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「お知らせ」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kumimoji="1" lang="ja-JP" altLang="en-US" sz="11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配布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544322" y="1374183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4693112" y="2619387"/>
            <a:ext cx="1085174" cy="576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７〆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在園施設へ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「連絡票」を提出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楕円 50"/>
          <p:cNvSpPr/>
          <p:nvPr/>
        </p:nvSpPr>
        <p:spPr>
          <a:xfrm>
            <a:off x="1611032" y="1360123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5452545" y="3353629"/>
            <a:ext cx="1308661" cy="79705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在園している施設に「連絡票」を提出します。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月７日まで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162806" y="4479046"/>
            <a:ext cx="3324366" cy="403149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重要事項（必ずお読みください）</a:t>
            </a:r>
          </a:p>
        </p:txBody>
      </p:sp>
      <p:sp>
        <p:nvSpPr>
          <p:cNvPr id="67" name="楕円 66"/>
          <p:cNvSpPr/>
          <p:nvPr/>
        </p:nvSpPr>
        <p:spPr>
          <a:xfrm>
            <a:off x="217071" y="307322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8" name="楕円 67"/>
          <p:cNvSpPr/>
          <p:nvPr/>
        </p:nvSpPr>
        <p:spPr>
          <a:xfrm>
            <a:off x="1593074" y="3493704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71" name="楕円 70"/>
          <p:cNvSpPr/>
          <p:nvPr/>
        </p:nvSpPr>
        <p:spPr>
          <a:xfrm>
            <a:off x="6857491" y="2532166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596810" y="2562774"/>
            <a:ext cx="417882" cy="5987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>
            <a:cxnSpLocks/>
          </p:cNvCxnSpPr>
          <p:nvPr/>
        </p:nvCxnSpPr>
        <p:spPr>
          <a:xfrm flipV="1">
            <a:off x="1804748" y="3194383"/>
            <a:ext cx="272422" cy="2993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>
            <a:cxnSpLocks/>
          </p:cNvCxnSpPr>
          <p:nvPr/>
        </p:nvCxnSpPr>
        <p:spPr>
          <a:xfrm flipH="1" flipV="1">
            <a:off x="7276888" y="2776530"/>
            <a:ext cx="1006390" cy="3765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>
            <a:cxnSpLocks/>
          </p:cNvCxnSpPr>
          <p:nvPr/>
        </p:nvCxnSpPr>
        <p:spPr>
          <a:xfrm flipH="1" flipV="1">
            <a:off x="5258561" y="2274897"/>
            <a:ext cx="1598930" cy="8137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76"/>
          <p:cNvCxnSpPr/>
          <p:nvPr/>
        </p:nvCxnSpPr>
        <p:spPr>
          <a:xfrm flipH="1" flipV="1">
            <a:off x="5828073" y="3033928"/>
            <a:ext cx="303563" cy="336034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8375520" y="3319477"/>
            <a:ext cx="1271959" cy="115957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「入園選考」「結果通知」「入園手続」の日時は、幼稚園から③でお知らせします。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右中かっこ 20"/>
          <p:cNvSpPr/>
          <p:nvPr/>
        </p:nvSpPr>
        <p:spPr>
          <a:xfrm rot="5400000">
            <a:off x="6907154" y="1242482"/>
            <a:ext cx="234244" cy="2243883"/>
          </a:xfrm>
          <a:prstGeom prst="rightBrace">
            <a:avLst>
              <a:gd name="adj1" fmla="val 24776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/>
          <p:cNvSpPr/>
          <p:nvPr/>
        </p:nvSpPr>
        <p:spPr>
          <a:xfrm>
            <a:off x="8298132" y="309188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95858" y="571901"/>
            <a:ext cx="81886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別紙４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6933253" y="3319476"/>
            <a:ext cx="1372832" cy="11383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願書は、幼稚園の定める日に購入・提出してください。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（③でお知らせします）</a:t>
            </a:r>
          </a:p>
        </p:txBody>
      </p:sp>
      <p:sp>
        <p:nvSpPr>
          <p:cNvPr id="60" name="楕円 59"/>
          <p:cNvSpPr/>
          <p:nvPr/>
        </p:nvSpPr>
        <p:spPr>
          <a:xfrm>
            <a:off x="5184682" y="328335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cxnSp>
        <p:nvCxnSpPr>
          <p:cNvPr id="58" name="直線矢印コネクタ 57"/>
          <p:cNvCxnSpPr>
            <a:cxnSpLocks/>
          </p:cNvCxnSpPr>
          <p:nvPr/>
        </p:nvCxnSpPr>
        <p:spPr>
          <a:xfrm flipV="1">
            <a:off x="3901395" y="2502692"/>
            <a:ext cx="334410" cy="6283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楕円 69"/>
          <p:cNvSpPr/>
          <p:nvPr/>
        </p:nvSpPr>
        <p:spPr>
          <a:xfrm>
            <a:off x="6792880" y="310736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4197377" y="1561063"/>
            <a:ext cx="1003973" cy="895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8/3(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)〜8/7(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願書配布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願書受付</a:t>
            </a:r>
          </a:p>
        </p:txBody>
      </p:sp>
      <p:sp>
        <p:nvSpPr>
          <p:cNvPr id="52" name="楕円 51"/>
          <p:cNvSpPr/>
          <p:nvPr/>
        </p:nvSpPr>
        <p:spPr>
          <a:xfrm>
            <a:off x="4008380" y="125715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50" name="角丸四角形 49"/>
          <p:cNvSpPr/>
          <p:nvPr/>
        </p:nvSpPr>
        <p:spPr>
          <a:xfrm>
            <a:off x="3930946" y="3400187"/>
            <a:ext cx="1238208" cy="93357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願書配布や入園選考等の日程などを、お知らせします。</a:t>
            </a:r>
          </a:p>
        </p:txBody>
      </p:sp>
      <p:sp>
        <p:nvSpPr>
          <p:cNvPr id="69" name="楕円 68"/>
          <p:cNvSpPr/>
          <p:nvPr/>
        </p:nvSpPr>
        <p:spPr>
          <a:xfrm>
            <a:off x="3811080" y="317215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4A66B6B-8A20-E7BE-1BD0-89145E5D7807}"/>
              </a:ext>
            </a:extLst>
          </p:cNvPr>
          <p:cNvSpPr/>
          <p:nvPr/>
        </p:nvSpPr>
        <p:spPr>
          <a:xfrm>
            <a:off x="5335311" y="1557150"/>
            <a:ext cx="851998" cy="667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8/17(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8/20(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木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入園選考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F444F04-1E76-3BC5-A566-6810DD932461}"/>
              </a:ext>
            </a:extLst>
          </p:cNvPr>
          <p:cNvSpPr/>
          <p:nvPr/>
        </p:nvSpPr>
        <p:spPr>
          <a:xfrm>
            <a:off x="6353740" y="1557150"/>
            <a:ext cx="941644" cy="667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8/21(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結果通知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ハガキにて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送付</a:t>
            </a:r>
          </a:p>
        </p:txBody>
      </p:sp>
      <p:sp>
        <p:nvSpPr>
          <p:cNvPr id="54" name="楕円 53"/>
          <p:cNvSpPr/>
          <p:nvPr/>
        </p:nvSpPr>
        <p:spPr>
          <a:xfrm>
            <a:off x="4387275" y="125715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9126BDE-78BA-95B9-7685-35F80FDCBA05}"/>
              </a:ext>
            </a:extLst>
          </p:cNvPr>
          <p:cNvSpPr/>
          <p:nvPr/>
        </p:nvSpPr>
        <p:spPr>
          <a:xfrm>
            <a:off x="7418698" y="1550448"/>
            <a:ext cx="1006389" cy="667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9/3(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木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)4(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入園手続</a:t>
            </a:r>
          </a:p>
        </p:txBody>
      </p:sp>
      <p:sp>
        <p:nvSpPr>
          <p:cNvPr id="53" name="楕円 52"/>
          <p:cNvSpPr/>
          <p:nvPr/>
        </p:nvSpPr>
        <p:spPr>
          <a:xfrm>
            <a:off x="4416210" y="2487364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</p:spTree>
    <p:extLst>
      <p:ext uri="{BB962C8B-B14F-4D97-AF65-F5344CB8AC3E}">
        <p14:creationId xmlns:p14="http://schemas.microsoft.com/office/powerpoint/2010/main" val="386886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519</Words>
  <Application>Microsoft Office PowerPoint</Application>
  <PresentationFormat>A4 210 x 297 mm</PresentationFormat>
  <Paragraphs>78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HGSｺﾞｼｯｸE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岡島　弘晃</dc:creator>
  <cp:lastModifiedBy>Kenichi Katoh</cp:lastModifiedBy>
  <cp:revision>12</cp:revision>
  <cp:lastPrinted>2026-05-01T05:47:53Z</cp:lastPrinted>
  <dcterms:modified xsi:type="dcterms:W3CDTF">2026-05-01T07:12:49Z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2025-04-24T00:59:13Z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61289c74-c666-4263-a4d6-7e8c9ca55f1e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