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00_44704462.xml" ContentType="application/vnd.ms-powerpoint.comments+xml"/>
  <Override PartName="/ppt/comments/modernComment_101_82786186.xml" ContentType="application/vnd.ms-powerpoint.comments+xml"/>
  <Override PartName="/ppt/comments/modernComment_102_8C305780.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guide id="3" pos="119" userDrawn="1">
          <p15:clr>
            <a:srgbClr val="A4A3A4"/>
          </p15:clr>
        </p15:guide>
        <p15:guide id="4" pos="4201"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8F7353E-A050-4DE2-DABE-E41D6534D048}" name="凜音 辻" initials="凜辻" userId="8eebfec877f00965" providerId="Windows Live"/>
  <p188:author id="{92B27955-5F8C-D067-6E49-1E219AC3B700}" name="西田　安有美" initials="西田　安有美" userId="S::NISIDA-A2A@city.nerima.tokyo.jp::89b86a10-1009-4644-b38a-5762b4c8b642" providerId="AD"/>
  <p188:author id="{A6C81BAC-0311-F0A2-54CD-86415BE57E16}" name="大藤　省吾" initials="" userId="S::OOTOU-S2A@city.nerima.tokyo.jp::ea14cc9d-c56c-4916-8919-cb1331ef7869" providerId="AD"/>
  <p188:author id="{3F18BCF4-D897-31C3-A232-DC72752550D4}" name="ご確認事項" initials="ご確認事項" userId="ご確認事項"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381" autoAdjust="0"/>
    <p:restoredTop sz="94660"/>
  </p:normalViewPr>
  <p:slideViewPr>
    <p:cSldViewPr snapToGrid="0" showGuides="1">
      <p:cViewPr>
        <p:scale>
          <a:sx n="125" d="100"/>
          <a:sy n="125" d="100"/>
        </p:scale>
        <p:origin x="2069" y="72"/>
      </p:cViewPr>
      <p:guideLst>
        <p:guide orient="horz" pos="3120"/>
        <p:guide pos="2160"/>
        <p:guide pos="119"/>
        <p:guide pos="420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 Id="rId9" Type="http://schemas.microsoft.com/office/2018/10/relationships/authors" Target="authors.xml"/></Relationships>
</file>

<file path=ppt/comments/modernComment_100_44704462.xml><?xml version="1.0" encoding="utf-8"?>
<p188:cmLst xmlns:a="http://schemas.openxmlformats.org/drawingml/2006/main" xmlns:r="http://schemas.openxmlformats.org/officeDocument/2006/relationships" xmlns:p188="http://schemas.microsoft.com/office/powerpoint/2018/8/main">
  <p188:cm id="{E2C348B2-9774-441A-9C6F-7DE521801AEB}" authorId="{18F7353E-A050-4DE2-DABE-E41D6534D048}" status="resolved" created="2026-05-15T11:28:17.469" complete="100000">
    <ac:txMkLst xmlns:ac="http://schemas.microsoft.com/office/drawing/2013/main/command">
      <pc:docMk xmlns:pc="http://schemas.microsoft.com/office/powerpoint/2013/main/command"/>
      <pc:sldMk xmlns:pc="http://schemas.microsoft.com/office/powerpoint/2013/main/command" cId="1148208226" sldId="256"/>
      <ac:spMk id="32" creationId="{EF9947F6-4E0B-490B-BBF3-706AA9492D88}"/>
      <ac:txMk cp="133" len="26">
        <ac:context len="201" hash="1287937729"/>
      </ac:txMk>
    </ac:txMkLst>
    <p188:pos x="2499360" y="990551"/>
    <p188:txBody>
      <a:bodyPr/>
      <a:lstStyle/>
      <a:p>
        <a:r>
          <a:rPr lang="ja-JP" altLang="en-US"/>
          <a:t>電話番号の記載を削除</a:t>
        </a:r>
      </a:p>
    </p188:txBody>
  </p188:cm>
  <p188:cm id="{2B002453-E978-4DA5-A402-AB1A3DE0BB8E}" authorId="{18F7353E-A050-4DE2-DABE-E41D6534D048}" status="resolved" created="2026-05-15T11:28:36.186" complete="100000">
    <ac:deMkLst xmlns:ac="http://schemas.microsoft.com/office/drawing/2013/main/command">
      <pc:docMk xmlns:pc="http://schemas.microsoft.com/office/powerpoint/2013/main/command"/>
      <pc:sldMk xmlns:pc="http://schemas.microsoft.com/office/powerpoint/2013/main/command" cId="1148208226" sldId="256"/>
      <ac:spMk id="32" creationId="{EF9947F6-4E0B-490B-BBF3-706AA9492D88}"/>
    </ac:deMkLst>
    <p188:txBody>
      <a:bodyPr/>
      <a:lstStyle/>
      <a:p>
        <a:r>
          <a:rPr lang="ja-JP" altLang="en-US"/>
          <a:t>枠線を赤→黒破線に変更</a:t>
        </a:r>
      </a:p>
    </p188:txBody>
  </p188:cm>
  <p188:cm id="{6B2283F4-E830-4025-9483-1B283299228A}" authorId="{18F7353E-A050-4DE2-DABE-E41D6534D048}" status="resolved" created="2026-05-15T11:37:34.269" complete="100000">
    <ac:deMkLst xmlns:ac="http://schemas.microsoft.com/office/drawing/2013/main/command">
      <pc:docMk xmlns:pc="http://schemas.microsoft.com/office/powerpoint/2013/main/command"/>
      <pc:sldMk xmlns:pc="http://schemas.microsoft.com/office/powerpoint/2013/main/command" cId="1148208226" sldId="256"/>
      <ac:spMk id="20" creationId="{863269E3-C7F8-F85E-73D1-DBC6FBF5C422}"/>
    </ac:deMkLst>
    <p188:txBody>
      <a:bodyPr/>
      <a:lstStyle/>
      <a:p>
        <a:r>
          <a:rPr lang="ja-JP" altLang="en-US"/>
          <a:t>実際に何をしてもらうかが分かるよう追記</a:t>
        </a:r>
      </a:p>
    </p188:txBody>
  </p188:cm>
  <p188:cm id="{AD10C58E-6E86-468E-8732-B140CA5E998A}" authorId="{18F7353E-A050-4DE2-DABE-E41D6534D048}" status="resolved" created="2026-05-18T03:31:32.665" complete="100000">
    <ac:deMkLst xmlns:ac="http://schemas.microsoft.com/office/drawing/2013/main/command">
      <pc:docMk xmlns:pc="http://schemas.microsoft.com/office/powerpoint/2013/main/command"/>
      <pc:sldMk xmlns:pc="http://schemas.microsoft.com/office/powerpoint/2013/main/command" cId="1148208226" sldId="256"/>
      <ac:spMk id="26" creationId="{DEC602CD-BA75-6898-BCEC-11BFBD4A58B3}"/>
    </ac:deMkLst>
    <p188:txBody>
      <a:bodyPr/>
      <a:lstStyle/>
      <a:p>
        <a:r>
          <a:rPr lang="ja-JP" altLang="en-US"/>
          <a:t>必須項目にマークを追加</a:t>
        </a:r>
      </a:p>
    </p188:txBody>
  </p188:cm>
  <p188:cm id="{C27FA5A7-B6AF-4DF8-B808-A22B6596ABA1}" authorId="{18F7353E-A050-4DE2-DABE-E41D6534D048}" status="resolved" created="2026-05-18T03:32:15.828" complete="100000">
    <ac:deMkLst xmlns:ac="http://schemas.microsoft.com/office/drawing/2013/main/command">
      <pc:docMk xmlns:pc="http://schemas.microsoft.com/office/powerpoint/2013/main/command"/>
      <pc:sldMk xmlns:pc="http://schemas.microsoft.com/office/powerpoint/2013/main/command" cId="1148208226" sldId="256"/>
      <ac:graphicFrameMk id="19" creationId="{25C241EE-3CC2-D305-FA42-A7D82538C737}"/>
    </ac:deMkLst>
    <p188:txBody>
      <a:bodyPr/>
      <a:lstStyle/>
      <a:p>
        <a:r>
          <a:rPr lang="ja-JP" altLang="en-US"/>
          <a:t>飲食の出展が分かるようにジャンルを追加</a:t>
        </a:r>
      </a:p>
    </p188:txBody>
  </p188:cm>
  <p188:cm id="{AA8E915D-6405-436A-BC1C-8995EEFFF571}" authorId="{92B27955-5F8C-D067-6E49-1E219AC3B700}" status="resolved" created="2026-06-02T07:45:04.068" complete="100000">
    <ac:txMkLst xmlns:ac="http://schemas.microsoft.com/office/drawing/2013/main/command">
      <pc:docMk xmlns:pc="http://schemas.microsoft.com/office/powerpoint/2013/main/command"/>
      <pc:sldMk xmlns:pc="http://schemas.microsoft.com/office/powerpoint/2013/main/command" cId="1148208226" sldId="256"/>
      <ac:spMk id="32" creationId="{EF9947F6-4E0B-490B-BBF3-706AA9492D88}"/>
      <ac:txMk cp="68" len="9">
        <ac:context len="201" hash="1287937729"/>
      </ac:txMk>
    </ac:txMkLst>
    <p188:pos x="986790" y="800051"/>
    <p188:txBody>
      <a:bodyPr/>
      <a:lstStyle/>
      <a:p>
        <a:r>
          <a:rPr lang="ja-JP" altLang="en-US"/>
          <a:t>チラシ裏面と郵便番号が異なる</a:t>
        </a:r>
      </a:p>
    </p188:txBody>
  </p188:cm>
  <p188:cm id="{E0BED954-7ADE-438C-83DC-6953FAFA7C74}" authorId="{92B27955-5F8C-D067-6E49-1E219AC3B700}" status="resolved" created="2026-06-02T07:45:42.499" complete="100000">
    <ac:txMkLst xmlns:ac="http://schemas.microsoft.com/office/drawing/2013/main/command">
      <pc:docMk xmlns:pc="http://schemas.microsoft.com/office/powerpoint/2013/main/command"/>
      <pc:sldMk xmlns:pc="http://schemas.microsoft.com/office/powerpoint/2013/main/command" cId="1148208226" sldId="256"/>
      <ac:graphicFrameMk id="19" creationId="{25C241EE-3CC2-D305-FA42-A7D82538C737}"/>
      <ac:tblMk/>
      <ac:tcMk rowId="3120825790" colId="1969410735"/>
      <ac:txMk cp="27" len="24">
        <ac:context len="52" hash="3078880294"/>
      </ac:txMk>
    </ac:txMkLst>
    <p188:pos x="5657616" y="438789"/>
    <p188:txBody>
      <a:bodyPr/>
      <a:lstStyle/>
      <a:p>
        <a:r>
          <a:rPr lang="ja-JP" altLang="en-US"/>
          <a:t>提供方法の記載例を追記</a:t>
        </a:r>
      </a:p>
    </p188:txBody>
  </p188:cm>
</p188:cmLst>
</file>

<file path=ppt/comments/modernComment_101_82786186.xml><?xml version="1.0" encoding="utf-8"?>
<p188:cmLst xmlns:a="http://schemas.openxmlformats.org/drawingml/2006/main" xmlns:r="http://schemas.openxmlformats.org/officeDocument/2006/relationships" xmlns:p188="http://schemas.microsoft.com/office/powerpoint/2018/8/main">
  <p188:cm id="{3D7B65BB-4454-424E-BAC5-81F84B8C6E4A}" authorId="{18F7353E-A050-4DE2-DABE-E41D6534D048}" status="resolved" created="2026-05-15T11:42:28.102" complete="100000">
    <ac:txMkLst xmlns:ac="http://schemas.microsoft.com/office/drawing/2013/main/command">
      <pc:docMk xmlns:pc="http://schemas.microsoft.com/office/powerpoint/2013/main/command"/>
      <pc:sldMk xmlns:pc="http://schemas.microsoft.com/office/powerpoint/2013/main/command" cId="2188927366" sldId="257"/>
      <ac:spMk id="28" creationId="{FD638054-9961-DC94-9F33-ED9592A7335D}"/>
      <ac:txMk cp="0" len="42">
        <ac:context len="110" hash="1957587144"/>
      </ac:txMk>
    </ac:txMkLst>
    <p188:txBody>
      <a:bodyPr/>
      <a:lstStyle/>
      <a:p>
        <a:r>
          <a:rPr lang="ja-JP" altLang="en-US"/>
          <a:t>内容を詳しく追記</a:t>
        </a:r>
      </a:p>
    </p188:txBody>
  </p188:cm>
  <p188:cm id="{33AD9A7C-6A1A-44D4-B1DA-17CE457652A7}" authorId="{18F7353E-A050-4DE2-DABE-E41D6534D048}" status="resolved" created="2026-05-18T03:33:15.992" complete="100000">
    <ac:deMkLst xmlns:ac="http://schemas.microsoft.com/office/drawing/2013/main/command">
      <pc:docMk xmlns:pc="http://schemas.microsoft.com/office/powerpoint/2013/main/command"/>
      <pc:sldMk xmlns:pc="http://schemas.microsoft.com/office/powerpoint/2013/main/command" cId="2188927366" sldId="257"/>
      <ac:graphicFrameMk id="29" creationId="{5B967FF7-8347-3C72-C458-67A7FF1242A1}"/>
    </ac:deMkLst>
    <p188:txBody>
      <a:bodyPr/>
      <a:lstStyle/>
      <a:p>
        <a:r>
          <a:rPr lang="ja-JP" altLang="en-US"/>
          <a:t>AM・PMではなく２時間ごとに記</a:t>
        </a:r>
      </a:p>
    </p188:txBody>
  </p188:cm>
  <p188:cm id="{4B3EEC98-E050-4D6A-AC35-35BDC5716576}" authorId="{18F7353E-A050-4DE2-DABE-E41D6534D048}" status="resolved" created="2026-05-18T03:33:34.874" complete="100000">
    <ac:deMkLst xmlns:ac="http://schemas.microsoft.com/office/drawing/2013/main/command">
      <pc:docMk xmlns:pc="http://schemas.microsoft.com/office/powerpoint/2013/main/command"/>
      <pc:sldMk xmlns:pc="http://schemas.microsoft.com/office/powerpoint/2013/main/command" cId="2188927366" sldId="257"/>
      <ac:spMk id="9" creationId="{A6D28041-E57F-7608-A3A7-7C07C7BD45B0}"/>
    </ac:deMkLst>
    <p188:txBody>
      <a:bodyPr/>
      <a:lstStyle/>
      <a:p>
        <a:r>
          <a:rPr lang="ja-JP" altLang="en-US"/>
          <a:t>アドバイザーとの兼ね合いで待ち時間が発生する旨を追記</a:t>
        </a:r>
      </a:p>
    </p188:txBody>
  </p188:cm>
  <p188:cm id="{205F83AF-7239-4E81-84A8-401F87E2C4DC}" authorId="{18F7353E-A050-4DE2-DABE-E41D6534D048}" status="resolved" created="2026-05-18T03:34:18.132" complete="100000">
    <ac:deMkLst xmlns:ac="http://schemas.microsoft.com/office/drawing/2013/main/command">
      <pc:docMk xmlns:pc="http://schemas.microsoft.com/office/powerpoint/2013/main/command"/>
      <pc:sldMk xmlns:pc="http://schemas.microsoft.com/office/powerpoint/2013/main/command" cId="2188927366" sldId="257"/>
      <ac:spMk id="2" creationId="{34F67CEF-344C-A1F8-3710-05FF6F0030C4}"/>
    </ac:deMkLst>
    <p188:txBody>
      <a:bodyPr/>
      <a:lstStyle/>
      <a:p>
        <a:r>
          <a:rPr lang="ja-JP" altLang="en-US"/>
          <a:t>出展サポートを希望するかどうかにかかわるので、質問の順番を変更</a:t>
        </a:r>
      </a:p>
    </p188:txBody>
  </p188:cm>
  <p188:cm id="{DAE0ABB7-0D55-4AF9-AB7C-8DC0AA6F2616}" authorId="{18F7353E-A050-4DE2-DABE-E41D6534D048}" status="resolved" created="2026-05-18T03:34:40.957" complete="100000">
    <ac:deMkLst xmlns:ac="http://schemas.microsoft.com/office/drawing/2013/main/command">
      <pc:docMk xmlns:pc="http://schemas.microsoft.com/office/powerpoint/2013/main/command"/>
      <pc:sldMk xmlns:pc="http://schemas.microsoft.com/office/powerpoint/2013/main/command" cId="2188927366" sldId="257"/>
      <ac:spMk id="10" creationId="{A86A974D-A2E7-81A2-7F56-C69EF3F2B871}"/>
    </ac:deMkLst>
    <p188:txBody>
      <a:bodyPr/>
      <a:lstStyle/>
      <a:p>
        <a:r>
          <a:rPr lang="ja-JP" altLang="en-US"/>
          <a:t>必須項目の印を追加</a:t>
        </a:r>
      </a:p>
    </p188:txBody>
  </p188:cm>
</p188:cmLst>
</file>

<file path=ppt/comments/modernComment_102_8C305780.xml><?xml version="1.0" encoding="utf-8"?>
<p188:cmLst xmlns:a="http://schemas.openxmlformats.org/drawingml/2006/main" xmlns:r="http://schemas.openxmlformats.org/officeDocument/2006/relationships" xmlns:p188="http://schemas.microsoft.com/office/powerpoint/2018/8/main">
  <p188:cm id="{CA7C0906-B6EA-49A1-87C8-081E3F35865B}" authorId="{18F7353E-A050-4DE2-DABE-E41D6534D048}" status="resolved" created="2026-05-18T03:34:53.988" complete="100000">
    <ac:deMkLst xmlns:ac="http://schemas.microsoft.com/office/drawing/2013/main/command">
      <pc:docMk xmlns:pc="http://schemas.microsoft.com/office/powerpoint/2013/main/command"/>
      <pc:sldMk xmlns:pc="http://schemas.microsoft.com/office/powerpoint/2013/main/command" cId="2351978368" sldId="258"/>
      <ac:spMk id="20" creationId="{A9EB151C-E24E-B221-D013-BD0EA0A001F2}"/>
    </ac:deMkLst>
    <p188:txBody>
      <a:bodyPr/>
      <a:lstStyle/>
      <a:p>
        <a:r>
          <a:rPr lang="ja-JP" altLang="en-US"/>
          <a:t>必須項目の印を追加</a:t>
        </a:r>
      </a:p>
    </p188:txBody>
  </p188:cm>
  <p188:cm id="{8E1EC779-1AD6-445F-B320-67798E6B45BC}" authorId="{92B27955-5F8C-D067-6E49-1E219AC3B700}" status="resolved" created="2026-06-09T01:47:11.916" complete="100000">
    <ac:txMkLst xmlns:ac="http://schemas.microsoft.com/office/drawing/2013/main/command">
      <pc:docMk xmlns:pc="http://schemas.microsoft.com/office/powerpoint/2013/main/command"/>
      <pc:sldMk xmlns:pc="http://schemas.microsoft.com/office/powerpoint/2013/main/command" cId="2351978368" sldId="258"/>
      <ac:graphicFrameMk id="17" creationId="{A5E12459-179D-E1EC-1885-9C202AA41919}"/>
      <ac:tblMk/>
      <ac:tcMk rowId="1530693412" colId="3281886084"/>
      <ac:txMk cp="53" len="21">
        <ac:context len="145" hash="377231923"/>
      </ac:txMk>
    </ac:txMkLst>
    <p188:pos x="3406487" y="571476"/>
    <p188:txBody>
      <a:bodyPr/>
      <a:lstStyle/>
      <a:p>
        <a:r>
          <a:rPr lang="ja-JP" altLang="en-US"/>
          <a:t>「ご希望の場合は、上段の共用備品利用の〇を付けてください。」と追記（意味が同じであれば文言は変えても大丈夫です）</a:t>
        </a:r>
      </a:p>
    </p188:txBody>
  </p188:cm>
  <p188:cm id="{E15AAC0E-2A16-4E81-B5A0-D18AAC66914A}" authorId="{92B27955-5F8C-D067-6E49-1E219AC3B700}" status="resolved" created="2026-06-09T01:47:27.035" complete="100000">
    <ac:txMkLst xmlns:ac="http://schemas.microsoft.com/office/drawing/2013/main/command">
      <pc:docMk xmlns:pc="http://schemas.microsoft.com/office/powerpoint/2013/main/command"/>
      <pc:sldMk xmlns:pc="http://schemas.microsoft.com/office/powerpoint/2013/main/command" cId="2351978368" sldId="258"/>
      <ac:graphicFrameMk id="17" creationId="{A5E12459-179D-E1EC-1885-9C202AA41919}"/>
      <ac:tblMk/>
      <ac:tcMk rowId="3262790692" colId="3281886084"/>
      <ac:txMk cp="53" len="21">
        <ac:context len="145" hash="1660132012"/>
      </ac:txMk>
    </ac:txMkLst>
    <p188:pos x="3406487" y="1485876"/>
    <p188:txBody>
      <a:bodyPr/>
      <a:lstStyle/>
      <a:p>
        <a:r>
          <a:rPr lang="ja-JP" altLang="en-US"/>
          <a:t>冷蔵と同じ</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6BAE7A3-4E78-4513-8ABC-4271088A69F6}" type="datetimeFigureOut">
              <a:rPr kumimoji="1" lang="ja-JP" altLang="en-US" smtClean="0"/>
              <a:t>2026/6/9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67AB6F-5FF8-4A14-9B2A-2B11A644BCF9}" type="slidenum">
              <a:rPr kumimoji="1" lang="ja-JP" altLang="en-US" smtClean="0"/>
              <a:t>‹#›</a:t>
            </a:fld>
            <a:endParaRPr kumimoji="1" lang="ja-JP" altLang="en-US"/>
          </a:p>
        </p:txBody>
      </p:sp>
    </p:spTree>
    <p:extLst>
      <p:ext uri="{BB962C8B-B14F-4D97-AF65-F5344CB8AC3E}">
        <p14:creationId xmlns:p14="http://schemas.microsoft.com/office/powerpoint/2010/main" val="3630511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6BAE7A3-4E78-4513-8ABC-4271088A69F6}" type="datetimeFigureOut">
              <a:rPr kumimoji="1" lang="ja-JP" altLang="en-US" smtClean="0"/>
              <a:t>2026/6/9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67AB6F-5FF8-4A14-9B2A-2B11A644BCF9}" type="slidenum">
              <a:rPr kumimoji="1" lang="ja-JP" altLang="en-US" smtClean="0"/>
              <a:t>‹#›</a:t>
            </a:fld>
            <a:endParaRPr kumimoji="1" lang="ja-JP" altLang="en-US"/>
          </a:p>
        </p:txBody>
      </p:sp>
    </p:spTree>
    <p:extLst>
      <p:ext uri="{BB962C8B-B14F-4D97-AF65-F5344CB8AC3E}">
        <p14:creationId xmlns:p14="http://schemas.microsoft.com/office/powerpoint/2010/main" val="517605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6BAE7A3-4E78-4513-8ABC-4271088A69F6}" type="datetimeFigureOut">
              <a:rPr kumimoji="1" lang="ja-JP" altLang="en-US" smtClean="0"/>
              <a:t>2026/6/9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67AB6F-5FF8-4A14-9B2A-2B11A644BCF9}" type="slidenum">
              <a:rPr kumimoji="1" lang="ja-JP" altLang="en-US" smtClean="0"/>
              <a:t>‹#›</a:t>
            </a:fld>
            <a:endParaRPr kumimoji="1" lang="ja-JP" altLang="en-US"/>
          </a:p>
        </p:txBody>
      </p:sp>
    </p:spTree>
    <p:extLst>
      <p:ext uri="{BB962C8B-B14F-4D97-AF65-F5344CB8AC3E}">
        <p14:creationId xmlns:p14="http://schemas.microsoft.com/office/powerpoint/2010/main" val="2820577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6BAE7A3-4E78-4513-8ABC-4271088A69F6}" type="datetimeFigureOut">
              <a:rPr kumimoji="1" lang="ja-JP" altLang="en-US" smtClean="0"/>
              <a:t>2026/6/9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67AB6F-5FF8-4A14-9B2A-2B11A644BCF9}" type="slidenum">
              <a:rPr kumimoji="1" lang="ja-JP" altLang="en-US" smtClean="0"/>
              <a:t>‹#›</a:t>
            </a:fld>
            <a:endParaRPr kumimoji="1" lang="ja-JP" altLang="en-US"/>
          </a:p>
        </p:txBody>
      </p:sp>
    </p:spTree>
    <p:extLst>
      <p:ext uri="{BB962C8B-B14F-4D97-AF65-F5344CB8AC3E}">
        <p14:creationId xmlns:p14="http://schemas.microsoft.com/office/powerpoint/2010/main" val="3189692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6BAE7A3-4E78-4513-8ABC-4271088A69F6}" type="datetimeFigureOut">
              <a:rPr kumimoji="1" lang="ja-JP" altLang="en-US" smtClean="0"/>
              <a:t>2026/6/9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67AB6F-5FF8-4A14-9B2A-2B11A644BCF9}" type="slidenum">
              <a:rPr kumimoji="1" lang="ja-JP" altLang="en-US" smtClean="0"/>
              <a:t>‹#›</a:t>
            </a:fld>
            <a:endParaRPr kumimoji="1" lang="ja-JP" altLang="en-US"/>
          </a:p>
        </p:txBody>
      </p:sp>
    </p:spTree>
    <p:extLst>
      <p:ext uri="{BB962C8B-B14F-4D97-AF65-F5344CB8AC3E}">
        <p14:creationId xmlns:p14="http://schemas.microsoft.com/office/powerpoint/2010/main" val="3152126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6BAE7A3-4E78-4513-8ABC-4271088A69F6}" type="datetimeFigureOut">
              <a:rPr kumimoji="1" lang="ja-JP" altLang="en-US" smtClean="0"/>
              <a:t>2026/6/9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67AB6F-5FF8-4A14-9B2A-2B11A644BCF9}" type="slidenum">
              <a:rPr kumimoji="1" lang="ja-JP" altLang="en-US" smtClean="0"/>
              <a:t>‹#›</a:t>
            </a:fld>
            <a:endParaRPr kumimoji="1" lang="ja-JP" altLang="en-US"/>
          </a:p>
        </p:txBody>
      </p:sp>
    </p:spTree>
    <p:extLst>
      <p:ext uri="{BB962C8B-B14F-4D97-AF65-F5344CB8AC3E}">
        <p14:creationId xmlns:p14="http://schemas.microsoft.com/office/powerpoint/2010/main" val="1180590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6BAE7A3-4E78-4513-8ABC-4271088A69F6}" type="datetimeFigureOut">
              <a:rPr kumimoji="1" lang="ja-JP" altLang="en-US" smtClean="0"/>
              <a:t>2026/6/9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767AB6F-5FF8-4A14-9B2A-2B11A644BCF9}" type="slidenum">
              <a:rPr kumimoji="1" lang="ja-JP" altLang="en-US" smtClean="0"/>
              <a:t>‹#›</a:t>
            </a:fld>
            <a:endParaRPr kumimoji="1" lang="ja-JP" altLang="en-US"/>
          </a:p>
        </p:txBody>
      </p:sp>
    </p:spTree>
    <p:extLst>
      <p:ext uri="{BB962C8B-B14F-4D97-AF65-F5344CB8AC3E}">
        <p14:creationId xmlns:p14="http://schemas.microsoft.com/office/powerpoint/2010/main" val="744758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6BAE7A3-4E78-4513-8ABC-4271088A69F6}" type="datetimeFigureOut">
              <a:rPr kumimoji="1" lang="ja-JP" altLang="en-US" smtClean="0"/>
              <a:t>2026/6/9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767AB6F-5FF8-4A14-9B2A-2B11A644BCF9}" type="slidenum">
              <a:rPr kumimoji="1" lang="ja-JP" altLang="en-US" smtClean="0"/>
              <a:t>‹#›</a:t>
            </a:fld>
            <a:endParaRPr kumimoji="1" lang="ja-JP" altLang="en-US"/>
          </a:p>
        </p:txBody>
      </p:sp>
    </p:spTree>
    <p:extLst>
      <p:ext uri="{BB962C8B-B14F-4D97-AF65-F5344CB8AC3E}">
        <p14:creationId xmlns:p14="http://schemas.microsoft.com/office/powerpoint/2010/main" val="4060368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BAE7A3-4E78-4513-8ABC-4271088A69F6}" type="datetimeFigureOut">
              <a:rPr kumimoji="1" lang="ja-JP" altLang="en-US" smtClean="0"/>
              <a:t>2026/6/9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767AB6F-5FF8-4A14-9B2A-2B11A644BCF9}" type="slidenum">
              <a:rPr kumimoji="1" lang="ja-JP" altLang="en-US" smtClean="0"/>
              <a:t>‹#›</a:t>
            </a:fld>
            <a:endParaRPr kumimoji="1" lang="ja-JP" altLang="en-US"/>
          </a:p>
        </p:txBody>
      </p:sp>
    </p:spTree>
    <p:extLst>
      <p:ext uri="{BB962C8B-B14F-4D97-AF65-F5344CB8AC3E}">
        <p14:creationId xmlns:p14="http://schemas.microsoft.com/office/powerpoint/2010/main" val="2998789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6BAE7A3-4E78-4513-8ABC-4271088A69F6}" type="datetimeFigureOut">
              <a:rPr kumimoji="1" lang="ja-JP" altLang="en-US" smtClean="0"/>
              <a:t>2026/6/9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67AB6F-5FF8-4A14-9B2A-2B11A644BCF9}" type="slidenum">
              <a:rPr kumimoji="1" lang="ja-JP" altLang="en-US" smtClean="0"/>
              <a:t>‹#›</a:t>
            </a:fld>
            <a:endParaRPr kumimoji="1" lang="ja-JP" altLang="en-US"/>
          </a:p>
        </p:txBody>
      </p:sp>
    </p:spTree>
    <p:extLst>
      <p:ext uri="{BB962C8B-B14F-4D97-AF65-F5344CB8AC3E}">
        <p14:creationId xmlns:p14="http://schemas.microsoft.com/office/powerpoint/2010/main" val="469468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6BAE7A3-4E78-4513-8ABC-4271088A69F6}" type="datetimeFigureOut">
              <a:rPr kumimoji="1" lang="ja-JP" altLang="en-US" smtClean="0"/>
              <a:t>2026/6/9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67AB6F-5FF8-4A14-9B2A-2B11A644BCF9}" type="slidenum">
              <a:rPr kumimoji="1" lang="ja-JP" altLang="en-US" smtClean="0"/>
              <a:t>‹#›</a:t>
            </a:fld>
            <a:endParaRPr kumimoji="1" lang="ja-JP" altLang="en-US"/>
          </a:p>
        </p:txBody>
      </p:sp>
    </p:spTree>
    <p:extLst>
      <p:ext uri="{BB962C8B-B14F-4D97-AF65-F5344CB8AC3E}">
        <p14:creationId xmlns:p14="http://schemas.microsoft.com/office/powerpoint/2010/main" val="607521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6BAE7A3-4E78-4513-8ABC-4271088A69F6}" type="datetimeFigureOut">
              <a:rPr kumimoji="1" lang="ja-JP" altLang="en-US" smtClean="0"/>
              <a:t>2026/6/9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E767AB6F-5FF8-4A14-9B2A-2B11A644BCF9}" type="slidenum">
              <a:rPr kumimoji="1" lang="ja-JP" altLang="en-US" smtClean="0"/>
              <a:t>‹#›</a:t>
            </a:fld>
            <a:endParaRPr kumimoji="1" lang="ja-JP" altLang="en-US"/>
          </a:p>
        </p:txBody>
      </p:sp>
    </p:spTree>
    <p:extLst>
      <p:ext uri="{BB962C8B-B14F-4D97-AF65-F5344CB8AC3E}">
        <p14:creationId xmlns:p14="http://schemas.microsoft.com/office/powerpoint/2010/main" val="392280495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8/10/relationships/comments" Target="../comments/modernComment_100_4470446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8/10/relationships/comments" Target="../comments/modernComment_101_8278618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8/10/relationships/comments" Target="../comments/modernComment_102_8C305780.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9156D87-4DA5-0A3D-5B8D-F2A1E51902F4}"/>
              </a:ext>
            </a:extLst>
          </p:cNvPr>
          <p:cNvSpPr/>
          <p:nvPr/>
        </p:nvSpPr>
        <p:spPr>
          <a:xfrm>
            <a:off x="188913" y="0"/>
            <a:ext cx="1496291" cy="4433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ysClr val="windowText" lastClr="000000"/>
                </a:solidFill>
              </a:rPr>
              <a:t>提出書類</a:t>
            </a:r>
          </a:p>
        </p:txBody>
      </p:sp>
      <p:sp>
        <p:nvSpPr>
          <p:cNvPr id="5" name="正方形/長方形 4">
            <a:extLst>
              <a:ext uri="{FF2B5EF4-FFF2-40B4-BE49-F238E27FC236}">
                <a16:creationId xmlns:a16="http://schemas.microsoft.com/office/drawing/2014/main" id="{B0886848-A79E-0E7A-9AB9-66E6DCAB378F}"/>
              </a:ext>
            </a:extLst>
          </p:cNvPr>
          <p:cNvSpPr/>
          <p:nvPr/>
        </p:nvSpPr>
        <p:spPr>
          <a:xfrm>
            <a:off x="188913" y="346360"/>
            <a:ext cx="2623560" cy="443345"/>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出展者登録申込書① </a:t>
            </a:r>
          </a:p>
        </p:txBody>
      </p:sp>
      <p:sp>
        <p:nvSpPr>
          <p:cNvPr id="8" name="正方形/長方形 7">
            <a:extLst>
              <a:ext uri="{FF2B5EF4-FFF2-40B4-BE49-F238E27FC236}">
                <a16:creationId xmlns:a16="http://schemas.microsoft.com/office/drawing/2014/main" id="{5B23A23B-29A3-5989-C231-43A2ACCDCB78}"/>
              </a:ext>
            </a:extLst>
          </p:cNvPr>
          <p:cNvSpPr/>
          <p:nvPr/>
        </p:nvSpPr>
        <p:spPr>
          <a:xfrm>
            <a:off x="2904188" y="332509"/>
            <a:ext cx="2582212" cy="434109"/>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a:solidFill>
                  <a:srgbClr val="FF0000"/>
                </a:solidFill>
              </a:rPr>
              <a:t>7</a:t>
            </a:r>
            <a:r>
              <a:rPr kumimoji="1" lang="ja-JP" altLang="en-US" sz="2000" b="1" dirty="0">
                <a:solidFill>
                  <a:srgbClr val="FF0000"/>
                </a:solidFill>
              </a:rPr>
              <a:t>月</a:t>
            </a:r>
            <a:r>
              <a:rPr kumimoji="1" lang="en-US" altLang="ja-JP" sz="2000" b="1" dirty="0">
                <a:solidFill>
                  <a:srgbClr val="FF0000"/>
                </a:solidFill>
              </a:rPr>
              <a:t>10</a:t>
            </a:r>
            <a:r>
              <a:rPr kumimoji="1" lang="ja-JP" altLang="en-US" sz="2000" b="1" dirty="0">
                <a:solidFill>
                  <a:srgbClr val="FF0000"/>
                </a:solidFill>
              </a:rPr>
              <a:t>日</a:t>
            </a:r>
            <a:r>
              <a:rPr kumimoji="1" lang="en-US" altLang="ja-JP" sz="2000" b="1" dirty="0">
                <a:solidFill>
                  <a:srgbClr val="FF0000"/>
                </a:solidFill>
              </a:rPr>
              <a:t>(</a:t>
            </a:r>
            <a:r>
              <a:rPr kumimoji="1" lang="ja-JP" altLang="en-US" sz="2000" b="1" dirty="0">
                <a:solidFill>
                  <a:srgbClr val="FF0000"/>
                </a:solidFill>
              </a:rPr>
              <a:t>金</a:t>
            </a:r>
            <a:r>
              <a:rPr kumimoji="1" lang="en-US" altLang="ja-JP" sz="2000" b="1" dirty="0">
                <a:solidFill>
                  <a:srgbClr val="FF0000"/>
                </a:solidFill>
              </a:rPr>
              <a:t>)</a:t>
            </a:r>
            <a:r>
              <a:rPr kumimoji="1" lang="ja-JP" altLang="en-US" sz="2000" b="1" dirty="0">
                <a:solidFill>
                  <a:srgbClr val="FF0000"/>
                </a:solidFill>
              </a:rPr>
              <a:t>必着</a:t>
            </a:r>
          </a:p>
        </p:txBody>
      </p:sp>
      <p:sp>
        <p:nvSpPr>
          <p:cNvPr id="12" name="正方形/長方形 11">
            <a:extLst>
              <a:ext uri="{FF2B5EF4-FFF2-40B4-BE49-F238E27FC236}">
                <a16:creationId xmlns:a16="http://schemas.microsoft.com/office/drawing/2014/main" id="{BC54CCF5-730D-98CC-B630-4EC659DD9FF6}"/>
              </a:ext>
            </a:extLst>
          </p:cNvPr>
          <p:cNvSpPr/>
          <p:nvPr/>
        </p:nvSpPr>
        <p:spPr>
          <a:xfrm>
            <a:off x="190734" y="4073984"/>
            <a:ext cx="1441767" cy="324000"/>
          </a:xfrm>
          <a:prstGeom prst="rect">
            <a:avLst/>
          </a:prstGeom>
          <a:solidFill>
            <a:srgbClr val="7F7F7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t>出展目的・内容</a:t>
            </a:r>
          </a:p>
        </p:txBody>
      </p:sp>
      <p:graphicFrame>
        <p:nvGraphicFramePr>
          <p:cNvPr id="17" name="表 16">
            <a:extLst>
              <a:ext uri="{FF2B5EF4-FFF2-40B4-BE49-F238E27FC236}">
                <a16:creationId xmlns:a16="http://schemas.microsoft.com/office/drawing/2014/main" id="{6CBAE9C4-D318-8C6A-B8BE-F14E00723FAC}"/>
              </a:ext>
            </a:extLst>
          </p:cNvPr>
          <p:cNvGraphicFramePr>
            <a:graphicFrameLocks noGrp="1"/>
          </p:cNvGraphicFramePr>
          <p:nvPr>
            <p:extLst>
              <p:ext uri="{D42A27DB-BD31-4B8C-83A1-F6EECF244321}">
                <p14:modId xmlns:p14="http://schemas.microsoft.com/office/powerpoint/2010/main" val="4112702941"/>
              </p:ext>
            </p:extLst>
          </p:nvPr>
        </p:nvGraphicFramePr>
        <p:xfrm>
          <a:off x="190734" y="2496053"/>
          <a:ext cx="6480176" cy="1513315"/>
        </p:xfrm>
        <a:graphic>
          <a:graphicData uri="http://schemas.openxmlformats.org/drawingml/2006/table">
            <a:tbl>
              <a:tblPr/>
              <a:tblGrid>
                <a:gridCol w="1097173">
                  <a:extLst>
                    <a:ext uri="{9D8B030D-6E8A-4147-A177-3AD203B41FA5}">
                      <a16:colId xmlns:a16="http://schemas.microsoft.com/office/drawing/2014/main" val="995655910"/>
                    </a:ext>
                  </a:extLst>
                </a:gridCol>
                <a:gridCol w="1819548">
                  <a:extLst>
                    <a:ext uri="{9D8B030D-6E8A-4147-A177-3AD203B41FA5}">
                      <a16:colId xmlns:a16="http://schemas.microsoft.com/office/drawing/2014/main" val="3243296033"/>
                    </a:ext>
                  </a:extLst>
                </a:gridCol>
                <a:gridCol w="294794">
                  <a:extLst>
                    <a:ext uri="{9D8B030D-6E8A-4147-A177-3AD203B41FA5}">
                      <a16:colId xmlns:a16="http://schemas.microsoft.com/office/drawing/2014/main" val="2071721660"/>
                    </a:ext>
                  </a:extLst>
                </a:gridCol>
                <a:gridCol w="839062">
                  <a:extLst>
                    <a:ext uri="{9D8B030D-6E8A-4147-A177-3AD203B41FA5}">
                      <a16:colId xmlns:a16="http://schemas.microsoft.com/office/drawing/2014/main" val="3440113173"/>
                    </a:ext>
                  </a:extLst>
                </a:gridCol>
                <a:gridCol w="258111">
                  <a:extLst>
                    <a:ext uri="{9D8B030D-6E8A-4147-A177-3AD203B41FA5}">
                      <a16:colId xmlns:a16="http://schemas.microsoft.com/office/drawing/2014/main" val="2117430705"/>
                    </a:ext>
                  </a:extLst>
                </a:gridCol>
                <a:gridCol w="2171488">
                  <a:extLst>
                    <a:ext uri="{9D8B030D-6E8A-4147-A177-3AD203B41FA5}">
                      <a16:colId xmlns:a16="http://schemas.microsoft.com/office/drawing/2014/main" val="3809600012"/>
                    </a:ext>
                  </a:extLst>
                </a:gridCol>
              </a:tblGrid>
              <a:tr h="333538">
                <a:tc>
                  <a:txBody>
                    <a:bodyPr/>
                    <a:lstStyle/>
                    <a:p>
                      <a:pPr algn="ctr" fontAlgn="ctr"/>
                      <a:r>
                        <a:rPr lang="ja-JP" altLang="en-US" sz="900" b="0" i="0" u="none" strike="noStrike" dirty="0">
                          <a:solidFill>
                            <a:srgbClr val="FF0000"/>
                          </a:solidFill>
                          <a:effectLst/>
                          <a:latin typeface="游ゴシック" panose="020B0400000000000000" pitchFamily="50" charset="-128"/>
                          <a:ea typeface="游ゴシック" panose="020B0400000000000000" pitchFamily="50" charset="-128"/>
                        </a:rPr>
                        <a:t>*</a:t>
                      </a:r>
                      <a:r>
                        <a:rPr lang="zh-TW" altLang="en-US" sz="900" b="0" i="0" u="none" strike="noStrike" dirty="0">
                          <a:solidFill>
                            <a:srgbClr val="000000"/>
                          </a:solidFill>
                          <a:effectLst/>
                          <a:latin typeface="游ゴシック" panose="020B0400000000000000" pitchFamily="50" charset="-128"/>
                          <a:ea typeface="游ゴシック" panose="020B0400000000000000" pitchFamily="50" charset="-128"/>
                        </a:rPr>
                        <a:t>出展事業者名</a:t>
                      </a:r>
                    </a:p>
                  </a:txBody>
                  <a:tcPr marL="6259" marR="6259" marT="62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fontAlgn="ct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6259" marR="6259" marT="62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59" marR="6259" marT="62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fontAlgn="ctr"/>
                      <a:r>
                        <a:rPr lang="ja-JP" altLang="en-US" sz="900" b="0" i="0" u="none" strike="noStrike" dirty="0">
                          <a:solidFill>
                            <a:srgbClr val="FF0000"/>
                          </a:solidFill>
                          <a:effectLst/>
                          <a:latin typeface="游ゴシック" panose="020B0400000000000000" pitchFamily="50" charset="-128"/>
                          <a:ea typeface="+mn-ea"/>
                        </a:rPr>
                        <a:t>*</a:t>
                      </a: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担当者名</a:t>
                      </a:r>
                    </a:p>
                  </a:txBody>
                  <a:tcPr marL="6259" marR="6259" marT="62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59" marR="6259" marT="62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6259" marR="6259" marT="62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5100433"/>
                  </a:ext>
                </a:extLst>
              </a:tr>
              <a:tr h="400180">
                <a:tc>
                  <a:txBody>
                    <a:bodyPr/>
                    <a:lstStyle/>
                    <a:p>
                      <a:pPr algn="ctr" fontAlgn="ctr"/>
                      <a:r>
                        <a:rPr lang="ja-JP" altLang="en-US" sz="700" b="0" i="0" u="none" strike="noStrike" dirty="0">
                          <a:solidFill>
                            <a:srgbClr val="000000"/>
                          </a:solidFill>
                          <a:effectLst/>
                          <a:latin typeface="游ゴシック" panose="020B0400000000000000" pitchFamily="50" charset="-128"/>
                          <a:ea typeface="游ゴシック" panose="020B0400000000000000" pitchFamily="50" charset="-128"/>
                        </a:rPr>
                        <a:t>社名版・パンフレット等</a:t>
                      </a:r>
                      <a:endParaRPr lang="en-US" altLang="ja-JP" sz="700" b="0" i="0" u="none" strike="noStrike" dirty="0">
                        <a:solidFill>
                          <a:srgbClr val="000000"/>
                        </a:solidFill>
                        <a:effectLst/>
                        <a:latin typeface="游ゴシック" panose="020B0400000000000000" pitchFamily="50" charset="-128"/>
                        <a:ea typeface="游ゴシック" panose="020B0400000000000000" pitchFamily="50" charset="-128"/>
                      </a:endParaRPr>
                    </a:p>
                    <a:p>
                      <a:pPr algn="ctr" fontAlgn="ctr"/>
                      <a:r>
                        <a:rPr lang="ja-JP" altLang="en-US" sz="700" b="0" i="0" u="none" strike="noStrike" dirty="0">
                          <a:solidFill>
                            <a:srgbClr val="000000"/>
                          </a:solidFill>
                          <a:effectLst/>
                          <a:latin typeface="游ゴシック" panose="020B0400000000000000" pitchFamily="50" charset="-128"/>
                          <a:ea typeface="游ゴシック" panose="020B0400000000000000" pitchFamily="50" charset="-128"/>
                        </a:rPr>
                        <a:t>に記載する名称</a:t>
                      </a:r>
                    </a:p>
                  </a:txBody>
                  <a:tcPr marL="6259" marR="6259" marT="62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l" fontAlgn="ctr"/>
                      <a:r>
                        <a:rPr lang="en-US" altLang="ja-JP" sz="700" b="0" i="0" u="none" strike="noStrike" dirty="0">
                          <a:solidFill>
                            <a:srgbClr val="000000"/>
                          </a:solidFill>
                          <a:effectLst/>
                          <a:latin typeface="游ゴシック" panose="020B0400000000000000" pitchFamily="50" charset="-128"/>
                          <a:ea typeface="+mn-ea"/>
                        </a:rPr>
                        <a:t>※</a:t>
                      </a:r>
                      <a:r>
                        <a:rPr lang="ja-JP" altLang="en-US" sz="700" b="0" i="0" u="none" strike="noStrike" dirty="0">
                          <a:solidFill>
                            <a:srgbClr val="000000"/>
                          </a:solidFill>
                          <a:effectLst/>
                          <a:latin typeface="游ゴシック" panose="020B0400000000000000" pitchFamily="50" charset="-128"/>
                          <a:ea typeface="+mn-ea"/>
                        </a:rPr>
                        <a:t>出展事業者名と異なる場合のみご記入下さい</a:t>
                      </a: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　</a:t>
                      </a:r>
                      <a:r>
                        <a:rPr lang="en-US" altLang="ja-JP" sz="700" b="0" i="0" u="none" strike="noStrike" dirty="0">
                          <a:solidFill>
                            <a:srgbClr val="000000"/>
                          </a:solidFill>
                          <a:effectLst/>
                          <a:latin typeface="游ゴシック" panose="020B0400000000000000" pitchFamily="50" charset="-128"/>
                          <a:ea typeface="游ゴシック" panose="020B0400000000000000" pitchFamily="50" charset="-128"/>
                        </a:rPr>
                        <a:t>※</a:t>
                      </a:r>
                      <a:r>
                        <a:rPr lang="ja-JP" altLang="en-US" sz="700" b="0" i="0" u="none" strike="noStrike" dirty="0">
                          <a:solidFill>
                            <a:srgbClr val="000000"/>
                          </a:solidFill>
                          <a:effectLst/>
                          <a:latin typeface="游ゴシック" panose="020B0400000000000000" pitchFamily="50" charset="-128"/>
                          <a:ea typeface="游ゴシック" panose="020B0400000000000000" pitchFamily="50" charset="-128"/>
                        </a:rPr>
                        <a:t>法人格は（株）のように表記してください。</a:t>
                      </a:r>
                      <a:endParaRPr lang="en-US" altLang="ja-JP" sz="700" b="0" i="0" u="none" strike="noStrike" dirty="0">
                        <a:solidFill>
                          <a:srgbClr val="000000"/>
                        </a:solidFill>
                        <a:effectLst/>
                        <a:latin typeface="游ゴシック" panose="020B0400000000000000" pitchFamily="50" charset="-128"/>
                        <a:ea typeface="+mn-ea"/>
                      </a:endParaRPr>
                    </a:p>
                  </a:txBody>
                  <a:tcPr marL="6259" marR="6259" marT="62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471337251"/>
                  </a:ext>
                </a:extLst>
              </a:tr>
              <a:tr h="453008">
                <a:tc>
                  <a:txBody>
                    <a:bodyPr/>
                    <a:lstStyle/>
                    <a:p>
                      <a:pPr algn="ctr" fontAlgn="ctr"/>
                      <a:r>
                        <a:rPr lang="ja-JP" altLang="en-US" sz="900" b="0" i="0" u="none" strike="noStrike" dirty="0">
                          <a:solidFill>
                            <a:srgbClr val="FF0000"/>
                          </a:solidFill>
                          <a:effectLst/>
                          <a:latin typeface="游ゴシック" panose="020B0400000000000000" pitchFamily="50" charset="-128"/>
                          <a:ea typeface="+mn-ea"/>
                        </a:rPr>
                        <a:t>*</a:t>
                      </a: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住　所</a:t>
                      </a:r>
                    </a:p>
                  </a:txBody>
                  <a:tcPr marL="6259" marR="6259" marT="62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l" fontAlgn="t"/>
                      <a:r>
                        <a:rPr lang="en-US" altLang="ja-JP" sz="900" b="0" i="0" u="none" strike="noStrike" dirty="0">
                          <a:solidFill>
                            <a:srgbClr val="000000"/>
                          </a:solidFill>
                          <a:effectLst/>
                          <a:latin typeface="游ゴシック" panose="020B0400000000000000" pitchFamily="50" charset="-128"/>
                          <a:ea typeface="游ゴシック" panose="020B0400000000000000" pitchFamily="50" charset="-128"/>
                        </a:rPr>
                        <a:t>(〒</a:t>
                      </a: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　　</a:t>
                      </a:r>
                      <a:r>
                        <a:rPr lang="en-US" altLang="ja-JP" sz="900" b="0" i="0" u="none" strike="noStrike" dirty="0">
                          <a:solidFill>
                            <a:srgbClr val="000000"/>
                          </a:solidFill>
                          <a:effectLst/>
                          <a:latin typeface="游ゴシック" panose="020B0400000000000000" pitchFamily="50" charset="-128"/>
                          <a:ea typeface="游ゴシック" panose="020B0400000000000000" pitchFamily="50" charset="-128"/>
                        </a:rPr>
                        <a:t>-</a:t>
                      </a: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　　　</a:t>
                      </a:r>
                      <a:r>
                        <a:rPr lang="en-US" altLang="ja-JP" sz="900" b="0" i="0" u="none" strike="noStrike" dirty="0">
                          <a:solidFill>
                            <a:srgbClr val="000000"/>
                          </a:solidFill>
                          <a:effectLst/>
                          <a:latin typeface="游ゴシック" panose="020B0400000000000000" pitchFamily="50" charset="-128"/>
                          <a:ea typeface="游ゴシック" panose="020B0400000000000000" pitchFamily="50" charset="-128"/>
                        </a:rPr>
                        <a:t>)</a:t>
                      </a:r>
                    </a:p>
                    <a:p>
                      <a:pPr algn="l" fontAlgn="t"/>
                      <a:endParaRPr lang="en-US" altLang="ja-JP" sz="900" b="0" i="0" u="none" strike="noStrike" dirty="0">
                        <a:solidFill>
                          <a:srgbClr val="000000"/>
                        </a:solidFill>
                        <a:effectLst/>
                        <a:latin typeface="游ゴシック" panose="020B0400000000000000" pitchFamily="50" charset="-128"/>
                        <a:ea typeface="游ゴシック" panose="020B0400000000000000" pitchFamily="50" charset="-128"/>
                      </a:endParaRPr>
                    </a:p>
                    <a:p>
                      <a:pPr algn="l" fontAlgn="t"/>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6259" marR="6259" marT="62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pPr algn="ctr" fontAlgn="ctr"/>
                      <a:endParaRPr 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59" marR="6259" marT="62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a:p>
                  </a:txBody>
                  <a:tcPr marL="6259" marR="6259" marT="62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53451712"/>
                  </a:ext>
                </a:extLst>
              </a:tr>
              <a:tr h="326589">
                <a:tc>
                  <a:txBody>
                    <a:bodyPr/>
                    <a:lstStyle/>
                    <a:p>
                      <a:pPr algn="ctr" fontAlgn="ctr"/>
                      <a:r>
                        <a:rPr lang="ja-JP" altLang="en-US" sz="900" b="0" i="0" u="none" strike="noStrike" dirty="0">
                          <a:solidFill>
                            <a:srgbClr val="FF0000"/>
                          </a:solidFill>
                          <a:effectLst/>
                          <a:latin typeface="游ゴシック" panose="020B0400000000000000" pitchFamily="50" charset="-128"/>
                          <a:ea typeface="+mn-ea"/>
                        </a:rPr>
                        <a:t>*</a:t>
                      </a:r>
                      <a:r>
                        <a:rPr lang="en-US" altLang="ja-JP" sz="900" b="0" i="0" u="none" strike="noStrike" dirty="0">
                          <a:solidFill>
                            <a:srgbClr val="000000"/>
                          </a:solidFill>
                          <a:effectLst/>
                          <a:latin typeface="游ゴシック" panose="020B0400000000000000" pitchFamily="50" charset="-128"/>
                          <a:ea typeface="游ゴシック" panose="020B0400000000000000" pitchFamily="50" charset="-128"/>
                        </a:rPr>
                        <a:t>TEL</a:t>
                      </a: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59" marR="6259" marT="62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59" marR="6259" marT="62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gridSpan="2">
                  <a:txBody>
                    <a:bodyPr/>
                    <a:lstStyle/>
                    <a:p>
                      <a:pPr algn="ctr"/>
                      <a:r>
                        <a:rPr lang="ja-JP" altLang="en-US" sz="900" b="0" i="0" u="none" strike="noStrike" dirty="0">
                          <a:solidFill>
                            <a:srgbClr val="FF0000"/>
                          </a:solidFill>
                          <a:effectLst/>
                          <a:latin typeface="游ゴシック" panose="020B0400000000000000" pitchFamily="50" charset="-128"/>
                          <a:ea typeface="+mn-ea"/>
                        </a:rPr>
                        <a:t>*</a:t>
                      </a:r>
                      <a:r>
                        <a:rPr kumimoji="1" lang="ja-JP" altLang="en-US" sz="900" dirty="0"/>
                        <a:t>メール</a:t>
                      </a:r>
                      <a:endParaRPr kumimoji="1" lang="ja-JP" altLang="en-US" sz="1050" dirty="0"/>
                    </a:p>
                  </a:txBody>
                  <a:tcPr marL="6259" marR="6259" marT="62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tc>
                <a:tc gridSpan="2">
                  <a:txBody>
                    <a:bodyPr/>
                    <a:lstStyle/>
                    <a:p>
                      <a:pPr algn="ctr"/>
                      <a:endParaRPr kumimoji="1" lang="ja-JP" altLang="en-US" sz="1050" dirty="0"/>
                    </a:p>
                  </a:txBody>
                  <a:tcPr marL="6259" marR="6259" marT="62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hMerge="1">
                  <a:txBody>
                    <a:bodyPr/>
                    <a:lstStyle/>
                    <a:p>
                      <a:endParaRPr kumimoji="1" lang="ja-JP" altLang="en-US" dirty="0"/>
                    </a:p>
                  </a:txBody>
                  <a:tcPr marL="6259" marR="6259" marT="62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4003979991"/>
                  </a:ext>
                </a:extLst>
              </a:tr>
            </a:tbl>
          </a:graphicData>
        </a:graphic>
      </p:graphicFrame>
      <p:sp>
        <p:nvSpPr>
          <p:cNvPr id="18" name="正方形/長方形 17">
            <a:extLst>
              <a:ext uri="{FF2B5EF4-FFF2-40B4-BE49-F238E27FC236}">
                <a16:creationId xmlns:a16="http://schemas.microsoft.com/office/drawing/2014/main" id="{4E76FFBC-940A-BA46-87C4-2E6F0843392F}"/>
              </a:ext>
            </a:extLst>
          </p:cNvPr>
          <p:cNvSpPr/>
          <p:nvPr/>
        </p:nvSpPr>
        <p:spPr>
          <a:xfrm>
            <a:off x="190734" y="6188176"/>
            <a:ext cx="1188000" cy="324000"/>
          </a:xfrm>
          <a:prstGeom prst="rect">
            <a:avLst/>
          </a:prstGeom>
          <a:solidFill>
            <a:srgbClr val="7F7F7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t>会社</a:t>
            </a:r>
            <a:r>
              <a:rPr kumimoji="1" lang="en-US" altLang="ja-JP" sz="1200" b="1" dirty="0"/>
              <a:t>PR</a:t>
            </a:r>
            <a:r>
              <a:rPr kumimoji="1" lang="ja-JP" altLang="en-US" sz="1200" b="1" dirty="0"/>
              <a:t>文</a:t>
            </a:r>
            <a:endParaRPr kumimoji="1" lang="en-US" altLang="ja-JP" sz="1200" b="1" dirty="0"/>
          </a:p>
        </p:txBody>
      </p:sp>
      <p:sp>
        <p:nvSpPr>
          <p:cNvPr id="21" name="テキスト ボックス 20">
            <a:extLst>
              <a:ext uri="{FF2B5EF4-FFF2-40B4-BE49-F238E27FC236}">
                <a16:creationId xmlns:a16="http://schemas.microsoft.com/office/drawing/2014/main" id="{563DA0A5-41B1-DB60-4E8F-78B608F8889C}"/>
              </a:ext>
            </a:extLst>
          </p:cNvPr>
          <p:cNvSpPr txBox="1"/>
          <p:nvPr/>
        </p:nvSpPr>
        <p:spPr>
          <a:xfrm>
            <a:off x="1374229" y="6184248"/>
            <a:ext cx="5283738" cy="369332"/>
          </a:xfrm>
          <a:prstGeom prst="rect">
            <a:avLst/>
          </a:prstGeom>
          <a:noFill/>
        </p:spPr>
        <p:txBody>
          <a:bodyPr wrap="square" rtlCol="0">
            <a:spAutoFit/>
          </a:bodyPr>
          <a:lstStyle/>
          <a:p>
            <a:r>
              <a:rPr kumimoji="1" lang="ja-JP" altLang="en-US" sz="900" dirty="0"/>
              <a:t>当日会場で配布するリーフレット等に記載する</a:t>
            </a:r>
            <a:r>
              <a:rPr kumimoji="1" lang="en-US" altLang="ja-JP" sz="900" dirty="0"/>
              <a:t>PR</a:t>
            </a:r>
            <a:r>
              <a:rPr kumimoji="1" lang="ja-JP" altLang="en-US" sz="900" dirty="0"/>
              <a:t>文をご記入ください。</a:t>
            </a:r>
            <a:endParaRPr kumimoji="1" lang="en-US" altLang="ja-JP" sz="900" dirty="0"/>
          </a:p>
          <a:p>
            <a:r>
              <a:rPr kumimoji="1" lang="en-US" altLang="ja-JP" sz="900" dirty="0"/>
              <a:t>※</a:t>
            </a:r>
            <a:r>
              <a:rPr kumimoji="1" lang="ja-JP" altLang="en-US" sz="900" dirty="0"/>
              <a:t>事務局にて多少文言を整理させて頂くことがございますので、予めご了承ください。</a:t>
            </a:r>
          </a:p>
        </p:txBody>
      </p:sp>
      <p:graphicFrame>
        <p:nvGraphicFramePr>
          <p:cNvPr id="65" name="表 64">
            <a:extLst>
              <a:ext uri="{FF2B5EF4-FFF2-40B4-BE49-F238E27FC236}">
                <a16:creationId xmlns:a16="http://schemas.microsoft.com/office/drawing/2014/main" id="{B4E721D9-AA7A-1673-B91F-20CC128D61CE}"/>
              </a:ext>
            </a:extLst>
          </p:cNvPr>
          <p:cNvGraphicFramePr>
            <a:graphicFrameLocks noGrp="1"/>
          </p:cNvGraphicFramePr>
          <p:nvPr>
            <p:extLst>
              <p:ext uri="{D42A27DB-BD31-4B8C-83A1-F6EECF244321}">
                <p14:modId xmlns:p14="http://schemas.microsoft.com/office/powerpoint/2010/main" val="2458844240"/>
              </p:ext>
            </p:extLst>
          </p:nvPr>
        </p:nvGraphicFramePr>
        <p:xfrm>
          <a:off x="190734" y="6557413"/>
          <a:ext cx="6480176" cy="548640"/>
        </p:xfrm>
        <a:graphic>
          <a:graphicData uri="http://schemas.openxmlformats.org/drawingml/2006/table">
            <a:tbl>
              <a:tblPr/>
              <a:tblGrid>
                <a:gridCol w="405011">
                  <a:extLst>
                    <a:ext uri="{9D8B030D-6E8A-4147-A177-3AD203B41FA5}">
                      <a16:colId xmlns:a16="http://schemas.microsoft.com/office/drawing/2014/main" val="1136315883"/>
                    </a:ext>
                  </a:extLst>
                </a:gridCol>
                <a:gridCol w="405011">
                  <a:extLst>
                    <a:ext uri="{9D8B030D-6E8A-4147-A177-3AD203B41FA5}">
                      <a16:colId xmlns:a16="http://schemas.microsoft.com/office/drawing/2014/main" val="685351827"/>
                    </a:ext>
                  </a:extLst>
                </a:gridCol>
                <a:gridCol w="405011">
                  <a:extLst>
                    <a:ext uri="{9D8B030D-6E8A-4147-A177-3AD203B41FA5}">
                      <a16:colId xmlns:a16="http://schemas.microsoft.com/office/drawing/2014/main" val="2505056659"/>
                    </a:ext>
                  </a:extLst>
                </a:gridCol>
                <a:gridCol w="405011">
                  <a:extLst>
                    <a:ext uri="{9D8B030D-6E8A-4147-A177-3AD203B41FA5}">
                      <a16:colId xmlns:a16="http://schemas.microsoft.com/office/drawing/2014/main" val="3970812144"/>
                    </a:ext>
                  </a:extLst>
                </a:gridCol>
                <a:gridCol w="405011">
                  <a:extLst>
                    <a:ext uri="{9D8B030D-6E8A-4147-A177-3AD203B41FA5}">
                      <a16:colId xmlns:a16="http://schemas.microsoft.com/office/drawing/2014/main" val="1585432837"/>
                    </a:ext>
                  </a:extLst>
                </a:gridCol>
                <a:gridCol w="405011">
                  <a:extLst>
                    <a:ext uri="{9D8B030D-6E8A-4147-A177-3AD203B41FA5}">
                      <a16:colId xmlns:a16="http://schemas.microsoft.com/office/drawing/2014/main" val="1960305207"/>
                    </a:ext>
                  </a:extLst>
                </a:gridCol>
                <a:gridCol w="405011">
                  <a:extLst>
                    <a:ext uri="{9D8B030D-6E8A-4147-A177-3AD203B41FA5}">
                      <a16:colId xmlns:a16="http://schemas.microsoft.com/office/drawing/2014/main" val="1234013410"/>
                    </a:ext>
                  </a:extLst>
                </a:gridCol>
                <a:gridCol w="405011">
                  <a:extLst>
                    <a:ext uri="{9D8B030D-6E8A-4147-A177-3AD203B41FA5}">
                      <a16:colId xmlns:a16="http://schemas.microsoft.com/office/drawing/2014/main" val="4292748054"/>
                    </a:ext>
                  </a:extLst>
                </a:gridCol>
                <a:gridCol w="405011">
                  <a:extLst>
                    <a:ext uri="{9D8B030D-6E8A-4147-A177-3AD203B41FA5}">
                      <a16:colId xmlns:a16="http://schemas.microsoft.com/office/drawing/2014/main" val="1788386176"/>
                    </a:ext>
                  </a:extLst>
                </a:gridCol>
                <a:gridCol w="405011">
                  <a:extLst>
                    <a:ext uri="{9D8B030D-6E8A-4147-A177-3AD203B41FA5}">
                      <a16:colId xmlns:a16="http://schemas.microsoft.com/office/drawing/2014/main" val="97462379"/>
                    </a:ext>
                  </a:extLst>
                </a:gridCol>
                <a:gridCol w="405011">
                  <a:extLst>
                    <a:ext uri="{9D8B030D-6E8A-4147-A177-3AD203B41FA5}">
                      <a16:colId xmlns:a16="http://schemas.microsoft.com/office/drawing/2014/main" val="1981616186"/>
                    </a:ext>
                  </a:extLst>
                </a:gridCol>
                <a:gridCol w="405011">
                  <a:extLst>
                    <a:ext uri="{9D8B030D-6E8A-4147-A177-3AD203B41FA5}">
                      <a16:colId xmlns:a16="http://schemas.microsoft.com/office/drawing/2014/main" val="2458342083"/>
                    </a:ext>
                  </a:extLst>
                </a:gridCol>
                <a:gridCol w="405011">
                  <a:extLst>
                    <a:ext uri="{9D8B030D-6E8A-4147-A177-3AD203B41FA5}">
                      <a16:colId xmlns:a16="http://schemas.microsoft.com/office/drawing/2014/main" val="2042072694"/>
                    </a:ext>
                  </a:extLst>
                </a:gridCol>
                <a:gridCol w="405011">
                  <a:extLst>
                    <a:ext uri="{9D8B030D-6E8A-4147-A177-3AD203B41FA5}">
                      <a16:colId xmlns:a16="http://schemas.microsoft.com/office/drawing/2014/main" val="1922239973"/>
                    </a:ext>
                  </a:extLst>
                </a:gridCol>
                <a:gridCol w="405011">
                  <a:extLst>
                    <a:ext uri="{9D8B030D-6E8A-4147-A177-3AD203B41FA5}">
                      <a16:colId xmlns:a16="http://schemas.microsoft.com/office/drawing/2014/main" val="987181405"/>
                    </a:ext>
                  </a:extLst>
                </a:gridCol>
                <a:gridCol w="405011">
                  <a:extLst>
                    <a:ext uri="{9D8B030D-6E8A-4147-A177-3AD203B41FA5}">
                      <a16:colId xmlns:a16="http://schemas.microsoft.com/office/drawing/2014/main" val="2449203023"/>
                    </a:ext>
                  </a:extLst>
                </a:gridCol>
              </a:tblGrid>
              <a:tr h="213926">
                <a:tc gridSpan="16">
                  <a:txBody>
                    <a:bodyPr/>
                    <a:lstStyle/>
                    <a:p>
                      <a:pPr algn="l" fontAlgn="ctr"/>
                      <a:r>
                        <a:rPr lang="ja-JP" altLang="en-US" sz="1100" b="0" i="0" u="none" strike="noStrike" dirty="0">
                          <a:solidFill>
                            <a:srgbClr val="FF0000"/>
                          </a:solidFill>
                          <a:effectLst/>
                          <a:latin typeface="游ゴシック" panose="020B0400000000000000" pitchFamily="50" charset="-128"/>
                          <a:ea typeface="+mn-ea"/>
                        </a:rPr>
                        <a:t>*</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リーフレット等に記載する</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PR</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文（</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16</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文字以内）</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BFB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892011867"/>
                  </a:ext>
                </a:extLst>
              </a:tr>
              <a:tr h="334714">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1623536"/>
                  </a:ext>
                </a:extLst>
              </a:tr>
            </a:tbl>
          </a:graphicData>
        </a:graphic>
      </p:graphicFrame>
      <p:sp>
        <p:nvSpPr>
          <p:cNvPr id="9" name="正方形/長方形 8">
            <a:extLst>
              <a:ext uri="{FF2B5EF4-FFF2-40B4-BE49-F238E27FC236}">
                <a16:creationId xmlns:a16="http://schemas.microsoft.com/office/drawing/2014/main" id="{AA5A45FA-7706-EF48-60DA-3A50B2891AA1}"/>
              </a:ext>
            </a:extLst>
          </p:cNvPr>
          <p:cNvSpPr/>
          <p:nvPr/>
        </p:nvSpPr>
        <p:spPr>
          <a:xfrm>
            <a:off x="190734" y="7207197"/>
            <a:ext cx="1751647" cy="324000"/>
          </a:xfrm>
          <a:prstGeom prst="rect">
            <a:avLst/>
          </a:prstGeom>
          <a:solidFill>
            <a:srgbClr val="7F7F7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t>ホームページ</a:t>
            </a:r>
            <a:r>
              <a:rPr kumimoji="1" lang="en-US" altLang="ja-JP" sz="1200" b="1" dirty="0"/>
              <a:t>URL</a:t>
            </a:r>
            <a:r>
              <a:rPr kumimoji="1" lang="ja-JP" altLang="en-US" sz="1200" b="1" dirty="0"/>
              <a:t>等</a:t>
            </a:r>
            <a:endParaRPr kumimoji="1" lang="en-US" altLang="ja-JP" sz="1200" b="1" dirty="0"/>
          </a:p>
        </p:txBody>
      </p:sp>
      <p:sp>
        <p:nvSpPr>
          <p:cNvPr id="10" name="テキスト ボックス 9">
            <a:extLst>
              <a:ext uri="{FF2B5EF4-FFF2-40B4-BE49-F238E27FC236}">
                <a16:creationId xmlns:a16="http://schemas.microsoft.com/office/drawing/2014/main" id="{994EB421-483A-3846-2D81-9E4F39FCD5ED}"/>
              </a:ext>
            </a:extLst>
          </p:cNvPr>
          <p:cNvSpPr txBox="1"/>
          <p:nvPr/>
        </p:nvSpPr>
        <p:spPr>
          <a:xfrm>
            <a:off x="1894838" y="7333347"/>
            <a:ext cx="5001261" cy="230832"/>
          </a:xfrm>
          <a:prstGeom prst="rect">
            <a:avLst/>
          </a:prstGeom>
          <a:noFill/>
        </p:spPr>
        <p:txBody>
          <a:bodyPr wrap="square" rtlCol="0">
            <a:spAutoFit/>
          </a:bodyPr>
          <a:lstStyle/>
          <a:p>
            <a:r>
              <a:rPr kumimoji="1" lang="ja-JP" altLang="en-US" sz="900" dirty="0"/>
              <a:t>ホームページまたは</a:t>
            </a:r>
            <a:r>
              <a:rPr kumimoji="1" lang="en-US" altLang="ja-JP" sz="900" dirty="0"/>
              <a:t>SNS</a:t>
            </a:r>
            <a:r>
              <a:rPr kumimoji="1" lang="ja-JP" altLang="en-US" sz="900" dirty="0"/>
              <a:t>アカウントをお持ちでしたら</a:t>
            </a:r>
            <a:r>
              <a:rPr kumimoji="1" lang="en-US" altLang="ja-JP" sz="900" dirty="0"/>
              <a:t>URL</a:t>
            </a:r>
            <a:r>
              <a:rPr kumimoji="1" lang="ja-JP" altLang="en-US" sz="900" dirty="0"/>
              <a:t>やアカウント名をご記入ください。</a:t>
            </a:r>
            <a:endParaRPr kumimoji="1" lang="en-US" altLang="ja-JP" sz="900" dirty="0"/>
          </a:p>
        </p:txBody>
      </p:sp>
      <p:graphicFrame>
        <p:nvGraphicFramePr>
          <p:cNvPr id="3" name="表 2">
            <a:extLst>
              <a:ext uri="{FF2B5EF4-FFF2-40B4-BE49-F238E27FC236}">
                <a16:creationId xmlns:a16="http://schemas.microsoft.com/office/drawing/2014/main" id="{6BA03E09-BA33-0365-8E3D-4B46758E1DC4}"/>
              </a:ext>
            </a:extLst>
          </p:cNvPr>
          <p:cNvGraphicFramePr>
            <a:graphicFrameLocks noGrp="1"/>
          </p:cNvGraphicFramePr>
          <p:nvPr>
            <p:extLst>
              <p:ext uri="{D42A27DB-BD31-4B8C-83A1-F6EECF244321}">
                <p14:modId xmlns:p14="http://schemas.microsoft.com/office/powerpoint/2010/main" val="2338095554"/>
              </p:ext>
            </p:extLst>
          </p:nvPr>
        </p:nvGraphicFramePr>
        <p:xfrm>
          <a:off x="190734" y="7576186"/>
          <a:ext cx="6501448" cy="1188720"/>
        </p:xfrm>
        <a:graphic>
          <a:graphicData uri="http://schemas.openxmlformats.org/drawingml/2006/table">
            <a:tbl>
              <a:tblPr firstRow="1" bandRow="1">
                <a:tableStyleId>{2D5ABB26-0587-4C30-8999-92F81FD0307C}</a:tableStyleId>
              </a:tblPr>
              <a:tblGrid>
                <a:gridCol w="1609408">
                  <a:extLst>
                    <a:ext uri="{9D8B030D-6E8A-4147-A177-3AD203B41FA5}">
                      <a16:colId xmlns:a16="http://schemas.microsoft.com/office/drawing/2014/main" val="3281886084"/>
                    </a:ext>
                  </a:extLst>
                </a:gridCol>
                <a:gridCol w="4892040">
                  <a:extLst>
                    <a:ext uri="{9D8B030D-6E8A-4147-A177-3AD203B41FA5}">
                      <a16:colId xmlns:a16="http://schemas.microsoft.com/office/drawing/2014/main" val="620865918"/>
                    </a:ext>
                  </a:extLst>
                </a:gridCol>
              </a:tblGrid>
              <a:tr h="262645">
                <a:tc>
                  <a:txBody>
                    <a:bodyPr/>
                    <a:lstStyle/>
                    <a:p>
                      <a:pPr algn="ctr"/>
                      <a:r>
                        <a:rPr kumimoji="1" lang="en-US" altLang="ja-JP" sz="1200" dirty="0"/>
                        <a:t>X</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7788000"/>
                  </a:ext>
                </a:extLst>
              </a:tr>
              <a:tr h="262645">
                <a:tc>
                  <a:txBody>
                    <a:bodyPr/>
                    <a:lstStyle/>
                    <a:p>
                      <a:pPr algn="ctr"/>
                      <a:r>
                        <a:rPr kumimoji="1" lang="en-US" altLang="ja-JP" sz="1200" dirty="0"/>
                        <a:t>Facebook</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2205949"/>
                  </a:ext>
                </a:extLst>
              </a:tr>
              <a:tr h="262645">
                <a:tc>
                  <a:txBody>
                    <a:bodyPr/>
                    <a:lstStyle/>
                    <a:p>
                      <a:pPr algn="ctr"/>
                      <a:r>
                        <a:rPr kumimoji="1" lang="en-US" altLang="ja-JP" sz="1200" dirty="0"/>
                        <a:t>Instagram</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2150122"/>
                  </a:ext>
                </a:extLst>
              </a:tr>
              <a:tr h="262645">
                <a:tc>
                  <a:txBody>
                    <a:bodyPr/>
                    <a:lstStyle/>
                    <a:p>
                      <a:pPr algn="ctr"/>
                      <a:r>
                        <a:rPr kumimoji="1" lang="ja-JP" altLang="en-US" sz="1200" dirty="0"/>
                        <a:t>ウェブサイト・</a:t>
                      </a:r>
                      <a:r>
                        <a:rPr kumimoji="1" lang="en-US" altLang="ja-JP" sz="1200" dirty="0"/>
                        <a:t>HP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99725531"/>
                  </a:ext>
                </a:extLst>
              </a:tr>
            </a:tbl>
          </a:graphicData>
        </a:graphic>
      </p:graphicFrame>
      <p:sp>
        <p:nvSpPr>
          <p:cNvPr id="32" name="テキスト ボックス 31">
            <a:extLst>
              <a:ext uri="{FF2B5EF4-FFF2-40B4-BE49-F238E27FC236}">
                <a16:creationId xmlns:a16="http://schemas.microsoft.com/office/drawing/2014/main" id="{EF9947F6-4E0B-490B-BBF3-706AA9492D88}"/>
              </a:ext>
            </a:extLst>
          </p:cNvPr>
          <p:cNvSpPr txBox="1"/>
          <p:nvPr/>
        </p:nvSpPr>
        <p:spPr>
          <a:xfrm>
            <a:off x="213360" y="876349"/>
            <a:ext cx="6484620" cy="1340175"/>
          </a:xfrm>
          <a:prstGeom prst="rect">
            <a:avLst/>
          </a:prstGeom>
          <a:noFill/>
          <a:ln w="19050">
            <a:solidFill>
              <a:schemeClr val="tx1"/>
            </a:solidFill>
            <a:prstDash val="dash"/>
          </a:ln>
        </p:spPr>
        <p:txBody>
          <a:bodyPr wrap="square" rtlCol="0">
            <a:spAutoFit/>
          </a:bodyPr>
          <a:lstStyle/>
          <a:p>
            <a:pPr>
              <a:lnSpc>
                <a:spcPct val="130000"/>
              </a:lnSpc>
            </a:pPr>
            <a:r>
              <a:rPr kumimoji="1" lang="en-US" altLang="ja-JP" sz="900" dirty="0">
                <a:latin typeface="Yu Gothic" panose="020B0400000000000000" pitchFamily="34" charset="-128"/>
                <a:ea typeface="Yu Gothic" panose="020B0400000000000000" pitchFamily="34" charset="-128"/>
              </a:rPr>
              <a:t>【</a:t>
            </a:r>
            <a:r>
              <a:rPr kumimoji="1" lang="ja-JP" altLang="en-US" sz="900" dirty="0">
                <a:latin typeface="Yu Gothic" panose="020B0400000000000000" pitchFamily="34" charset="-128"/>
                <a:ea typeface="Yu Gothic" panose="020B0400000000000000" pitchFamily="34" charset="-128"/>
              </a:rPr>
              <a:t>申込方法</a:t>
            </a:r>
            <a:r>
              <a:rPr kumimoji="1" lang="en-US" altLang="ja-JP" sz="900" dirty="0">
                <a:latin typeface="Yu Gothic" panose="020B0400000000000000" pitchFamily="34" charset="-128"/>
                <a:ea typeface="Yu Gothic" panose="020B0400000000000000" pitchFamily="34" charset="-128"/>
              </a:rPr>
              <a:t>】</a:t>
            </a:r>
          </a:p>
          <a:p>
            <a:pPr>
              <a:lnSpc>
                <a:spcPct val="130000"/>
              </a:lnSpc>
            </a:pPr>
            <a:r>
              <a:rPr kumimoji="1" lang="ja-JP" altLang="en-US" sz="900" dirty="0">
                <a:latin typeface="Yu Gothic" panose="020B0400000000000000" pitchFamily="34" charset="-128"/>
                <a:ea typeface="Yu Gothic" panose="020B0400000000000000" pitchFamily="34" charset="-128"/>
              </a:rPr>
              <a:t>　●公式サイトの申込フォームより入力</a:t>
            </a:r>
            <a:endParaRPr kumimoji="1" lang="en-US" altLang="ja-JP" sz="900" dirty="0">
              <a:latin typeface="Yu Gothic" panose="020B0400000000000000" pitchFamily="34" charset="-128"/>
              <a:ea typeface="Yu Gothic" panose="020B0400000000000000" pitchFamily="34" charset="-128"/>
            </a:endParaRPr>
          </a:p>
          <a:p>
            <a:pPr>
              <a:lnSpc>
                <a:spcPct val="130000"/>
              </a:lnSpc>
            </a:pPr>
            <a:r>
              <a:rPr kumimoji="1" lang="ja-JP" altLang="en-US" sz="900" dirty="0">
                <a:latin typeface="Yu Gothic" panose="020B0400000000000000" pitchFamily="34" charset="-128"/>
                <a:ea typeface="Yu Gothic" panose="020B0400000000000000" pitchFamily="34" charset="-128"/>
              </a:rPr>
              <a:t>　●本申込書を下記の事務局へ郵送後、</a:t>
            </a:r>
            <a:r>
              <a:rPr kumimoji="1" lang="ja-JP" altLang="en-US" sz="900" b="1" dirty="0">
                <a:latin typeface="Yu Gothic" panose="020B0400000000000000" pitchFamily="34" charset="-128"/>
                <a:ea typeface="Yu Gothic" panose="020B0400000000000000" pitchFamily="34" charset="-128"/>
              </a:rPr>
              <a:t>書類送付の旨をメールにてご連絡</a:t>
            </a:r>
            <a:r>
              <a:rPr kumimoji="1" lang="ja-JP" altLang="en-US" sz="900" dirty="0">
                <a:latin typeface="Yu Gothic" panose="020B0400000000000000" pitchFamily="34" charset="-128"/>
                <a:ea typeface="Yu Gothic" panose="020B0400000000000000" pitchFamily="34" charset="-128"/>
              </a:rPr>
              <a:t>ください。</a:t>
            </a:r>
            <a:endParaRPr kumimoji="1" lang="en-US" altLang="ja-JP" sz="900" dirty="0">
              <a:latin typeface="Yu Gothic" panose="020B0400000000000000" pitchFamily="34" charset="-128"/>
              <a:ea typeface="Yu Gothic" panose="020B0400000000000000" pitchFamily="34" charset="-128"/>
            </a:endParaRPr>
          </a:p>
          <a:p>
            <a:pPr>
              <a:lnSpc>
                <a:spcPct val="130000"/>
              </a:lnSpc>
            </a:pPr>
            <a:r>
              <a:rPr kumimoji="1" lang="ja-JP" altLang="en-US" sz="900" dirty="0">
                <a:latin typeface="Yu Gothic" panose="020B0400000000000000" pitchFamily="34" charset="-128"/>
                <a:ea typeface="Yu Gothic" panose="020B0400000000000000" pitchFamily="34" charset="-128"/>
              </a:rPr>
              <a:t>　　〒</a:t>
            </a:r>
            <a:r>
              <a:rPr kumimoji="1" lang="en-US" altLang="ja-JP" sz="900" dirty="0">
                <a:latin typeface="Yu Gothic" panose="020B0400000000000000" pitchFamily="34" charset="-128"/>
                <a:ea typeface="Yu Gothic" panose="020B0400000000000000" pitchFamily="34" charset="-128"/>
              </a:rPr>
              <a:t>100-8079 </a:t>
            </a:r>
            <a:r>
              <a:rPr kumimoji="1" lang="ja-JP" altLang="en-US" sz="900" dirty="0">
                <a:latin typeface="Yu Gothic" panose="020B0400000000000000" pitchFamily="34" charset="-128"/>
                <a:ea typeface="Yu Gothic" panose="020B0400000000000000" pitchFamily="34" charset="-128"/>
              </a:rPr>
              <a:t>東京都千代田区大手町</a:t>
            </a:r>
            <a:r>
              <a:rPr kumimoji="1" lang="en-US" altLang="ja-JP" sz="900" dirty="0">
                <a:latin typeface="Yu Gothic" panose="020B0400000000000000" pitchFamily="34" charset="-128"/>
                <a:ea typeface="Yu Gothic" panose="020B0400000000000000" pitchFamily="34" charset="-128"/>
              </a:rPr>
              <a:t>1-7-2</a:t>
            </a:r>
          </a:p>
          <a:p>
            <a:pPr>
              <a:lnSpc>
                <a:spcPct val="130000"/>
              </a:lnSpc>
            </a:pPr>
            <a:r>
              <a:rPr kumimoji="1" lang="ja-JP" altLang="en-US" sz="900" dirty="0">
                <a:latin typeface="Yu Gothic" panose="020B0400000000000000" pitchFamily="34" charset="-128"/>
                <a:ea typeface="Yu Gothic" panose="020B0400000000000000" pitchFamily="34" charset="-128"/>
              </a:rPr>
              <a:t>　　　</a:t>
            </a:r>
            <a:r>
              <a:rPr kumimoji="1" lang="en-US" altLang="ja-JP" sz="900" dirty="0">
                <a:latin typeface="Yu Gothic" panose="020B0400000000000000" pitchFamily="34" charset="-128"/>
                <a:ea typeface="Yu Gothic" panose="020B0400000000000000" pitchFamily="34" charset="-128"/>
              </a:rPr>
              <a:t>(</a:t>
            </a:r>
            <a:r>
              <a:rPr kumimoji="1" lang="ja-JP" altLang="en-US" sz="900" dirty="0">
                <a:latin typeface="Yu Gothic" panose="020B0400000000000000" pitchFamily="34" charset="-128"/>
                <a:ea typeface="Yu Gothic" panose="020B0400000000000000" pitchFamily="34" charset="-128"/>
              </a:rPr>
              <a:t>株</a:t>
            </a:r>
            <a:r>
              <a:rPr kumimoji="1" lang="en-US" altLang="ja-JP" sz="900" dirty="0">
                <a:latin typeface="Yu Gothic" panose="020B0400000000000000" pitchFamily="34" charset="-128"/>
                <a:ea typeface="Yu Gothic" panose="020B0400000000000000" pitchFamily="34" charset="-128"/>
              </a:rPr>
              <a:t>)</a:t>
            </a:r>
            <a:r>
              <a:rPr kumimoji="1" lang="ja-JP" altLang="en-US" sz="900" dirty="0">
                <a:latin typeface="Yu Gothic" panose="020B0400000000000000" pitchFamily="34" charset="-128"/>
                <a:ea typeface="Yu Gothic" panose="020B0400000000000000" pitchFamily="34" charset="-128"/>
              </a:rPr>
              <a:t>産経デジタル ビジネスマネジメント本部 練馬産業見本市事務局</a:t>
            </a:r>
            <a:endParaRPr kumimoji="1" lang="en-US" altLang="ja-JP" sz="900" dirty="0">
              <a:latin typeface="Yu Gothic" panose="020B0400000000000000" pitchFamily="34" charset="-128"/>
              <a:ea typeface="Yu Gothic" panose="020B0400000000000000" pitchFamily="34" charset="-128"/>
            </a:endParaRPr>
          </a:p>
          <a:p>
            <a:pPr>
              <a:lnSpc>
                <a:spcPct val="130000"/>
              </a:lnSpc>
            </a:pPr>
            <a:r>
              <a:rPr kumimoji="1" lang="ja-JP" altLang="en-US" sz="900" dirty="0">
                <a:latin typeface="Yu Gothic" panose="020B0400000000000000" pitchFamily="34" charset="-128"/>
                <a:ea typeface="Yu Gothic" panose="020B0400000000000000" pitchFamily="34" charset="-128"/>
              </a:rPr>
              <a:t>　　　メール</a:t>
            </a:r>
            <a:r>
              <a:rPr kumimoji="1" lang="en-US" altLang="ja-JP" sz="900" dirty="0">
                <a:latin typeface="Yu Gothic" panose="020B0400000000000000" pitchFamily="34" charset="-128"/>
                <a:ea typeface="Yu Gothic" panose="020B0400000000000000" pitchFamily="34" charset="-128"/>
              </a:rPr>
              <a:t> </a:t>
            </a:r>
            <a:r>
              <a:rPr kumimoji="1" lang="ja-JP" altLang="en-US" sz="900" dirty="0">
                <a:latin typeface="Yu Gothic" panose="020B0400000000000000" pitchFamily="34" charset="-128"/>
                <a:ea typeface="Yu Gothic" panose="020B0400000000000000" pitchFamily="34" charset="-128"/>
              </a:rPr>
              <a:t>：</a:t>
            </a:r>
            <a:r>
              <a:rPr kumimoji="1" lang="en-US" altLang="ja-JP" sz="900" dirty="0">
                <a:latin typeface="Yu Gothic" panose="020B0400000000000000" pitchFamily="34" charset="-128"/>
                <a:ea typeface="Yu Gothic" panose="020B0400000000000000" pitchFamily="34" charset="-128"/>
                <a:hlinkClick r:id="" action="ppaction://noaction"/>
              </a:rPr>
              <a:t>nerima.expo@gmail.com</a:t>
            </a:r>
            <a:endParaRPr kumimoji="1" lang="en-US" altLang="ja-JP" sz="900" dirty="0">
              <a:latin typeface="Yu Gothic" panose="020B0400000000000000" pitchFamily="34" charset="-128"/>
              <a:ea typeface="Yu Gothic" panose="020B0400000000000000" pitchFamily="34" charset="-128"/>
            </a:endParaRPr>
          </a:p>
          <a:p>
            <a:pPr>
              <a:lnSpc>
                <a:spcPct val="130000"/>
              </a:lnSpc>
            </a:pPr>
            <a:r>
              <a:rPr kumimoji="1" lang="en-US" altLang="ja-JP" sz="800" dirty="0">
                <a:latin typeface="Yu Gothic" panose="020B0400000000000000" pitchFamily="34" charset="-128"/>
                <a:ea typeface="Yu Gothic" panose="020B0400000000000000" pitchFamily="34" charset="-128"/>
              </a:rPr>
              <a:t>※</a:t>
            </a:r>
            <a:r>
              <a:rPr kumimoji="1" lang="ja-JP" altLang="en-US" sz="800" dirty="0">
                <a:latin typeface="Yu Gothic" panose="020B0400000000000000" pitchFamily="34" charset="-128"/>
                <a:ea typeface="Yu Gothic" panose="020B0400000000000000" pitchFamily="34" charset="-128"/>
              </a:rPr>
              <a:t>申込書の控えは各自で保管いただき、変更がある場合には事務局までご連絡ください</a:t>
            </a:r>
            <a:r>
              <a:rPr kumimoji="1" lang="ja-JP" altLang="en-US" sz="900" dirty="0">
                <a:latin typeface="Yu Gothic" panose="020B0400000000000000" pitchFamily="34" charset="-128"/>
                <a:ea typeface="Yu Gothic" panose="020B0400000000000000" pitchFamily="34" charset="-128"/>
              </a:rPr>
              <a:t>。</a:t>
            </a:r>
            <a:endParaRPr kumimoji="1" lang="en-US" altLang="zh-TW" sz="900" dirty="0">
              <a:latin typeface="Yu Gothic" panose="020B0400000000000000" pitchFamily="34" charset="-128"/>
              <a:ea typeface="Yu Gothic" panose="020B0400000000000000" pitchFamily="34" charset="-128"/>
            </a:endParaRPr>
          </a:p>
        </p:txBody>
      </p:sp>
      <p:sp>
        <p:nvSpPr>
          <p:cNvPr id="6" name="テキスト ボックス 5">
            <a:extLst>
              <a:ext uri="{FF2B5EF4-FFF2-40B4-BE49-F238E27FC236}">
                <a16:creationId xmlns:a16="http://schemas.microsoft.com/office/drawing/2014/main" id="{8DCFB260-446C-19F1-1F72-B81ED69A3073}"/>
              </a:ext>
            </a:extLst>
          </p:cNvPr>
          <p:cNvSpPr txBox="1"/>
          <p:nvPr/>
        </p:nvSpPr>
        <p:spPr>
          <a:xfrm>
            <a:off x="5185425" y="1899344"/>
            <a:ext cx="1225000" cy="246221"/>
          </a:xfrm>
          <a:prstGeom prst="rect">
            <a:avLst/>
          </a:prstGeom>
          <a:noFill/>
        </p:spPr>
        <p:txBody>
          <a:bodyPr wrap="square" rtlCol="0">
            <a:spAutoFit/>
          </a:bodyPr>
          <a:lstStyle/>
          <a:p>
            <a:pPr algn="ctr"/>
            <a:r>
              <a:rPr kumimoji="1" lang="en-US" altLang="ja-JP" sz="1000" dirty="0"/>
              <a:t>【</a:t>
            </a:r>
            <a:r>
              <a:rPr kumimoji="1" lang="ja-JP" altLang="en-US" sz="1000" dirty="0"/>
              <a:t>公式サイト</a:t>
            </a:r>
            <a:r>
              <a:rPr kumimoji="1" lang="en-US" altLang="ja-JP" sz="1000" dirty="0"/>
              <a:t>】</a:t>
            </a:r>
            <a:endParaRPr kumimoji="1" lang="ja-JP" altLang="en-US" sz="1000" dirty="0"/>
          </a:p>
        </p:txBody>
      </p:sp>
      <p:pic>
        <p:nvPicPr>
          <p:cNvPr id="16" name="図 1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CE4C810-DDCF-D593-B0C5-1657C1FBFE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08011" y="83127"/>
            <a:ext cx="1139151" cy="683491"/>
          </a:xfrm>
          <a:prstGeom prst="rect">
            <a:avLst/>
          </a:prstGeom>
        </p:spPr>
      </p:pic>
      <p:pic>
        <p:nvPicPr>
          <p:cNvPr id="129" name="図 128">
            <a:extLst>
              <a:ext uri="{FF2B5EF4-FFF2-40B4-BE49-F238E27FC236}">
                <a16:creationId xmlns:a16="http://schemas.microsoft.com/office/drawing/2014/main" id="{1CDE3B3E-D47A-E50A-9220-250F34F49024}"/>
              </a:ext>
            </a:extLst>
          </p:cNvPr>
          <p:cNvPicPr>
            <a:picLocks noChangeAspect="1"/>
          </p:cNvPicPr>
          <p:nvPr/>
        </p:nvPicPr>
        <p:blipFill>
          <a:blip r:embed="rId4"/>
          <a:stretch>
            <a:fillRect/>
          </a:stretch>
        </p:blipFill>
        <p:spPr>
          <a:xfrm>
            <a:off x="5272054" y="900575"/>
            <a:ext cx="1051744" cy="1054064"/>
          </a:xfrm>
          <a:prstGeom prst="rect">
            <a:avLst/>
          </a:prstGeom>
        </p:spPr>
      </p:pic>
      <p:sp>
        <p:nvSpPr>
          <p:cNvPr id="20" name="テキスト ボックス 19">
            <a:extLst>
              <a:ext uri="{FF2B5EF4-FFF2-40B4-BE49-F238E27FC236}">
                <a16:creationId xmlns:a16="http://schemas.microsoft.com/office/drawing/2014/main" id="{863269E3-C7F8-F85E-73D1-DBC6FBF5C422}"/>
              </a:ext>
            </a:extLst>
          </p:cNvPr>
          <p:cNvSpPr txBox="1"/>
          <p:nvPr/>
        </p:nvSpPr>
        <p:spPr>
          <a:xfrm>
            <a:off x="1706247" y="8852016"/>
            <a:ext cx="4908721" cy="584775"/>
          </a:xfrm>
          <a:prstGeom prst="rect">
            <a:avLst/>
          </a:prstGeom>
          <a:noFill/>
        </p:spPr>
        <p:txBody>
          <a:bodyPr wrap="square" rtlCol="0">
            <a:spAutoFit/>
          </a:bodyPr>
          <a:lstStyle/>
          <a:p>
            <a:r>
              <a:rPr kumimoji="1" lang="ja-JP" altLang="en-US" sz="800" dirty="0"/>
              <a:t>来場者の回遊と出展者との交流促進を目的とした施策です。詳細は出展要項の</a:t>
            </a:r>
            <a:r>
              <a:rPr kumimoji="1" lang="en-US" altLang="ja-JP" sz="800" dirty="0"/>
              <a:t>P6</a:t>
            </a:r>
            <a:r>
              <a:rPr kumimoji="1" lang="ja-JP" altLang="en-US" sz="800" dirty="0"/>
              <a:t>をご覧ください。</a:t>
            </a:r>
            <a:endParaRPr kumimoji="1" lang="en-US" altLang="ja-JP" sz="800" dirty="0"/>
          </a:p>
          <a:p>
            <a:r>
              <a:rPr kumimoji="1" lang="en-US" altLang="ja-JP" sz="800" dirty="0"/>
              <a:t>【</a:t>
            </a:r>
            <a:r>
              <a:rPr kumimoji="1" lang="ja-JP" altLang="en-US" sz="800" dirty="0"/>
              <a:t>ご協力いただく内容</a:t>
            </a:r>
            <a:r>
              <a:rPr kumimoji="1" lang="en-US" altLang="ja-JP" sz="800" dirty="0"/>
              <a:t>】</a:t>
            </a:r>
          </a:p>
          <a:p>
            <a:r>
              <a:rPr kumimoji="1" lang="ja-JP" altLang="en-US" sz="800" dirty="0"/>
              <a:t>　①出展製品やサービスに関する</a:t>
            </a:r>
            <a:r>
              <a:rPr kumimoji="1" lang="en-US" altLang="ja-JP" sz="800" dirty="0"/>
              <a:t>3</a:t>
            </a:r>
            <a:r>
              <a:rPr kumimoji="1" lang="ja-JP" altLang="en-US" sz="800" dirty="0"/>
              <a:t>択クイズを</a:t>
            </a:r>
            <a:r>
              <a:rPr kumimoji="1" lang="en-US" altLang="ja-JP" sz="800" dirty="0"/>
              <a:t>1</a:t>
            </a:r>
            <a:r>
              <a:rPr kumimoji="1" lang="ja-JP" altLang="en-US" sz="800" dirty="0"/>
              <a:t>問作成（</a:t>
            </a:r>
            <a:r>
              <a:rPr kumimoji="1" lang="en-US" altLang="ja-JP" sz="800" dirty="0"/>
              <a:t>9</a:t>
            </a:r>
            <a:r>
              <a:rPr kumimoji="1" lang="ja-JP" altLang="en-US" sz="800" dirty="0"/>
              <a:t>月末締切）</a:t>
            </a:r>
            <a:endParaRPr kumimoji="1" lang="en-US" altLang="ja-JP" sz="800" dirty="0"/>
          </a:p>
          <a:p>
            <a:r>
              <a:rPr kumimoji="1" lang="ja-JP" altLang="en-US" sz="800" dirty="0"/>
              <a:t>　②当日、クイズを希望する来場者への出題・正解発表・解説・シール配布</a:t>
            </a:r>
            <a:endParaRPr kumimoji="1" lang="en-US" altLang="ja-JP" sz="800" dirty="0"/>
          </a:p>
        </p:txBody>
      </p:sp>
      <p:sp>
        <p:nvSpPr>
          <p:cNvPr id="23" name="正方形/長方形 22">
            <a:extLst>
              <a:ext uri="{FF2B5EF4-FFF2-40B4-BE49-F238E27FC236}">
                <a16:creationId xmlns:a16="http://schemas.microsoft.com/office/drawing/2014/main" id="{8EAD5A7B-2277-48A9-C150-57CF49C65ABE}"/>
              </a:ext>
            </a:extLst>
          </p:cNvPr>
          <p:cNvSpPr/>
          <p:nvPr/>
        </p:nvSpPr>
        <p:spPr>
          <a:xfrm>
            <a:off x="190734" y="8870382"/>
            <a:ext cx="1535888" cy="324000"/>
          </a:xfrm>
          <a:prstGeom prst="rect">
            <a:avLst/>
          </a:prstGeom>
          <a:solidFill>
            <a:srgbClr val="7F7F7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t>クイズラリー</a:t>
            </a:r>
          </a:p>
        </p:txBody>
      </p:sp>
      <p:graphicFrame>
        <p:nvGraphicFramePr>
          <p:cNvPr id="19" name="表 18">
            <a:extLst>
              <a:ext uri="{FF2B5EF4-FFF2-40B4-BE49-F238E27FC236}">
                <a16:creationId xmlns:a16="http://schemas.microsoft.com/office/drawing/2014/main" id="{25C241EE-3CC2-D305-FA42-A7D82538C737}"/>
              </a:ext>
            </a:extLst>
          </p:cNvPr>
          <p:cNvGraphicFramePr>
            <a:graphicFrameLocks noGrp="1"/>
          </p:cNvGraphicFramePr>
          <p:nvPr>
            <p:extLst>
              <p:ext uri="{D42A27DB-BD31-4B8C-83A1-F6EECF244321}">
                <p14:modId xmlns:p14="http://schemas.microsoft.com/office/powerpoint/2010/main" val="2768012594"/>
              </p:ext>
            </p:extLst>
          </p:nvPr>
        </p:nvGraphicFramePr>
        <p:xfrm>
          <a:off x="190734" y="4447536"/>
          <a:ext cx="6488547" cy="1648206"/>
        </p:xfrm>
        <a:graphic>
          <a:graphicData uri="http://schemas.openxmlformats.org/drawingml/2006/table">
            <a:tbl>
              <a:tblPr firstRow="1" bandRow="1">
                <a:tableStyleId>{5940675A-B579-460E-94D1-54222C63F5DA}</a:tableStyleId>
              </a:tblPr>
              <a:tblGrid>
                <a:gridCol w="465147">
                  <a:extLst>
                    <a:ext uri="{9D8B030D-6E8A-4147-A177-3AD203B41FA5}">
                      <a16:colId xmlns:a16="http://schemas.microsoft.com/office/drawing/2014/main" val="3655393139"/>
                    </a:ext>
                  </a:extLst>
                </a:gridCol>
                <a:gridCol w="1146419">
                  <a:extLst>
                    <a:ext uri="{9D8B030D-6E8A-4147-A177-3AD203B41FA5}">
                      <a16:colId xmlns:a16="http://schemas.microsoft.com/office/drawing/2014/main" val="2172365327"/>
                    </a:ext>
                  </a:extLst>
                </a:gridCol>
                <a:gridCol w="4876981">
                  <a:extLst>
                    <a:ext uri="{9D8B030D-6E8A-4147-A177-3AD203B41FA5}">
                      <a16:colId xmlns:a16="http://schemas.microsoft.com/office/drawing/2014/main" val="1969410735"/>
                    </a:ext>
                  </a:extLst>
                </a:gridCol>
              </a:tblGrid>
              <a:tr h="0">
                <a:tc>
                  <a:txBody>
                    <a:bodyPr/>
                    <a:lstStyle/>
                    <a:p>
                      <a:pPr algn="ctr"/>
                      <a:r>
                        <a:rPr lang="ja-JP" altLang="en-US" sz="1000" b="0" i="0" u="none" strike="noStrike" dirty="0">
                          <a:solidFill>
                            <a:srgbClr val="FF0000"/>
                          </a:solidFill>
                          <a:effectLst/>
                          <a:latin typeface="游ゴシック" panose="020B0400000000000000" pitchFamily="50" charset="-128"/>
                          <a:ea typeface="+mn-ea"/>
                        </a:rPr>
                        <a:t>*</a:t>
                      </a:r>
                      <a:r>
                        <a:rPr kumimoji="1" lang="ja-JP" altLang="en-US" sz="800" b="1" dirty="0"/>
                        <a:t>ﾁｪｯｸ</a:t>
                      </a:r>
                      <a:r>
                        <a:rPr kumimoji="1" lang="ja-JP" altLang="en-US" sz="1000" b="1" dirty="0"/>
                        <a:t>欄</a:t>
                      </a:r>
                    </a:p>
                  </a:txBody>
                  <a:tcPr anchor="ctr">
                    <a:solidFill>
                      <a:schemeClr val="bg2">
                        <a:lumMod val="90000"/>
                      </a:schemeClr>
                    </a:solidFill>
                  </a:tcPr>
                </a:tc>
                <a:tc>
                  <a:txBody>
                    <a:bodyPr/>
                    <a:lstStyle/>
                    <a:p>
                      <a:pPr algn="ctr"/>
                      <a:r>
                        <a:rPr kumimoji="1" lang="ja-JP" altLang="en-US" sz="1000" b="1" dirty="0"/>
                        <a:t>出展内容</a:t>
                      </a:r>
                      <a:endParaRPr kumimoji="1" lang="en-US" altLang="ja-JP" sz="1000" b="1" dirty="0"/>
                    </a:p>
                    <a:p>
                      <a:pPr algn="ctr"/>
                      <a:r>
                        <a:rPr kumimoji="1" lang="ja-JP" altLang="en-US" sz="900" b="1" dirty="0"/>
                        <a:t>（複数回答可）</a:t>
                      </a:r>
                    </a:p>
                  </a:txBody>
                  <a:tcPr anchor="ctr">
                    <a:solidFill>
                      <a:schemeClr val="bg2">
                        <a:lumMod val="9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ja-JP" altLang="en-US" sz="1050" b="0" i="0" u="none" strike="noStrike" dirty="0">
                          <a:solidFill>
                            <a:srgbClr val="FF0000"/>
                          </a:solidFill>
                          <a:effectLst/>
                          <a:latin typeface="游ゴシック" panose="020B0400000000000000" pitchFamily="50" charset="-128"/>
                          <a:ea typeface="+mn-ea"/>
                        </a:rPr>
                        <a:t>*</a:t>
                      </a:r>
                      <a:r>
                        <a:rPr kumimoji="1" lang="ja-JP" altLang="en-US" sz="1050" b="1" dirty="0"/>
                        <a:t>詳細</a:t>
                      </a:r>
                      <a:endParaRPr kumimoji="1" lang="en-US" altLang="ja-JP" sz="1050" b="1" dirty="0"/>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800" b="1" i="0" u="none" strike="noStrike" kern="1200" cap="none" spc="0" normalizeH="0" baseline="0" noProof="0" dirty="0">
                          <a:ln>
                            <a:noFill/>
                          </a:ln>
                          <a:solidFill>
                            <a:srgbClr val="FF0000"/>
                          </a:solidFill>
                          <a:effectLst/>
                          <a:uLnTx/>
                          <a:uFillTx/>
                          <a:latin typeface="+mn-lt"/>
                          <a:ea typeface="+mn-ea"/>
                          <a:cs typeface="+mn-cs"/>
                        </a:rPr>
                        <a:t>※</a:t>
                      </a:r>
                      <a:r>
                        <a:rPr kumimoji="1" lang="ja-JP" altLang="en-US" sz="800" b="1" i="0" u="none" strike="noStrike" kern="1200" cap="none" spc="0" normalizeH="0" baseline="0" noProof="0" dirty="0">
                          <a:ln>
                            <a:noFill/>
                          </a:ln>
                          <a:solidFill>
                            <a:srgbClr val="FF0000"/>
                          </a:solidFill>
                          <a:effectLst/>
                          <a:uLnTx/>
                          <a:uFillTx/>
                          <a:latin typeface="+mn-lt"/>
                          <a:ea typeface="+mn-ea"/>
                          <a:cs typeface="+mn-cs"/>
                        </a:rPr>
                        <a:t>飲食物の場合、提供方法の記載をお願いします。</a:t>
                      </a:r>
                      <a:r>
                        <a:rPr kumimoji="1" lang="ja-JP" altLang="en-US" sz="700" b="1" i="0" u="none" strike="noStrike" kern="1200" cap="none" spc="0" normalizeH="0" baseline="0" noProof="0" dirty="0">
                          <a:ln>
                            <a:noFill/>
                          </a:ln>
                          <a:solidFill>
                            <a:schemeClr val="tx1"/>
                          </a:solidFill>
                          <a:effectLst/>
                          <a:uLnTx/>
                          <a:uFillTx/>
                          <a:latin typeface="+mn-lt"/>
                          <a:ea typeface="+mn-ea"/>
                          <a:cs typeface="+mn-cs"/>
                        </a:rPr>
                        <a:t>（例：営業許可のある店舗で調理したお弁当を販売）</a:t>
                      </a:r>
                      <a:endParaRPr kumimoji="1" lang="ja-JP" altLang="en-US" sz="800" b="1" i="0" u="none" strike="noStrike" kern="1200" cap="none" spc="0" normalizeH="0" baseline="0" noProof="0" dirty="0">
                        <a:ln>
                          <a:noFill/>
                        </a:ln>
                        <a:solidFill>
                          <a:schemeClr val="tx1"/>
                        </a:solidFill>
                        <a:effectLst/>
                        <a:uLnTx/>
                        <a:uFillTx/>
                        <a:latin typeface="+mn-lt"/>
                        <a:ea typeface="+mn-ea"/>
                        <a:cs typeface="+mn-cs"/>
                      </a:endParaRPr>
                    </a:p>
                  </a:txBody>
                  <a:tcPr anchor="ctr">
                    <a:solidFill>
                      <a:schemeClr val="bg2">
                        <a:lumMod val="90000"/>
                      </a:schemeClr>
                    </a:solidFill>
                  </a:tcPr>
                </a:tc>
                <a:extLst>
                  <a:ext uri="{0D108BD9-81ED-4DB2-BD59-A6C34878D82A}">
                    <a16:rowId xmlns:a16="http://schemas.microsoft.com/office/drawing/2014/main" val="3120825790"/>
                  </a:ext>
                </a:extLst>
              </a:tr>
              <a:tr h="305562">
                <a:tc>
                  <a:txBody>
                    <a:bodyPr/>
                    <a:lstStyle/>
                    <a:p>
                      <a:pPr algn="ctr"/>
                      <a:endParaRPr kumimoji="1" lang="ja-JP" altLang="en-US" dirty="0"/>
                    </a:p>
                  </a:txBody>
                  <a:tcPr anchor="ctr"/>
                </a:tc>
                <a:tc>
                  <a:txBody>
                    <a:bodyPr/>
                    <a:lstStyle/>
                    <a:p>
                      <a:pPr algn="ctr"/>
                      <a:r>
                        <a:rPr kumimoji="1" lang="ja-JP" altLang="en-US" sz="900" b="1" dirty="0"/>
                        <a:t>飲食物</a:t>
                      </a:r>
                      <a:endParaRPr kumimoji="1" lang="en-US" altLang="ja-JP" sz="900" b="1" dirty="0"/>
                    </a:p>
                    <a:p>
                      <a:pPr algn="ctr"/>
                      <a:r>
                        <a:rPr kumimoji="1" lang="ja-JP" altLang="en-US" sz="700" b="1" dirty="0"/>
                        <a:t>（試飲・試食含む）</a:t>
                      </a:r>
                      <a:endParaRPr kumimoji="1" lang="en-US" altLang="ja-JP" sz="700" b="1" dirty="0"/>
                    </a:p>
                  </a:txBody>
                  <a:tcPr anchor="ctr"/>
                </a:tc>
                <a:tc rowSpan="4">
                  <a:txBody>
                    <a:bodyPr/>
                    <a:lstStyle/>
                    <a:p>
                      <a:pPr algn="ctr"/>
                      <a:endParaRPr kumimoji="1" lang="ja-JP" altLang="en-US" dirty="0"/>
                    </a:p>
                  </a:txBody>
                  <a:tcPr anchor="ctr"/>
                </a:tc>
                <a:extLst>
                  <a:ext uri="{0D108BD9-81ED-4DB2-BD59-A6C34878D82A}">
                    <a16:rowId xmlns:a16="http://schemas.microsoft.com/office/drawing/2014/main" val="1637238578"/>
                  </a:ext>
                </a:extLst>
              </a:tr>
              <a:tr h="305562">
                <a:tc>
                  <a:txBody>
                    <a:bodyPr/>
                    <a:lstStyle/>
                    <a:p>
                      <a:pPr algn="ctr"/>
                      <a:endParaRPr kumimoji="1" lang="ja-JP" altLang="en-US" dirty="0"/>
                    </a:p>
                  </a:txBody>
                  <a:tcPr anchor="ctr"/>
                </a:tc>
                <a:tc>
                  <a:txBody>
                    <a:bodyPr/>
                    <a:lstStyle/>
                    <a:p>
                      <a:pPr algn="ctr"/>
                      <a:r>
                        <a:rPr kumimoji="1" lang="ja-JP" altLang="en-US" sz="900" b="1" dirty="0"/>
                        <a:t>物販</a:t>
                      </a:r>
                    </a:p>
                  </a:txBody>
                  <a:tcPr anchor="ctr"/>
                </a:tc>
                <a:tc vMerge="1">
                  <a:txBody>
                    <a:bodyPr/>
                    <a:lstStyle/>
                    <a:p>
                      <a:pPr algn="ctr"/>
                      <a:endParaRPr kumimoji="1" lang="ja-JP" altLang="en-US" dirty="0"/>
                    </a:p>
                  </a:txBody>
                  <a:tcPr anchor="ctr"/>
                </a:tc>
                <a:extLst>
                  <a:ext uri="{0D108BD9-81ED-4DB2-BD59-A6C34878D82A}">
                    <a16:rowId xmlns:a16="http://schemas.microsoft.com/office/drawing/2014/main" val="4206898760"/>
                  </a:ext>
                </a:extLst>
              </a:tr>
              <a:tr h="305562">
                <a:tc>
                  <a:txBody>
                    <a:bodyPr/>
                    <a:lstStyle/>
                    <a:p>
                      <a:pPr algn="ctr"/>
                      <a:endParaRPr kumimoji="1" lang="ja-JP" altLang="en-US" dirty="0"/>
                    </a:p>
                  </a:txBody>
                  <a:tcPr anchor="ctr"/>
                </a:tc>
                <a:tc>
                  <a:txBody>
                    <a:bodyPr/>
                    <a:lstStyle/>
                    <a:p>
                      <a:pPr algn="ctr"/>
                      <a:r>
                        <a:rPr kumimoji="1" lang="ja-JP" altLang="en-US" sz="900" b="1" dirty="0"/>
                        <a:t>サービス</a:t>
                      </a:r>
                    </a:p>
                  </a:txBody>
                  <a:tcPr anchor="ctr"/>
                </a:tc>
                <a:tc vMerge="1">
                  <a:txBody>
                    <a:bodyPr/>
                    <a:lstStyle/>
                    <a:p>
                      <a:pPr algn="ctr"/>
                      <a:endParaRPr kumimoji="1" lang="ja-JP" altLang="en-US" dirty="0"/>
                    </a:p>
                  </a:txBody>
                  <a:tcPr anchor="ctr"/>
                </a:tc>
                <a:extLst>
                  <a:ext uri="{0D108BD9-81ED-4DB2-BD59-A6C34878D82A}">
                    <a16:rowId xmlns:a16="http://schemas.microsoft.com/office/drawing/2014/main" val="3234027057"/>
                  </a:ext>
                </a:extLst>
              </a:tr>
              <a:tr h="305562">
                <a:tc>
                  <a:txBody>
                    <a:bodyPr/>
                    <a:lstStyle/>
                    <a:p>
                      <a:pPr algn="ctr"/>
                      <a:endParaRPr kumimoji="1" lang="ja-JP" altLang="en-US" dirty="0"/>
                    </a:p>
                  </a:txBody>
                  <a:tcPr anchor="ctr"/>
                </a:tc>
                <a:tc>
                  <a:txBody>
                    <a:bodyPr/>
                    <a:lstStyle/>
                    <a:p>
                      <a:pPr algn="ctr"/>
                      <a:r>
                        <a:rPr kumimoji="1" lang="ja-JP" altLang="en-US" sz="900" b="1" dirty="0"/>
                        <a:t>その他</a:t>
                      </a:r>
                    </a:p>
                  </a:txBody>
                  <a:tcPr anchor="ctr"/>
                </a:tc>
                <a:tc vMerge="1">
                  <a:txBody>
                    <a:bodyPr/>
                    <a:lstStyle/>
                    <a:p>
                      <a:pPr algn="ctr"/>
                      <a:endParaRPr kumimoji="1" lang="ja-JP" altLang="en-US" dirty="0"/>
                    </a:p>
                  </a:txBody>
                  <a:tcPr anchor="ctr"/>
                </a:tc>
                <a:extLst>
                  <a:ext uri="{0D108BD9-81ED-4DB2-BD59-A6C34878D82A}">
                    <a16:rowId xmlns:a16="http://schemas.microsoft.com/office/drawing/2014/main" val="3830667630"/>
                  </a:ext>
                </a:extLst>
              </a:tr>
            </a:tbl>
          </a:graphicData>
        </a:graphic>
      </p:graphicFrame>
      <p:graphicFrame>
        <p:nvGraphicFramePr>
          <p:cNvPr id="14" name="表 13">
            <a:extLst>
              <a:ext uri="{FF2B5EF4-FFF2-40B4-BE49-F238E27FC236}">
                <a16:creationId xmlns:a16="http://schemas.microsoft.com/office/drawing/2014/main" id="{8B479B68-E2B7-B8C9-5F2B-8816DCC51A4A}"/>
              </a:ext>
            </a:extLst>
          </p:cNvPr>
          <p:cNvGraphicFramePr>
            <a:graphicFrameLocks noGrp="1"/>
          </p:cNvGraphicFramePr>
          <p:nvPr>
            <p:extLst>
              <p:ext uri="{D42A27DB-BD31-4B8C-83A1-F6EECF244321}">
                <p14:modId xmlns:p14="http://schemas.microsoft.com/office/powerpoint/2010/main" val="1037149841"/>
              </p:ext>
            </p:extLst>
          </p:nvPr>
        </p:nvGraphicFramePr>
        <p:xfrm>
          <a:off x="190734" y="9442570"/>
          <a:ext cx="6469848" cy="315000"/>
        </p:xfrm>
        <a:graphic>
          <a:graphicData uri="http://schemas.openxmlformats.org/drawingml/2006/table">
            <a:tbl>
              <a:tblPr/>
              <a:tblGrid>
                <a:gridCol w="1880771">
                  <a:extLst>
                    <a:ext uri="{9D8B030D-6E8A-4147-A177-3AD203B41FA5}">
                      <a16:colId xmlns:a16="http://schemas.microsoft.com/office/drawing/2014/main" val="139096345"/>
                    </a:ext>
                  </a:extLst>
                </a:gridCol>
                <a:gridCol w="4589077">
                  <a:extLst>
                    <a:ext uri="{9D8B030D-6E8A-4147-A177-3AD203B41FA5}">
                      <a16:colId xmlns:a16="http://schemas.microsoft.com/office/drawing/2014/main" val="4251147083"/>
                    </a:ext>
                  </a:extLst>
                </a:gridCol>
              </a:tblGrid>
              <a:tr h="315000">
                <a:tc>
                  <a:txBody>
                    <a:bodyPr/>
                    <a:lstStyle/>
                    <a:p>
                      <a:pPr algn="ctr" fontAlgn="ctr"/>
                      <a:r>
                        <a:rPr lang="ja-JP" altLang="en-US" sz="1400" b="0" i="0" u="none" strike="noStrike" dirty="0">
                          <a:solidFill>
                            <a:srgbClr val="FF0000"/>
                          </a:solidFill>
                          <a:effectLst/>
                          <a:latin typeface="游ゴシック" panose="020B0400000000000000" pitchFamily="50" charset="-128"/>
                          <a:ea typeface="+mn-ea"/>
                        </a:rPr>
                        <a:t>*</a:t>
                      </a:r>
                      <a:r>
                        <a:rPr lang="ja-JP" altLang="en-US" sz="1400" b="0" i="0" u="none" strike="noStrike" dirty="0">
                          <a:solidFill>
                            <a:schemeClr val="tx1"/>
                          </a:solidFill>
                          <a:effectLst/>
                          <a:latin typeface="游ゴシック" panose="020B0400000000000000" pitchFamily="50" charset="-128"/>
                          <a:ea typeface="游ゴシック" panose="020B0400000000000000" pitchFamily="50" charset="-128"/>
                        </a:rPr>
                        <a:t>いずれかに〇</a:t>
                      </a:r>
                      <a:endParaRPr lang="en-US" sz="14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BFBF"/>
                    </a:solidFill>
                  </a:tcP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協力可能　</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協力不可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8618418"/>
                  </a:ext>
                </a:extLst>
              </a:tr>
            </a:tbl>
          </a:graphicData>
        </a:graphic>
      </p:graphicFrame>
      <p:sp>
        <p:nvSpPr>
          <p:cNvPr id="22" name="テキスト ボックス 21">
            <a:extLst>
              <a:ext uri="{FF2B5EF4-FFF2-40B4-BE49-F238E27FC236}">
                <a16:creationId xmlns:a16="http://schemas.microsoft.com/office/drawing/2014/main" id="{C6D25124-F23D-2039-364E-7895C32ADC45}"/>
              </a:ext>
            </a:extLst>
          </p:cNvPr>
          <p:cNvSpPr txBox="1"/>
          <p:nvPr/>
        </p:nvSpPr>
        <p:spPr>
          <a:xfrm>
            <a:off x="1625601" y="4156359"/>
            <a:ext cx="4433454" cy="253916"/>
          </a:xfrm>
          <a:prstGeom prst="rect">
            <a:avLst/>
          </a:prstGeom>
          <a:noFill/>
        </p:spPr>
        <p:txBody>
          <a:bodyPr wrap="square" rtlCol="0">
            <a:spAutoFit/>
          </a:bodyPr>
          <a:lstStyle/>
          <a:p>
            <a:pPr marL="0" marR="0" lvl="0" indent="0" defTabSz="685800"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出展の内容について、できる限り詳しく記入してください。</a:t>
            </a:r>
            <a:endParaRPr kumimoji="1" lang="en-US" altLang="ja-JP" sz="105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aphicFrame>
        <p:nvGraphicFramePr>
          <p:cNvPr id="25" name="表 24">
            <a:extLst>
              <a:ext uri="{FF2B5EF4-FFF2-40B4-BE49-F238E27FC236}">
                <a16:creationId xmlns:a16="http://schemas.microsoft.com/office/drawing/2014/main" id="{815A55FE-A673-7E60-9DD8-1352D127150B}"/>
              </a:ext>
            </a:extLst>
          </p:cNvPr>
          <p:cNvGraphicFramePr>
            <a:graphicFrameLocks noGrp="1"/>
          </p:cNvGraphicFramePr>
          <p:nvPr>
            <p:extLst>
              <p:ext uri="{D42A27DB-BD31-4B8C-83A1-F6EECF244321}">
                <p14:modId xmlns:p14="http://schemas.microsoft.com/office/powerpoint/2010/main" val="1738722078"/>
              </p:ext>
            </p:extLst>
          </p:nvPr>
        </p:nvGraphicFramePr>
        <p:xfrm>
          <a:off x="1855125" y="4904503"/>
          <a:ext cx="4785821" cy="1145308"/>
        </p:xfrm>
        <a:graphic>
          <a:graphicData uri="http://schemas.openxmlformats.org/drawingml/2006/table">
            <a:tbl>
              <a:tblPr firstRow="1" bandRow="1">
                <a:tableStyleId>{5C22544A-7EE6-4342-B048-85BDC9FD1C3A}</a:tableStyleId>
              </a:tblPr>
              <a:tblGrid>
                <a:gridCol w="4785821">
                  <a:extLst>
                    <a:ext uri="{9D8B030D-6E8A-4147-A177-3AD203B41FA5}">
                      <a16:colId xmlns:a16="http://schemas.microsoft.com/office/drawing/2014/main" val="3848578849"/>
                    </a:ext>
                  </a:extLst>
                </a:gridCol>
              </a:tblGrid>
              <a:tr h="1145308">
                <a:tc>
                  <a:txBody>
                    <a:bodyPr/>
                    <a:lstStyle/>
                    <a:p>
                      <a:endParaRPr kumimoji="1" lang="ja-JP" altLang="en-US" b="0" dirty="0">
                        <a:solidFill>
                          <a:schemeClr val="tx1"/>
                        </a:solidFill>
                      </a:endParaRPr>
                    </a:p>
                  </a:txBody>
                  <a:tcPr>
                    <a:noFill/>
                  </a:tcPr>
                </a:tc>
                <a:extLst>
                  <a:ext uri="{0D108BD9-81ED-4DB2-BD59-A6C34878D82A}">
                    <a16:rowId xmlns:a16="http://schemas.microsoft.com/office/drawing/2014/main" val="2853828041"/>
                  </a:ext>
                </a:extLst>
              </a:tr>
            </a:tbl>
          </a:graphicData>
        </a:graphic>
      </p:graphicFrame>
      <p:sp>
        <p:nvSpPr>
          <p:cNvPr id="26" name="テキスト ボックス 25">
            <a:extLst>
              <a:ext uri="{FF2B5EF4-FFF2-40B4-BE49-F238E27FC236}">
                <a16:creationId xmlns:a16="http://schemas.microsoft.com/office/drawing/2014/main" id="{DEC602CD-BA75-6898-BCEC-11BFBD4A58B3}"/>
              </a:ext>
            </a:extLst>
          </p:cNvPr>
          <p:cNvSpPr txBox="1"/>
          <p:nvPr/>
        </p:nvSpPr>
        <p:spPr>
          <a:xfrm>
            <a:off x="203200" y="2235202"/>
            <a:ext cx="1274619" cy="230832"/>
          </a:xfrm>
          <a:prstGeom prst="rect">
            <a:avLst/>
          </a:prstGeom>
          <a:noFill/>
        </p:spPr>
        <p:txBody>
          <a:bodyPr wrap="square" rtlCol="0">
            <a:spAutoFit/>
          </a:bodyPr>
          <a:lstStyle/>
          <a:p>
            <a:r>
              <a:rPr lang="ja-JP" altLang="en-US" sz="900" b="1" dirty="0">
                <a:solidFill>
                  <a:srgbClr val="FF0000"/>
                </a:solidFill>
                <a:latin typeface="游ゴシック" panose="020B0400000000000000" pitchFamily="50" charset="-128"/>
              </a:rPr>
              <a:t>*は必須項目です。</a:t>
            </a:r>
            <a:endParaRPr kumimoji="1" lang="ja-JP" altLang="en-US" sz="900" b="1" dirty="0"/>
          </a:p>
        </p:txBody>
      </p:sp>
    </p:spTree>
    <p:extLst>
      <p:ext uri="{BB962C8B-B14F-4D97-AF65-F5344CB8AC3E}">
        <p14:creationId xmlns:p14="http://schemas.microsoft.com/office/powerpoint/2010/main" val="1148208226"/>
      </p:ext>
    </p:extLst>
  </p:cSld>
  <p:clrMapOvr>
    <a:masterClrMapping/>
  </p:clrMapOvr>
  <p:extLst>
    <p:ext uri="{6950BFC3-D8DA-4A85-94F7-54DA5524770B}">
      <p188:commentRel xmlns:p188="http://schemas.microsoft.com/office/powerpoint/2018/8/main" r:id="rId2"/>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9156D87-4DA5-0A3D-5B8D-F2A1E51902F4}"/>
              </a:ext>
            </a:extLst>
          </p:cNvPr>
          <p:cNvSpPr/>
          <p:nvPr/>
        </p:nvSpPr>
        <p:spPr>
          <a:xfrm>
            <a:off x="188913" y="0"/>
            <a:ext cx="1496291" cy="4433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ysClr val="windowText" lastClr="000000"/>
                </a:solidFill>
              </a:rPr>
              <a:t>提出書類</a:t>
            </a:r>
          </a:p>
        </p:txBody>
      </p:sp>
      <p:sp>
        <p:nvSpPr>
          <p:cNvPr id="5" name="正方形/長方形 4">
            <a:extLst>
              <a:ext uri="{FF2B5EF4-FFF2-40B4-BE49-F238E27FC236}">
                <a16:creationId xmlns:a16="http://schemas.microsoft.com/office/drawing/2014/main" id="{B0886848-A79E-0E7A-9AB9-66E6DCAB378F}"/>
              </a:ext>
            </a:extLst>
          </p:cNvPr>
          <p:cNvSpPr/>
          <p:nvPr/>
        </p:nvSpPr>
        <p:spPr>
          <a:xfrm>
            <a:off x="188913" y="346360"/>
            <a:ext cx="2623560" cy="443345"/>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出展者登録申込書② </a:t>
            </a:r>
          </a:p>
        </p:txBody>
      </p:sp>
      <p:sp>
        <p:nvSpPr>
          <p:cNvPr id="49" name="テキスト ボックス 48">
            <a:extLst>
              <a:ext uri="{FF2B5EF4-FFF2-40B4-BE49-F238E27FC236}">
                <a16:creationId xmlns:a16="http://schemas.microsoft.com/office/drawing/2014/main" id="{F7D1B505-0A2F-C94A-30CB-1C6B02925B40}"/>
              </a:ext>
            </a:extLst>
          </p:cNvPr>
          <p:cNvSpPr txBox="1"/>
          <p:nvPr/>
        </p:nvSpPr>
        <p:spPr>
          <a:xfrm>
            <a:off x="1500692" y="952251"/>
            <a:ext cx="5283738" cy="400110"/>
          </a:xfrm>
          <a:prstGeom prst="rect">
            <a:avLst/>
          </a:prstGeom>
          <a:noFill/>
        </p:spPr>
        <p:txBody>
          <a:bodyPr wrap="square" rtlCol="0">
            <a:spAutoFit/>
          </a:bodyPr>
          <a:lstStyle/>
          <a:p>
            <a:r>
              <a:rPr kumimoji="1" lang="en-US" altLang="ja-JP" sz="1000" dirty="0"/>
              <a:t>※</a:t>
            </a:r>
            <a:r>
              <a:rPr kumimoji="1" lang="ja-JP" altLang="en-US" sz="1000" dirty="0"/>
              <a:t>販売希望の方は記入ください。「販売品目」は保健所への申請の際に使用いたします。</a:t>
            </a:r>
            <a:endParaRPr kumimoji="1" lang="en-US" altLang="ja-JP" sz="1000" dirty="0"/>
          </a:p>
          <a:p>
            <a:r>
              <a:rPr kumimoji="1" lang="en-US" altLang="ja-JP" sz="1000" dirty="0"/>
              <a:t>※10</a:t>
            </a:r>
            <a:r>
              <a:rPr kumimoji="1" lang="ja-JP" altLang="en-US" sz="1000" dirty="0"/>
              <a:t>項目を超える場合は、こちらの用紙を</a:t>
            </a:r>
            <a:r>
              <a:rPr kumimoji="1" lang="en-US" altLang="ja-JP" sz="1000" dirty="0"/>
              <a:t>2</a:t>
            </a:r>
            <a:r>
              <a:rPr kumimoji="1" lang="ja-JP" altLang="en-US" sz="1000" dirty="0"/>
              <a:t>枚提出して記載するようにしてください。</a:t>
            </a:r>
            <a:endParaRPr kumimoji="1" lang="en-US" altLang="ja-JP" sz="1000" dirty="0"/>
          </a:p>
        </p:txBody>
      </p:sp>
      <p:graphicFrame>
        <p:nvGraphicFramePr>
          <p:cNvPr id="34" name="表 33">
            <a:extLst>
              <a:ext uri="{FF2B5EF4-FFF2-40B4-BE49-F238E27FC236}">
                <a16:creationId xmlns:a16="http://schemas.microsoft.com/office/drawing/2014/main" id="{C34350FF-F7BF-227D-1819-C83D0A015BAF}"/>
              </a:ext>
            </a:extLst>
          </p:cNvPr>
          <p:cNvGraphicFramePr>
            <a:graphicFrameLocks noGrp="1"/>
          </p:cNvGraphicFramePr>
          <p:nvPr>
            <p:extLst>
              <p:ext uri="{D42A27DB-BD31-4B8C-83A1-F6EECF244321}">
                <p14:modId xmlns:p14="http://schemas.microsoft.com/office/powerpoint/2010/main" val="2118808769"/>
              </p:ext>
            </p:extLst>
          </p:nvPr>
        </p:nvGraphicFramePr>
        <p:xfrm>
          <a:off x="188913" y="1413158"/>
          <a:ext cx="6480000" cy="3170101"/>
        </p:xfrm>
        <a:graphic>
          <a:graphicData uri="http://schemas.openxmlformats.org/drawingml/2006/table">
            <a:tbl>
              <a:tblPr/>
              <a:tblGrid>
                <a:gridCol w="286200">
                  <a:extLst>
                    <a:ext uri="{9D8B030D-6E8A-4147-A177-3AD203B41FA5}">
                      <a16:colId xmlns:a16="http://schemas.microsoft.com/office/drawing/2014/main" val="2298874068"/>
                    </a:ext>
                  </a:extLst>
                </a:gridCol>
                <a:gridCol w="1175887">
                  <a:extLst>
                    <a:ext uri="{9D8B030D-6E8A-4147-A177-3AD203B41FA5}">
                      <a16:colId xmlns:a16="http://schemas.microsoft.com/office/drawing/2014/main" val="517482703"/>
                    </a:ext>
                  </a:extLst>
                </a:gridCol>
                <a:gridCol w="1689100">
                  <a:extLst>
                    <a:ext uri="{9D8B030D-6E8A-4147-A177-3AD203B41FA5}">
                      <a16:colId xmlns:a16="http://schemas.microsoft.com/office/drawing/2014/main" val="4430015"/>
                    </a:ext>
                  </a:extLst>
                </a:gridCol>
                <a:gridCol w="760845">
                  <a:extLst>
                    <a:ext uri="{9D8B030D-6E8A-4147-A177-3AD203B41FA5}">
                      <a16:colId xmlns:a16="http://schemas.microsoft.com/office/drawing/2014/main" val="68530477"/>
                    </a:ext>
                  </a:extLst>
                </a:gridCol>
                <a:gridCol w="489528">
                  <a:extLst>
                    <a:ext uri="{9D8B030D-6E8A-4147-A177-3AD203B41FA5}">
                      <a16:colId xmlns:a16="http://schemas.microsoft.com/office/drawing/2014/main" val="357154153"/>
                    </a:ext>
                  </a:extLst>
                </a:gridCol>
                <a:gridCol w="840509">
                  <a:extLst>
                    <a:ext uri="{9D8B030D-6E8A-4147-A177-3AD203B41FA5}">
                      <a16:colId xmlns:a16="http://schemas.microsoft.com/office/drawing/2014/main" val="815570820"/>
                    </a:ext>
                  </a:extLst>
                </a:gridCol>
                <a:gridCol w="1237931">
                  <a:extLst>
                    <a:ext uri="{9D8B030D-6E8A-4147-A177-3AD203B41FA5}">
                      <a16:colId xmlns:a16="http://schemas.microsoft.com/office/drawing/2014/main" val="523407949"/>
                    </a:ext>
                  </a:extLst>
                </a:gridCol>
              </a:tblGrid>
              <a:tr h="288191">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3152499197"/>
                  </a:ext>
                </a:extLst>
              </a:tr>
              <a:tr h="288191">
                <a:tc>
                  <a:txBody>
                    <a:bodyPr/>
                    <a:lstStyle/>
                    <a:p>
                      <a:pPr algn="ctr" fontAlgn="ct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0342855"/>
                  </a:ext>
                </a:extLst>
              </a:tr>
              <a:tr h="288191">
                <a:tc>
                  <a:txBody>
                    <a:bodyPr/>
                    <a:lstStyle/>
                    <a:p>
                      <a:pPr algn="ctr" fontAlgn="ct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0247939"/>
                  </a:ext>
                </a:extLst>
              </a:tr>
              <a:tr h="288191">
                <a:tc>
                  <a:txBody>
                    <a:bodyPr/>
                    <a:lstStyle/>
                    <a:p>
                      <a:pPr algn="ctr" fontAlgn="ct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92798156"/>
                  </a:ext>
                </a:extLst>
              </a:tr>
              <a:tr h="288191">
                <a:tc>
                  <a:txBody>
                    <a:bodyPr/>
                    <a:lstStyle/>
                    <a:p>
                      <a:pPr algn="ctr" fontAlgn="ct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9350008"/>
                  </a:ext>
                </a:extLst>
              </a:tr>
              <a:tr h="288191">
                <a:tc>
                  <a:txBody>
                    <a:bodyPr/>
                    <a:lstStyle/>
                    <a:p>
                      <a:pPr algn="ctr" fontAlgn="ct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2351198"/>
                  </a:ext>
                </a:extLst>
              </a:tr>
              <a:tr h="288191">
                <a:tc>
                  <a:txBody>
                    <a:bodyPr/>
                    <a:lstStyle/>
                    <a:p>
                      <a:pPr algn="ctr" fontAlgn="ct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2030633"/>
                  </a:ext>
                </a:extLst>
              </a:tr>
              <a:tr h="288191">
                <a:tc>
                  <a:txBody>
                    <a:bodyPr/>
                    <a:lstStyle/>
                    <a:p>
                      <a:pPr algn="ctr" fontAlgn="ct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4298436"/>
                  </a:ext>
                </a:extLst>
              </a:tr>
              <a:tr h="288191">
                <a:tc>
                  <a:txBody>
                    <a:bodyPr/>
                    <a:lstStyle/>
                    <a:p>
                      <a:pPr algn="ctr" fontAlgn="ct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3813255"/>
                  </a:ext>
                </a:extLst>
              </a:tr>
              <a:tr h="288191">
                <a:tc>
                  <a:txBody>
                    <a:bodyPr/>
                    <a:lstStyle/>
                    <a:p>
                      <a:pPr algn="ctr" fontAlgn="ct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9937585"/>
                  </a:ext>
                </a:extLst>
              </a:tr>
              <a:tr h="288191">
                <a:tc>
                  <a:txBody>
                    <a:bodyPr/>
                    <a:lstStyle/>
                    <a:p>
                      <a:pPr algn="ctr" fontAlgn="ct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9438631"/>
                  </a:ext>
                </a:extLst>
              </a:tr>
            </a:tbl>
          </a:graphicData>
        </a:graphic>
      </p:graphicFrame>
      <p:sp>
        <p:nvSpPr>
          <p:cNvPr id="72" name="正方形/長方形 71">
            <a:extLst>
              <a:ext uri="{FF2B5EF4-FFF2-40B4-BE49-F238E27FC236}">
                <a16:creationId xmlns:a16="http://schemas.microsoft.com/office/drawing/2014/main" id="{D3FC298A-FB69-513A-290B-3A4138020D19}"/>
              </a:ext>
            </a:extLst>
          </p:cNvPr>
          <p:cNvSpPr/>
          <p:nvPr/>
        </p:nvSpPr>
        <p:spPr>
          <a:xfrm>
            <a:off x="188913" y="985743"/>
            <a:ext cx="1311779" cy="324000"/>
          </a:xfrm>
          <a:prstGeom prst="rect">
            <a:avLst/>
          </a:prstGeom>
          <a:solidFill>
            <a:srgbClr val="7F7F7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t>販売品目</a:t>
            </a:r>
          </a:p>
        </p:txBody>
      </p:sp>
      <p:sp>
        <p:nvSpPr>
          <p:cNvPr id="36" name="テキスト ボックス 35">
            <a:extLst>
              <a:ext uri="{FF2B5EF4-FFF2-40B4-BE49-F238E27FC236}">
                <a16:creationId xmlns:a16="http://schemas.microsoft.com/office/drawing/2014/main" id="{8808C6A7-5400-F1EE-010E-A25E54B8B102}"/>
              </a:ext>
            </a:extLst>
          </p:cNvPr>
          <p:cNvSpPr txBox="1"/>
          <p:nvPr/>
        </p:nvSpPr>
        <p:spPr>
          <a:xfrm>
            <a:off x="469900" y="1423514"/>
            <a:ext cx="1174750" cy="276999"/>
          </a:xfrm>
          <a:prstGeom prst="rect">
            <a:avLst/>
          </a:prstGeom>
          <a:noFill/>
        </p:spPr>
        <p:txBody>
          <a:bodyPr wrap="square" rtlCol="0">
            <a:spAutoFit/>
          </a:bodyPr>
          <a:lstStyle/>
          <a:p>
            <a:pPr algn="ctr"/>
            <a:r>
              <a:rPr kumimoji="1" lang="ja-JP" altLang="en-US" sz="1200" dirty="0"/>
              <a:t>商品の名称</a:t>
            </a:r>
          </a:p>
        </p:txBody>
      </p:sp>
      <p:sp>
        <p:nvSpPr>
          <p:cNvPr id="77" name="テキスト ボックス 76">
            <a:extLst>
              <a:ext uri="{FF2B5EF4-FFF2-40B4-BE49-F238E27FC236}">
                <a16:creationId xmlns:a16="http://schemas.microsoft.com/office/drawing/2014/main" id="{363676A9-9AFA-C1C6-00F6-6D98B8DB136A}"/>
              </a:ext>
            </a:extLst>
          </p:cNvPr>
          <p:cNvSpPr txBox="1"/>
          <p:nvPr/>
        </p:nvSpPr>
        <p:spPr>
          <a:xfrm>
            <a:off x="1683731" y="1423514"/>
            <a:ext cx="1619250" cy="276999"/>
          </a:xfrm>
          <a:prstGeom prst="rect">
            <a:avLst/>
          </a:prstGeom>
          <a:noFill/>
        </p:spPr>
        <p:txBody>
          <a:bodyPr wrap="square" rtlCol="0">
            <a:spAutoFit/>
          </a:bodyPr>
          <a:lstStyle/>
          <a:p>
            <a:pPr algn="ctr"/>
            <a:r>
              <a:rPr kumimoji="1" lang="ja-JP" altLang="en-US" sz="1200" dirty="0"/>
              <a:t>販売品の内容</a:t>
            </a:r>
          </a:p>
        </p:txBody>
      </p:sp>
      <p:sp>
        <p:nvSpPr>
          <p:cNvPr id="79" name="テキスト ボックス 78">
            <a:extLst>
              <a:ext uri="{FF2B5EF4-FFF2-40B4-BE49-F238E27FC236}">
                <a16:creationId xmlns:a16="http://schemas.microsoft.com/office/drawing/2014/main" id="{12485A09-57A6-5D42-8500-3A2E651158F0}"/>
              </a:ext>
            </a:extLst>
          </p:cNvPr>
          <p:cNvSpPr txBox="1"/>
          <p:nvPr/>
        </p:nvSpPr>
        <p:spPr>
          <a:xfrm>
            <a:off x="3172803" y="1436838"/>
            <a:ext cx="1149816" cy="246221"/>
          </a:xfrm>
          <a:prstGeom prst="rect">
            <a:avLst/>
          </a:prstGeom>
          <a:noFill/>
        </p:spPr>
        <p:txBody>
          <a:bodyPr wrap="square" rtlCol="0">
            <a:spAutoFit/>
          </a:bodyPr>
          <a:lstStyle/>
          <a:p>
            <a:pPr algn="ctr"/>
            <a:r>
              <a:rPr kumimoji="1" lang="ja-JP" altLang="en-US" sz="1000" dirty="0"/>
              <a:t>価格</a:t>
            </a:r>
            <a:r>
              <a:rPr kumimoji="1" lang="ja-JP" altLang="en-US" sz="800" dirty="0"/>
              <a:t>（税込）</a:t>
            </a:r>
            <a:endParaRPr kumimoji="1" lang="ja-JP" altLang="en-US" sz="1000" dirty="0"/>
          </a:p>
        </p:txBody>
      </p:sp>
      <p:sp>
        <p:nvSpPr>
          <p:cNvPr id="80" name="テキスト ボックス 79">
            <a:extLst>
              <a:ext uri="{FF2B5EF4-FFF2-40B4-BE49-F238E27FC236}">
                <a16:creationId xmlns:a16="http://schemas.microsoft.com/office/drawing/2014/main" id="{C0BCD9AF-1B6C-C09A-D766-333DF09D0FCB}"/>
              </a:ext>
            </a:extLst>
          </p:cNvPr>
          <p:cNvSpPr txBox="1"/>
          <p:nvPr/>
        </p:nvSpPr>
        <p:spPr>
          <a:xfrm>
            <a:off x="4065733" y="1432749"/>
            <a:ext cx="541338" cy="276999"/>
          </a:xfrm>
          <a:prstGeom prst="rect">
            <a:avLst/>
          </a:prstGeom>
          <a:noFill/>
        </p:spPr>
        <p:txBody>
          <a:bodyPr wrap="square" rtlCol="0">
            <a:spAutoFit/>
          </a:bodyPr>
          <a:lstStyle/>
          <a:p>
            <a:pPr algn="ctr"/>
            <a:r>
              <a:rPr kumimoji="1" lang="ja-JP" altLang="en-US" sz="1200" dirty="0"/>
              <a:t>数量</a:t>
            </a:r>
          </a:p>
        </p:txBody>
      </p:sp>
      <p:sp>
        <p:nvSpPr>
          <p:cNvPr id="83" name="テキスト ボックス 82">
            <a:extLst>
              <a:ext uri="{FF2B5EF4-FFF2-40B4-BE49-F238E27FC236}">
                <a16:creationId xmlns:a16="http://schemas.microsoft.com/office/drawing/2014/main" id="{EE1A0C94-ED7D-8C7C-D50F-561AD79FF423}"/>
              </a:ext>
            </a:extLst>
          </p:cNvPr>
          <p:cNvSpPr txBox="1"/>
          <p:nvPr/>
        </p:nvSpPr>
        <p:spPr>
          <a:xfrm>
            <a:off x="5723947" y="1432749"/>
            <a:ext cx="660401" cy="276999"/>
          </a:xfrm>
          <a:prstGeom prst="rect">
            <a:avLst/>
          </a:prstGeom>
          <a:noFill/>
        </p:spPr>
        <p:txBody>
          <a:bodyPr wrap="square" rtlCol="0">
            <a:spAutoFit/>
          </a:bodyPr>
          <a:lstStyle/>
          <a:p>
            <a:pPr algn="ctr"/>
            <a:r>
              <a:rPr kumimoji="1" lang="ja-JP" altLang="en-US" sz="1200" dirty="0"/>
              <a:t>備考</a:t>
            </a:r>
          </a:p>
        </p:txBody>
      </p:sp>
      <p:sp>
        <p:nvSpPr>
          <p:cNvPr id="6" name="テキスト ボックス 5">
            <a:extLst>
              <a:ext uri="{FF2B5EF4-FFF2-40B4-BE49-F238E27FC236}">
                <a16:creationId xmlns:a16="http://schemas.microsoft.com/office/drawing/2014/main" id="{259F9815-CF1E-99D0-4C56-A1A0B53EB805}"/>
              </a:ext>
            </a:extLst>
          </p:cNvPr>
          <p:cNvSpPr txBox="1"/>
          <p:nvPr/>
        </p:nvSpPr>
        <p:spPr>
          <a:xfrm>
            <a:off x="4532474" y="1374262"/>
            <a:ext cx="930690" cy="369332"/>
          </a:xfrm>
          <a:prstGeom prst="rect">
            <a:avLst/>
          </a:prstGeom>
          <a:noFill/>
        </p:spPr>
        <p:txBody>
          <a:bodyPr wrap="square" rtlCol="0">
            <a:spAutoFit/>
          </a:bodyPr>
          <a:lstStyle/>
          <a:p>
            <a:pPr algn="ctr"/>
            <a:r>
              <a:rPr kumimoji="1" lang="ja-JP" altLang="en-US" sz="900" dirty="0"/>
              <a:t>保存方法</a:t>
            </a:r>
            <a:endParaRPr kumimoji="1" lang="en-US" altLang="ja-JP" sz="900" dirty="0"/>
          </a:p>
          <a:p>
            <a:pPr algn="ctr"/>
            <a:r>
              <a:rPr kumimoji="1" lang="ja-JP" altLang="en-US" sz="900" dirty="0"/>
              <a:t>常温・冷蔵等</a:t>
            </a:r>
          </a:p>
        </p:txBody>
      </p:sp>
      <p:sp>
        <p:nvSpPr>
          <p:cNvPr id="84" name="正方形/長方形 83">
            <a:extLst>
              <a:ext uri="{FF2B5EF4-FFF2-40B4-BE49-F238E27FC236}">
                <a16:creationId xmlns:a16="http://schemas.microsoft.com/office/drawing/2014/main" id="{A4A655D5-A50A-CE44-D140-B60DB7BC5E21}"/>
              </a:ext>
            </a:extLst>
          </p:cNvPr>
          <p:cNvSpPr/>
          <p:nvPr/>
        </p:nvSpPr>
        <p:spPr>
          <a:xfrm>
            <a:off x="181180" y="4721170"/>
            <a:ext cx="1582714" cy="324000"/>
          </a:xfrm>
          <a:prstGeom prst="rect">
            <a:avLst/>
          </a:prstGeom>
          <a:solidFill>
            <a:srgbClr val="7F7F7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t>体験実施内容</a:t>
            </a:r>
          </a:p>
        </p:txBody>
      </p:sp>
      <p:graphicFrame>
        <p:nvGraphicFramePr>
          <p:cNvPr id="86" name="表 85">
            <a:extLst>
              <a:ext uri="{FF2B5EF4-FFF2-40B4-BE49-F238E27FC236}">
                <a16:creationId xmlns:a16="http://schemas.microsoft.com/office/drawing/2014/main" id="{8ACB8237-5746-717A-9C5E-1928126845F6}"/>
              </a:ext>
            </a:extLst>
          </p:cNvPr>
          <p:cNvGraphicFramePr>
            <a:graphicFrameLocks noGrp="1"/>
          </p:cNvGraphicFramePr>
          <p:nvPr>
            <p:extLst>
              <p:ext uri="{D42A27DB-BD31-4B8C-83A1-F6EECF244321}">
                <p14:modId xmlns:p14="http://schemas.microsoft.com/office/powerpoint/2010/main" val="2208365917"/>
              </p:ext>
            </p:extLst>
          </p:nvPr>
        </p:nvGraphicFramePr>
        <p:xfrm>
          <a:off x="181180" y="5130650"/>
          <a:ext cx="6480000" cy="1595569"/>
        </p:xfrm>
        <a:graphic>
          <a:graphicData uri="http://schemas.openxmlformats.org/drawingml/2006/table">
            <a:tbl>
              <a:tblPr/>
              <a:tblGrid>
                <a:gridCol w="1883721">
                  <a:extLst>
                    <a:ext uri="{9D8B030D-6E8A-4147-A177-3AD203B41FA5}">
                      <a16:colId xmlns:a16="http://schemas.microsoft.com/office/drawing/2014/main" val="139096345"/>
                    </a:ext>
                  </a:extLst>
                </a:gridCol>
                <a:gridCol w="4596279">
                  <a:extLst>
                    <a:ext uri="{9D8B030D-6E8A-4147-A177-3AD203B41FA5}">
                      <a16:colId xmlns:a16="http://schemas.microsoft.com/office/drawing/2014/main" val="4251147083"/>
                    </a:ext>
                  </a:extLst>
                </a:gridCol>
              </a:tblGrid>
              <a:tr h="365737">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体験料金（税込）</a:t>
                      </a:r>
                      <a:endPar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endParaRPr>
                    </a:p>
                    <a:p>
                      <a:pPr algn="ctr" fontAlgn="ctr"/>
                      <a:r>
                        <a:rPr lang="en-US" altLang="ja-JP" sz="800" b="0" i="0" u="none" strike="noStrike" dirty="0">
                          <a:solidFill>
                            <a:srgbClr val="000000"/>
                          </a:solidFill>
                          <a:effectLst/>
                          <a:latin typeface="游ゴシック" panose="020B0400000000000000" pitchFamily="50" charset="-128"/>
                          <a:ea typeface="游ゴシック" panose="020B0400000000000000" pitchFamily="50" charset="-128"/>
                        </a:rPr>
                        <a:t>※</a:t>
                      </a: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料金を取る場合</a:t>
                      </a:r>
                      <a:endParaRPr 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BFBF"/>
                    </a:solidFill>
                  </a:tcPr>
                </a:tc>
                <a:tc>
                  <a:txBody>
                    <a:bodyPr/>
                    <a:lstStyle/>
                    <a:p>
                      <a:pPr algn="l" fontAlgn="ct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 \</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8618418"/>
                  </a:ext>
                </a:extLst>
              </a:tr>
              <a:tr h="1229832">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体験内容</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BFBF"/>
                    </a:solidFill>
                  </a:tcP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38868975"/>
                  </a:ext>
                </a:extLst>
              </a:tr>
            </a:tbl>
          </a:graphicData>
        </a:graphic>
      </p:graphicFrame>
      <p:pic>
        <p:nvPicPr>
          <p:cNvPr id="7" name="図 6" descr="グラフィカル ユーザー インターフェイス が含まれている画像&#10;&#10;AI 生成コンテンツは誤りを含む可能性があります。">
            <a:extLst>
              <a:ext uri="{FF2B5EF4-FFF2-40B4-BE49-F238E27FC236}">
                <a16:creationId xmlns:a16="http://schemas.microsoft.com/office/drawing/2014/main" id="{B5D7AD9F-233C-72A7-24D0-39CFD45671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08011" y="83127"/>
            <a:ext cx="1139151" cy="683491"/>
          </a:xfrm>
          <a:prstGeom prst="rect">
            <a:avLst/>
          </a:prstGeom>
        </p:spPr>
      </p:pic>
      <p:sp>
        <p:nvSpPr>
          <p:cNvPr id="2" name="正方形/長方形 1">
            <a:extLst>
              <a:ext uri="{FF2B5EF4-FFF2-40B4-BE49-F238E27FC236}">
                <a16:creationId xmlns:a16="http://schemas.microsoft.com/office/drawing/2014/main" id="{34F67CEF-344C-A1F8-3710-05FF6F0030C4}"/>
              </a:ext>
            </a:extLst>
          </p:cNvPr>
          <p:cNvSpPr/>
          <p:nvPr/>
        </p:nvSpPr>
        <p:spPr>
          <a:xfrm>
            <a:off x="181293" y="7994888"/>
            <a:ext cx="1311779" cy="324000"/>
          </a:xfrm>
          <a:prstGeom prst="rect">
            <a:avLst/>
          </a:prstGeom>
          <a:solidFill>
            <a:srgbClr val="7F7F7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t>搬入出車両</a:t>
            </a:r>
          </a:p>
        </p:txBody>
      </p:sp>
      <p:sp>
        <p:nvSpPr>
          <p:cNvPr id="3" name="テキスト ボックス 2">
            <a:extLst>
              <a:ext uri="{FF2B5EF4-FFF2-40B4-BE49-F238E27FC236}">
                <a16:creationId xmlns:a16="http://schemas.microsoft.com/office/drawing/2014/main" id="{C79119AE-EE06-7773-5F64-975BE12C84F3}"/>
              </a:ext>
            </a:extLst>
          </p:cNvPr>
          <p:cNvSpPr txBox="1"/>
          <p:nvPr/>
        </p:nvSpPr>
        <p:spPr>
          <a:xfrm>
            <a:off x="1500693" y="7994888"/>
            <a:ext cx="5283738" cy="369332"/>
          </a:xfrm>
          <a:prstGeom prst="rect">
            <a:avLst/>
          </a:prstGeom>
          <a:noFill/>
        </p:spPr>
        <p:txBody>
          <a:bodyPr wrap="square" rtlCol="0">
            <a:spAutoFit/>
          </a:bodyPr>
          <a:lstStyle/>
          <a:p>
            <a:r>
              <a:rPr kumimoji="1" lang="en-US" altLang="ja-JP" sz="900" dirty="0"/>
              <a:t>※</a:t>
            </a:r>
            <a:r>
              <a:rPr kumimoji="1" lang="ja-JP" altLang="en-US" sz="900" dirty="0"/>
              <a:t>搬入出できる車両は乗用車とワゴン車です。</a:t>
            </a:r>
            <a:endParaRPr kumimoji="1" lang="en-US" altLang="ja-JP" sz="900" dirty="0"/>
          </a:p>
          <a:p>
            <a:r>
              <a:rPr kumimoji="1" lang="ja-JP" altLang="en-US" sz="900" dirty="0"/>
              <a:t>　その他の車両での搬入が必要な場合は連絡事項に記入をお願い致します。</a:t>
            </a:r>
          </a:p>
        </p:txBody>
      </p:sp>
      <p:graphicFrame>
        <p:nvGraphicFramePr>
          <p:cNvPr id="29" name="表 28">
            <a:extLst>
              <a:ext uri="{FF2B5EF4-FFF2-40B4-BE49-F238E27FC236}">
                <a16:creationId xmlns:a16="http://schemas.microsoft.com/office/drawing/2014/main" id="{5B967FF7-8347-3C72-C458-67A7FF1242A1}"/>
              </a:ext>
            </a:extLst>
          </p:cNvPr>
          <p:cNvGraphicFramePr>
            <a:graphicFrameLocks noGrp="1"/>
          </p:cNvGraphicFramePr>
          <p:nvPr>
            <p:extLst>
              <p:ext uri="{D42A27DB-BD31-4B8C-83A1-F6EECF244321}">
                <p14:modId xmlns:p14="http://schemas.microsoft.com/office/powerpoint/2010/main" val="487229858"/>
              </p:ext>
            </p:extLst>
          </p:nvPr>
        </p:nvGraphicFramePr>
        <p:xfrm>
          <a:off x="195898" y="8839160"/>
          <a:ext cx="6480000" cy="315000"/>
        </p:xfrm>
        <a:graphic>
          <a:graphicData uri="http://schemas.openxmlformats.org/drawingml/2006/table">
            <a:tbl>
              <a:tblPr/>
              <a:tblGrid>
                <a:gridCol w="1883721">
                  <a:extLst>
                    <a:ext uri="{9D8B030D-6E8A-4147-A177-3AD203B41FA5}">
                      <a16:colId xmlns:a16="http://schemas.microsoft.com/office/drawing/2014/main" val="139096345"/>
                    </a:ext>
                  </a:extLst>
                </a:gridCol>
                <a:gridCol w="4596279">
                  <a:extLst>
                    <a:ext uri="{9D8B030D-6E8A-4147-A177-3AD203B41FA5}">
                      <a16:colId xmlns:a16="http://schemas.microsoft.com/office/drawing/2014/main" val="4251147083"/>
                    </a:ext>
                  </a:extLst>
                </a:gridCol>
              </a:tblGrid>
              <a:tr h="315000">
                <a:tc>
                  <a:txBody>
                    <a:bodyPr/>
                    <a:lstStyle/>
                    <a:p>
                      <a:pPr algn="ctr" fontAlgn="ctr"/>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前日搬入希望時間</a:t>
                      </a:r>
                      <a:endParaRPr 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BFBF"/>
                    </a:solidFill>
                  </a:tcPr>
                </a:tc>
                <a:tc>
                  <a:txBody>
                    <a:bodyPr/>
                    <a:lstStyle/>
                    <a:p>
                      <a:pPr algn="ctr" fontAlgn="ct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10:00~12:00</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dirty="0">
                          <a:solidFill>
                            <a:srgbClr val="000000"/>
                          </a:solidFill>
                          <a:effectLst/>
                          <a:latin typeface="游ゴシック" panose="020B0400000000000000" pitchFamily="50" charset="-128"/>
                          <a:ea typeface="+mn-ea"/>
                        </a:rPr>
                        <a:t>/</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12:00~14:00</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14:00~16:00</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8618418"/>
                  </a:ext>
                </a:extLst>
              </a:tr>
            </a:tbl>
          </a:graphicData>
        </a:graphic>
      </p:graphicFrame>
      <p:graphicFrame>
        <p:nvGraphicFramePr>
          <p:cNvPr id="33" name="表 32">
            <a:extLst>
              <a:ext uri="{FF2B5EF4-FFF2-40B4-BE49-F238E27FC236}">
                <a16:creationId xmlns:a16="http://schemas.microsoft.com/office/drawing/2014/main" id="{D9A150F9-8CEF-EF33-BC55-D6071E2A416D}"/>
              </a:ext>
            </a:extLst>
          </p:cNvPr>
          <p:cNvGraphicFramePr>
            <a:graphicFrameLocks noGrp="1"/>
          </p:cNvGraphicFramePr>
          <p:nvPr>
            <p:extLst>
              <p:ext uri="{D42A27DB-BD31-4B8C-83A1-F6EECF244321}">
                <p14:modId xmlns:p14="http://schemas.microsoft.com/office/powerpoint/2010/main" val="232731711"/>
              </p:ext>
            </p:extLst>
          </p:nvPr>
        </p:nvGraphicFramePr>
        <p:xfrm>
          <a:off x="3491701" y="8400874"/>
          <a:ext cx="676440" cy="301001"/>
        </p:xfrm>
        <a:graphic>
          <a:graphicData uri="http://schemas.openxmlformats.org/drawingml/2006/table">
            <a:tbl>
              <a:tblPr firstRow="1" bandRow="1">
                <a:tableStyleId>{5C22544A-7EE6-4342-B048-85BDC9FD1C3A}</a:tableStyleId>
              </a:tblPr>
              <a:tblGrid>
                <a:gridCol w="676440">
                  <a:extLst>
                    <a:ext uri="{9D8B030D-6E8A-4147-A177-3AD203B41FA5}">
                      <a16:colId xmlns:a16="http://schemas.microsoft.com/office/drawing/2014/main" val="449868831"/>
                    </a:ext>
                  </a:extLst>
                </a:gridCol>
              </a:tblGrid>
              <a:tr h="301001">
                <a:tc>
                  <a:txBody>
                    <a:bodyPr/>
                    <a:lstStyle/>
                    <a:p>
                      <a:endParaRPr kumimoji="1" lang="ja-JP" altLang="en-US" b="0" dirty="0">
                        <a:solidFill>
                          <a:schemeClr val="tx1"/>
                        </a:solidFill>
                      </a:endParaRPr>
                    </a:p>
                  </a:txBody>
                  <a:tcPr>
                    <a:noFill/>
                  </a:tcPr>
                </a:tc>
                <a:extLst>
                  <a:ext uri="{0D108BD9-81ED-4DB2-BD59-A6C34878D82A}">
                    <a16:rowId xmlns:a16="http://schemas.microsoft.com/office/drawing/2014/main" val="629096839"/>
                  </a:ext>
                </a:extLst>
              </a:tr>
            </a:tbl>
          </a:graphicData>
        </a:graphic>
      </p:graphicFrame>
      <p:graphicFrame>
        <p:nvGraphicFramePr>
          <p:cNvPr id="126" name="表 125">
            <a:extLst>
              <a:ext uri="{FF2B5EF4-FFF2-40B4-BE49-F238E27FC236}">
                <a16:creationId xmlns:a16="http://schemas.microsoft.com/office/drawing/2014/main" id="{15B05003-ABFE-CAAD-C52A-4E68F4900D6E}"/>
              </a:ext>
            </a:extLst>
          </p:cNvPr>
          <p:cNvGraphicFramePr>
            <a:graphicFrameLocks noGrp="1"/>
          </p:cNvGraphicFramePr>
          <p:nvPr>
            <p:extLst>
              <p:ext uri="{D42A27DB-BD31-4B8C-83A1-F6EECF244321}">
                <p14:modId xmlns:p14="http://schemas.microsoft.com/office/powerpoint/2010/main" val="861400648"/>
              </p:ext>
            </p:extLst>
          </p:nvPr>
        </p:nvGraphicFramePr>
        <p:xfrm>
          <a:off x="196596" y="8378155"/>
          <a:ext cx="6464808" cy="370840"/>
        </p:xfrm>
        <a:graphic>
          <a:graphicData uri="http://schemas.openxmlformats.org/drawingml/2006/table">
            <a:tbl>
              <a:tblPr firstRow="1" bandRow="1">
                <a:tableStyleId>{2D5ABB26-0587-4C30-8999-92F81FD0307C}</a:tableStyleId>
              </a:tblPr>
              <a:tblGrid>
                <a:gridCol w="1466088">
                  <a:extLst>
                    <a:ext uri="{9D8B030D-6E8A-4147-A177-3AD203B41FA5}">
                      <a16:colId xmlns:a16="http://schemas.microsoft.com/office/drawing/2014/main" val="3317440578"/>
                    </a:ext>
                  </a:extLst>
                </a:gridCol>
                <a:gridCol w="1091184">
                  <a:extLst>
                    <a:ext uri="{9D8B030D-6E8A-4147-A177-3AD203B41FA5}">
                      <a16:colId xmlns:a16="http://schemas.microsoft.com/office/drawing/2014/main" val="925922789"/>
                    </a:ext>
                  </a:extLst>
                </a:gridCol>
                <a:gridCol w="548640">
                  <a:extLst>
                    <a:ext uri="{9D8B030D-6E8A-4147-A177-3AD203B41FA5}">
                      <a16:colId xmlns:a16="http://schemas.microsoft.com/office/drawing/2014/main" val="799773591"/>
                    </a:ext>
                  </a:extLst>
                </a:gridCol>
                <a:gridCol w="591312">
                  <a:extLst>
                    <a:ext uri="{9D8B030D-6E8A-4147-A177-3AD203B41FA5}">
                      <a16:colId xmlns:a16="http://schemas.microsoft.com/office/drawing/2014/main" val="1738494561"/>
                    </a:ext>
                  </a:extLst>
                </a:gridCol>
                <a:gridCol w="560832">
                  <a:extLst>
                    <a:ext uri="{9D8B030D-6E8A-4147-A177-3AD203B41FA5}">
                      <a16:colId xmlns:a16="http://schemas.microsoft.com/office/drawing/2014/main" val="723719092"/>
                    </a:ext>
                  </a:extLst>
                </a:gridCol>
                <a:gridCol w="2206752">
                  <a:extLst>
                    <a:ext uri="{9D8B030D-6E8A-4147-A177-3AD203B41FA5}">
                      <a16:colId xmlns:a16="http://schemas.microsoft.com/office/drawing/2014/main" val="2853435273"/>
                    </a:ext>
                  </a:extLst>
                </a:gridCol>
              </a:tblGrid>
              <a:tr h="370840">
                <a:tc>
                  <a:txBody>
                    <a:bodyPr/>
                    <a:lstStyle/>
                    <a:p>
                      <a:r>
                        <a:rPr lang="ja-JP" altLang="en-US" sz="1100" b="0" i="0" u="none" strike="noStrike" dirty="0">
                          <a:solidFill>
                            <a:srgbClr val="FF0000"/>
                          </a:solidFill>
                          <a:effectLst/>
                          <a:latin typeface="游ゴシック" panose="020B0400000000000000" pitchFamily="50" charset="-128"/>
                          <a:ea typeface="+mn-ea"/>
                        </a:rPr>
                        <a:t>*</a:t>
                      </a:r>
                      <a:r>
                        <a:rPr kumimoji="1" lang="ja-JP" altLang="en-US" sz="1100" dirty="0"/>
                        <a:t>搬入出車両の有無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a:r>
                        <a:rPr kumimoji="1" lang="ja-JP" altLang="en-US" sz="1100" dirty="0"/>
                        <a:t>有　</a:t>
                      </a:r>
                      <a:r>
                        <a:rPr kumimoji="1" lang="en-US" altLang="ja-JP" sz="1100" dirty="0"/>
                        <a:t>/</a:t>
                      </a:r>
                      <a:r>
                        <a:rPr kumimoji="1" lang="ja-JP" altLang="en-US" sz="1100" dirty="0"/>
                        <a:t>　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dirty="0"/>
                        <a:t>台数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endParaRPr kumimoji="1" lang="ja-JP" alt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dirty="0"/>
                        <a:t>車種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r>
                        <a:rPr kumimoji="1" lang="ja-JP" altLang="en-US" sz="600" dirty="0"/>
                        <a:t>例：ライトバン、軽、等</a:t>
                      </a:r>
                      <a:endParaRPr kumimoji="1" lang="ja-JP" alt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2159003"/>
                  </a:ext>
                </a:extLst>
              </a:tr>
            </a:tbl>
          </a:graphicData>
        </a:graphic>
      </p:graphicFrame>
      <p:sp>
        <p:nvSpPr>
          <p:cNvPr id="8" name="正方形/長方形 7">
            <a:extLst>
              <a:ext uri="{FF2B5EF4-FFF2-40B4-BE49-F238E27FC236}">
                <a16:creationId xmlns:a16="http://schemas.microsoft.com/office/drawing/2014/main" id="{53DFC814-BFAC-DA0F-175C-F30FEC0C40C7}"/>
              </a:ext>
            </a:extLst>
          </p:cNvPr>
          <p:cNvSpPr/>
          <p:nvPr/>
        </p:nvSpPr>
        <p:spPr>
          <a:xfrm>
            <a:off x="2904188" y="332509"/>
            <a:ext cx="2582212" cy="434109"/>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a:solidFill>
                  <a:srgbClr val="FF0000"/>
                </a:solidFill>
              </a:rPr>
              <a:t>7</a:t>
            </a:r>
            <a:r>
              <a:rPr kumimoji="1" lang="ja-JP" altLang="en-US" sz="2000" b="1" dirty="0">
                <a:solidFill>
                  <a:srgbClr val="FF0000"/>
                </a:solidFill>
              </a:rPr>
              <a:t>月</a:t>
            </a:r>
            <a:r>
              <a:rPr kumimoji="1" lang="en-US" altLang="ja-JP" sz="2000" b="1" dirty="0">
                <a:solidFill>
                  <a:srgbClr val="FF0000"/>
                </a:solidFill>
              </a:rPr>
              <a:t>10</a:t>
            </a:r>
            <a:r>
              <a:rPr kumimoji="1" lang="ja-JP" altLang="en-US" sz="2000" b="1" dirty="0">
                <a:solidFill>
                  <a:srgbClr val="FF0000"/>
                </a:solidFill>
              </a:rPr>
              <a:t>日</a:t>
            </a:r>
            <a:r>
              <a:rPr kumimoji="1" lang="en-US" altLang="ja-JP" sz="2000" b="1" dirty="0">
                <a:solidFill>
                  <a:srgbClr val="FF0000"/>
                </a:solidFill>
              </a:rPr>
              <a:t>(</a:t>
            </a:r>
            <a:r>
              <a:rPr kumimoji="1" lang="ja-JP" altLang="en-US" sz="2000" b="1" dirty="0">
                <a:solidFill>
                  <a:srgbClr val="FF0000"/>
                </a:solidFill>
              </a:rPr>
              <a:t>金</a:t>
            </a:r>
            <a:r>
              <a:rPr kumimoji="1" lang="en-US" altLang="ja-JP" sz="2000" b="1" dirty="0">
                <a:solidFill>
                  <a:srgbClr val="FF0000"/>
                </a:solidFill>
              </a:rPr>
              <a:t>)</a:t>
            </a:r>
            <a:r>
              <a:rPr kumimoji="1" lang="ja-JP" altLang="en-US" sz="2000" b="1" dirty="0">
                <a:solidFill>
                  <a:srgbClr val="FF0000"/>
                </a:solidFill>
              </a:rPr>
              <a:t>必着</a:t>
            </a:r>
          </a:p>
        </p:txBody>
      </p:sp>
      <p:sp>
        <p:nvSpPr>
          <p:cNvPr id="25" name="正方形/長方形 24">
            <a:extLst>
              <a:ext uri="{FF2B5EF4-FFF2-40B4-BE49-F238E27FC236}">
                <a16:creationId xmlns:a16="http://schemas.microsoft.com/office/drawing/2014/main" id="{EF3A270D-8189-1B7E-B21B-A9D3B6138C48}"/>
              </a:ext>
            </a:extLst>
          </p:cNvPr>
          <p:cNvSpPr/>
          <p:nvPr/>
        </p:nvSpPr>
        <p:spPr>
          <a:xfrm>
            <a:off x="185761" y="6853250"/>
            <a:ext cx="1782618" cy="324000"/>
          </a:xfrm>
          <a:prstGeom prst="rect">
            <a:avLst/>
          </a:prstGeom>
          <a:solidFill>
            <a:srgbClr val="7F7F7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rPr>
              <a:t>出展サポート</a:t>
            </a:r>
          </a:p>
        </p:txBody>
      </p:sp>
      <p:graphicFrame>
        <p:nvGraphicFramePr>
          <p:cNvPr id="26" name="表 25">
            <a:extLst>
              <a:ext uri="{FF2B5EF4-FFF2-40B4-BE49-F238E27FC236}">
                <a16:creationId xmlns:a16="http://schemas.microsoft.com/office/drawing/2014/main" id="{742C9972-51D8-F982-A83B-88924DFBD5CD}"/>
              </a:ext>
            </a:extLst>
          </p:cNvPr>
          <p:cNvGraphicFramePr>
            <a:graphicFrameLocks noGrp="1"/>
          </p:cNvGraphicFramePr>
          <p:nvPr>
            <p:extLst>
              <p:ext uri="{D42A27DB-BD31-4B8C-83A1-F6EECF244321}">
                <p14:modId xmlns:p14="http://schemas.microsoft.com/office/powerpoint/2010/main" val="2185009950"/>
              </p:ext>
            </p:extLst>
          </p:nvPr>
        </p:nvGraphicFramePr>
        <p:xfrm>
          <a:off x="191302" y="7493697"/>
          <a:ext cx="6469848" cy="315000"/>
        </p:xfrm>
        <a:graphic>
          <a:graphicData uri="http://schemas.openxmlformats.org/drawingml/2006/table">
            <a:tbl>
              <a:tblPr/>
              <a:tblGrid>
                <a:gridCol w="1880771">
                  <a:extLst>
                    <a:ext uri="{9D8B030D-6E8A-4147-A177-3AD203B41FA5}">
                      <a16:colId xmlns:a16="http://schemas.microsoft.com/office/drawing/2014/main" val="139096345"/>
                    </a:ext>
                  </a:extLst>
                </a:gridCol>
                <a:gridCol w="4589077">
                  <a:extLst>
                    <a:ext uri="{9D8B030D-6E8A-4147-A177-3AD203B41FA5}">
                      <a16:colId xmlns:a16="http://schemas.microsoft.com/office/drawing/2014/main" val="4251147083"/>
                    </a:ext>
                  </a:extLst>
                </a:gridCol>
              </a:tblGrid>
              <a:tr h="315000">
                <a:tc>
                  <a:txBody>
                    <a:bodyPr/>
                    <a:lstStyle/>
                    <a:p>
                      <a:pPr algn="ctr" fontAlgn="ctr"/>
                      <a:r>
                        <a:rPr lang="ja-JP" altLang="en-US" sz="1400" b="0" i="0" u="none" strike="noStrike" dirty="0">
                          <a:solidFill>
                            <a:srgbClr val="FF0000"/>
                          </a:solidFill>
                          <a:effectLst/>
                          <a:latin typeface="游ゴシック" panose="020B0400000000000000" pitchFamily="50" charset="-128"/>
                          <a:ea typeface="+mn-ea"/>
                        </a:rPr>
                        <a:t>*</a:t>
                      </a:r>
                      <a:r>
                        <a:rPr lang="ja-JP" altLang="en-US" sz="1400" b="0" i="0" u="none" strike="noStrike" dirty="0">
                          <a:solidFill>
                            <a:schemeClr val="tx1"/>
                          </a:solidFill>
                          <a:effectLst/>
                          <a:latin typeface="游ゴシック" panose="020B0400000000000000" pitchFamily="50" charset="-128"/>
                          <a:ea typeface="游ゴシック" panose="020B0400000000000000" pitchFamily="50" charset="-128"/>
                        </a:rPr>
                        <a:t>出展サポート</a:t>
                      </a:r>
                      <a:endParaRPr lang="en-US" sz="14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BFBF"/>
                    </a:solidFill>
                  </a:tcP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8618418"/>
                  </a:ext>
                </a:extLst>
              </a:tr>
            </a:tbl>
          </a:graphicData>
        </a:graphic>
      </p:graphicFrame>
      <p:sp>
        <p:nvSpPr>
          <p:cNvPr id="27" name="テキスト ボックス 26">
            <a:extLst>
              <a:ext uri="{FF2B5EF4-FFF2-40B4-BE49-F238E27FC236}">
                <a16:creationId xmlns:a16="http://schemas.microsoft.com/office/drawing/2014/main" id="{24728472-C992-2196-05C4-FCCEFBCDF0B0}"/>
              </a:ext>
            </a:extLst>
          </p:cNvPr>
          <p:cNvSpPr txBox="1"/>
          <p:nvPr/>
        </p:nvSpPr>
        <p:spPr>
          <a:xfrm>
            <a:off x="3094425" y="7517519"/>
            <a:ext cx="2592168" cy="276999"/>
          </a:xfrm>
          <a:prstGeom prst="rect">
            <a:avLst/>
          </a:prstGeom>
          <a:noFill/>
        </p:spPr>
        <p:txBody>
          <a:bodyPr wrap="square" rtlCol="0">
            <a:spAutoFit/>
          </a:bodyPr>
          <a:lstStyle/>
          <a:p>
            <a:r>
              <a:rPr kumimoji="1" lang="ja-JP" altLang="en-US" sz="1200" dirty="0"/>
              <a:t>　希望する　  　</a:t>
            </a:r>
            <a:r>
              <a:rPr kumimoji="1" lang="en-US" altLang="ja-JP" sz="1200" dirty="0"/>
              <a:t>/  </a:t>
            </a:r>
            <a:r>
              <a:rPr kumimoji="1" lang="ja-JP" altLang="en-US" sz="1200" dirty="0"/>
              <a:t>　　希望しない</a:t>
            </a:r>
          </a:p>
        </p:txBody>
      </p:sp>
      <p:sp>
        <p:nvSpPr>
          <p:cNvPr id="28" name="テキスト ボックス 27">
            <a:extLst>
              <a:ext uri="{FF2B5EF4-FFF2-40B4-BE49-F238E27FC236}">
                <a16:creationId xmlns:a16="http://schemas.microsoft.com/office/drawing/2014/main" id="{FD638054-9961-DC94-9F33-ED9592A7335D}"/>
              </a:ext>
            </a:extLst>
          </p:cNvPr>
          <p:cNvSpPr txBox="1"/>
          <p:nvPr/>
        </p:nvSpPr>
        <p:spPr>
          <a:xfrm>
            <a:off x="1944924" y="6845166"/>
            <a:ext cx="4760676" cy="646331"/>
          </a:xfrm>
          <a:prstGeom prst="rect">
            <a:avLst/>
          </a:prstGeom>
          <a:noFill/>
        </p:spPr>
        <p:txBody>
          <a:bodyPr wrap="square" rtlCol="0">
            <a:spAutoFit/>
          </a:bodyPr>
          <a:lstStyle/>
          <a:p>
            <a:r>
              <a:rPr kumimoji="1" lang="ja-JP" altLang="en-US" sz="900" dirty="0"/>
              <a:t>搬入日の</a:t>
            </a:r>
            <a:r>
              <a:rPr kumimoji="1" lang="en-US" altLang="ja-JP" sz="900" dirty="0"/>
              <a:t>11</a:t>
            </a:r>
            <a:r>
              <a:rPr kumimoji="1" lang="ja-JP" altLang="en-US" sz="900" dirty="0"/>
              <a:t>時から</a:t>
            </a:r>
            <a:r>
              <a:rPr kumimoji="1" lang="en-US" altLang="ja-JP" sz="900" dirty="0"/>
              <a:t>15</a:t>
            </a:r>
            <a:r>
              <a:rPr kumimoji="1" lang="ja-JP" altLang="en-US" sz="900" dirty="0"/>
              <a:t>時の間、講師による展示や接客のアドバイスを実施します（無料）。</a:t>
            </a:r>
            <a:endParaRPr kumimoji="1" lang="en-US" altLang="ja-JP" sz="900" dirty="0"/>
          </a:p>
          <a:p>
            <a:r>
              <a:rPr kumimoji="1" lang="en-US" altLang="ja-JP" sz="900" dirty="0"/>
              <a:t>※1</a:t>
            </a:r>
            <a:r>
              <a:rPr kumimoji="1" lang="ja-JP" altLang="en-US" sz="900" dirty="0"/>
              <a:t>者</a:t>
            </a:r>
            <a:r>
              <a:rPr kumimoji="1" lang="en-US" altLang="ja-JP" sz="900" dirty="0"/>
              <a:t>5</a:t>
            </a:r>
            <a:r>
              <a:rPr kumimoji="1" lang="ja-JP" altLang="en-US" sz="900" dirty="0"/>
              <a:t>～</a:t>
            </a:r>
            <a:r>
              <a:rPr kumimoji="1" lang="en-US" altLang="ja-JP" sz="900" dirty="0"/>
              <a:t>10</a:t>
            </a:r>
            <a:r>
              <a:rPr kumimoji="1" lang="ja-JP" altLang="en-US" sz="900" dirty="0"/>
              <a:t>分程度です。</a:t>
            </a:r>
            <a:endParaRPr kumimoji="1" lang="en-US" altLang="ja-JP" sz="900" dirty="0"/>
          </a:p>
          <a:p>
            <a:r>
              <a:rPr kumimoji="1" lang="en-US" altLang="ja-JP" sz="900" dirty="0"/>
              <a:t>※</a:t>
            </a:r>
            <a:r>
              <a:rPr kumimoji="1" lang="ja-JP" altLang="en-US" sz="900" dirty="0"/>
              <a:t>希望多数の場合は抽選とさせていただきます。</a:t>
            </a:r>
            <a:endParaRPr kumimoji="1" lang="en-US" altLang="ja-JP" sz="900" dirty="0"/>
          </a:p>
          <a:p>
            <a:r>
              <a:rPr kumimoji="1" lang="en-US" altLang="ja-JP" sz="900" dirty="0"/>
              <a:t>※</a:t>
            </a:r>
            <a:r>
              <a:rPr kumimoji="1" lang="ja-JP" altLang="en-US" sz="900" dirty="0"/>
              <a:t>出展者説明会では全出展者に展示ガイドブックを配布します。</a:t>
            </a:r>
            <a:endParaRPr kumimoji="1" lang="en-US" altLang="ja-JP" sz="900" dirty="0"/>
          </a:p>
        </p:txBody>
      </p:sp>
      <p:sp>
        <p:nvSpPr>
          <p:cNvPr id="9" name="テキスト ボックス 8">
            <a:extLst>
              <a:ext uri="{FF2B5EF4-FFF2-40B4-BE49-F238E27FC236}">
                <a16:creationId xmlns:a16="http://schemas.microsoft.com/office/drawing/2014/main" id="{A6D28041-E57F-7608-A3A7-7C07C7BD45B0}"/>
              </a:ext>
            </a:extLst>
          </p:cNvPr>
          <p:cNvSpPr txBox="1"/>
          <p:nvPr/>
        </p:nvSpPr>
        <p:spPr>
          <a:xfrm>
            <a:off x="160101" y="9159910"/>
            <a:ext cx="6536781" cy="461665"/>
          </a:xfrm>
          <a:prstGeom prst="rect">
            <a:avLst/>
          </a:prstGeom>
          <a:noFill/>
        </p:spPr>
        <p:txBody>
          <a:bodyPr wrap="square" rtlCol="0">
            <a:spAutoFit/>
          </a:bodyPr>
          <a:lstStyle/>
          <a:p>
            <a:r>
              <a:rPr kumimoji="1" lang="en-US" altLang="ja-JP" sz="800" dirty="0"/>
              <a:t>※</a:t>
            </a:r>
            <a:r>
              <a:rPr lang="ja-JP" altLang="en-US" sz="800" dirty="0"/>
              <a:t>上記の出展サポートをご希望される方は、なるべくスムーズに受講できるよう調整いたしますが</a:t>
            </a:r>
            <a:endParaRPr lang="en-US" altLang="ja-JP" sz="800" dirty="0"/>
          </a:p>
          <a:p>
            <a:r>
              <a:rPr lang="ja-JP" altLang="en-US" sz="800" dirty="0"/>
              <a:t>　ご希望が集中した際、</a:t>
            </a:r>
            <a:r>
              <a:rPr lang="ja-JP" altLang="en-US" sz="800" b="1" dirty="0"/>
              <a:t>搬入時間と講師アドバイスの時間に大幅な空き時間が生じる可能性がございます</a:t>
            </a:r>
            <a:r>
              <a:rPr lang="ja-JP" altLang="en-US" sz="800" dirty="0"/>
              <a:t>。あらかじめご了承ください。</a:t>
            </a:r>
            <a:endParaRPr kumimoji="1" lang="en-US" altLang="ja-JP" sz="800" dirty="0"/>
          </a:p>
          <a:p>
            <a:r>
              <a:rPr kumimoji="1" lang="ja-JP" altLang="en-US" sz="800" dirty="0"/>
              <a:t>　例）搬入時間</a:t>
            </a:r>
            <a:r>
              <a:rPr kumimoji="1" lang="en-US" altLang="ja-JP" sz="800" dirty="0"/>
              <a:t>10:00~12:00</a:t>
            </a:r>
            <a:r>
              <a:rPr kumimoji="1" lang="ja-JP" altLang="en-US" sz="800" dirty="0"/>
              <a:t>で、出展サポートは</a:t>
            </a:r>
            <a:r>
              <a:rPr kumimoji="1" lang="en-US" altLang="ja-JP" sz="800" dirty="0"/>
              <a:t>14:30</a:t>
            </a:r>
            <a:r>
              <a:rPr kumimoji="1" lang="ja-JP" altLang="en-US" sz="800" dirty="0"/>
              <a:t>から</a:t>
            </a:r>
            <a:endParaRPr kumimoji="1" lang="en-US" altLang="ja-JP" sz="800" dirty="0"/>
          </a:p>
        </p:txBody>
      </p:sp>
      <p:sp>
        <p:nvSpPr>
          <p:cNvPr id="10" name="テキスト ボックス 9">
            <a:extLst>
              <a:ext uri="{FF2B5EF4-FFF2-40B4-BE49-F238E27FC236}">
                <a16:creationId xmlns:a16="http://schemas.microsoft.com/office/drawing/2014/main" id="{A86A974D-A2E7-81A2-7F56-C69EF3F2B871}"/>
              </a:ext>
            </a:extLst>
          </p:cNvPr>
          <p:cNvSpPr txBox="1"/>
          <p:nvPr/>
        </p:nvSpPr>
        <p:spPr>
          <a:xfrm>
            <a:off x="997528" y="120075"/>
            <a:ext cx="1274619" cy="230832"/>
          </a:xfrm>
          <a:prstGeom prst="rect">
            <a:avLst/>
          </a:prstGeom>
          <a:noFill/>
        </p:spPr>
        <p:txBody>
          <a:bodyPr wrap="square" rtlCol="0">
            <a:spAutoFit/>
          </a:bodyPr>
          <a:lstStyle/>
          <a:p>
            <a:r>
              <a:rPr lang="ja-JP" altLang="en-US" sz="900" b="1" dirty="0">
                <a:solidFill>
                  <a:srgbClr val="FF0000"/>
                </a:solidFill>
                <a:latin typeface="游ゴシック" panose="020B0400000000000000" pitchFamily="50" charset="-128"/>
              </a:rPr>
              <a:t>*は必須項目です。</a:t>
            </a:r>
            <a:endParaRPr kumimoji="1" lang="ja-JP" altLang="en-US" sz="900" b="1" dirty="0"/>
          </a:p>
        </p:txBody>
      </p:sp>
    </p:spTree>
    <p:extLst>
      <p:ext uri="{BB962C8B-B14F-4D97-AF65-F5344CB8AC3E}">
        <p14:creationId xmlns:p14="http://schemas.microsoft.com/office/powerpoint/2010/main" val="2188927366"/>
      </p:ext>
    </p:extLst>
  </p:cSld>
  <p:clrMapOvr>
    <a:masterClrMapping/>
  </p:clrMapOvr>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9156D87-4DA5-0A3D-5B8D-F2A1E51902F4}"/>
              </a:ext>
            </a:extLst>
          </p:cNvPr>
          <p:cNvSpPr/>
          <p:nvPr/>
        </p:nvSpPr>
        <p:spPr>
          <a:xfrm>
            <a:off x="188913" y="0"/>
            <a:ext cx="1496291" cy="4433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ysClr val="windowText" lastClr="000000"/>
                </a:solidFill>
              </a:rPr>
              <a:t>提出書類</a:t>
            </a:r>
          </a:p>
        </p:txBody>
      </p:sp>
      <p:sp>
        <p:nvSpPr>
          <p:cNvPr id="51" name="正方形/長方形 50">
            <a:extLst>
              <a:ext uri="{FF2B5EF4-FFF2-40B4-BE49-F238E27FC236}">
                <a16:creationId xmlns:a16="http://schemas.microsoft.com/office/drawing/2014/main" id="{D27945F5-24E9-3FEF-44C0-0EED41E71D51}"/>
              </a:ext>
            </a:extLst>
          </p:cNvPr>
          <p:cNvSpPr/>
          <p:nvPr/>
        </p:nvSpPr>
        <p:spPr>
          <a:xfrm>
            <a:off x="175491" y="2103456"/>
            <a:ext cx="1733762" cy="324000"/>
          </a:xfrm>
          <a:prstGeom prst="rect">
            <a:avLst/>
          </a:prstGeom>
          <a:solidFill>
            <a:srgbClr val="7F7F7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t>追加備品</a:t>
            </a:r>
          </a:p>
        </p:txBody>
      </p:sp>
      <p:sp>
        <p:nvSpPr>
          <p:cNvPr id="30" name="テキスト ボックス 29">
            <a:extLst>
              <a:ext uri="{FF2B5EF4-FFF2-40B4-BE49-F238E27FC236}">
                <a16:creationId xmlns:a16="http://schemas.microsoft.com/office/drawing/2014/main" id="{759CE245-A486-FF23-9235-67D074B2E5C9}"/>
              </a:ext>
            </a:extLst>
          </p:cNvPr>
          <p:cNvSpPr txBox="1"/>
          <p:nvPr/>
        </p:nvSpPr>
        <p:spPr>
          <a:xfrm>
            <a:off x="1930398" y="2086604"/>
            <a:ext cx="4655129" cy="384721"/>
          </a:xfrm>
          <a:prstGeom prst="rect">
            <a:avLst/>
          </a:prstGeom>
          <a:noFill/>
        </p:spPr>
        <p:txBody>
          <a:bodyPr wrap="square" rtlCol="0">
            <a:spAutoFit/>
          </a:bodyPr>
          <a:lstStyle/>
          <a:p>
            <a:r>
              <a:rPr kumimoji="1" lang="ja-JP" altLang="en-US" sz="900" b="1" dirty="0">
                <a:solidFill>
                  <a:srgbClr val="FF0000"/>
                </a:solidFill>
              </a:rPr>
              <a:t>有料備品については出展承認後のキャンセルは出来かねますのでご注意ください。</a:t>
            </a:r>
            <a:endParaRPr kumimoji="1" lang="en-US" altLang="ja-JP" sz="900" b="1" dirty="0">
              <a:solidFill>
                <a:srgbClr val="FF0000"/>
              </a:solidFill>
            </a:endParaRPr>
          </a:p>
          <a:p>
            <a:r>
              <a:rPr kumimoji="1" lang="en-US" altLang="ja-JP" sz="1000" b="1" dirty="0">
                <a:solidFill>
                  <a:srgbClr val="FF0000"/>
                </a:solidFill>
              </a:rPr>
              <a:t>1</a:t>
            </a:r>
            <a:r>
              <a:rPr kumimoji="1" lang="ja-JP" altLang="en-US" sz="1000" b="1" dirty="0">
                <a:solidFill>
                  <a:srgbClr val="FF0000"/>
                </a:solidFill>
              </a:rPr>
              <a:t>小間（</a:t>
            </a:r>
            <a:r>
              <a:rPr kumimoji="1" lang="en-US" altLang="ja-JP" sz="1000" b="1" dirty="0">
                <a:solidFill>
                  <a:srgbClr val="FF0000"/>
                </a:solidFill>
              </a:rPr>
              <a:t>2m×2m</a:t>
            </a:r>
            <a:r>
              <a:rPr kumimoji="1" lang="ja-JP" altLang="en-US" sz="1000" b="1" dirty="0">
                <a:solidFill>
                  <a:srgbClr val="FF0000"/>
                </a:solidFill>
              </a:rPr>
              <a:t>）のスペース内における範囲で利用をお願いいたします。</a:t>
            </a:r>
            <a:endParaRPr kumimoji="1" lang="en-US" altLang="ja-JP" sz="1000" b="1" dirty="0">
              <a:solidFill>
                <a:srgbClr val="FF0000"/>
              </a:solidFill>
            </a:endParaRPr>
          </a:p>
        </p:txBody>
      </p:sp>
      <p:graphicFrame>
        <p:nvGraphicFramePr>
          <p:cNvPr id="3" name="表 2">
            <a:extLst>
              <a:ext uri="{FF2B5EF4-FFF2-40B4-BE49-F238E27FC236}">
                <a16:creationId xmlns:a16="http://schemas.microsoft.com/office/drawing/2014/main" id="{E33A31DA-0B57-73EB-D395-7A6D479D3F6B}"/>
              </a:ext>
            </a:extLst>
          </p:cNvPr>
          <p:cNvGraphicFramePr>
            <a:graphicFrameLocks noGrp="1"/>
          </p:cNvGraphicFramePr>
          <p:nvPr>
            <p:extLst>
              <p:ext uri="{D42A27DB-BD31-4B8C-83A1-F6EECF244321}">
                <p14:modId xmlns:p14="http://schemas.microsoft.com/office/powerpoint/2010/main" val="4243613125"/>
              </p:ext>
            </p:extLst>
          </p:nvPr>
        </p:nvGraphicFramePr>
        <p:xfrm>
          <a:off x="214837" y="6000169"/>
          <a:ext cx="6379927" cy="1267200"/>
        </p:xfrm>
        <a:graphic>
          <a:graphicData uri="http://schemas.openxmlformats.org/drawingml/2006/table">
            <a:tbl>
              <a:tblPr/>
              <a:tblGrid>
                <a:gridCol w="1854630">
                  <a:extLst>
                    <a:ext uri="{9D8B030D-6E8A-4147-A177-3AD203B41FA5}">
                      <a16:colId xmlns:a16="http://schemas.microsoft.com/office/drawing/2014/main" val="139096345"/>
                    </a:ext>
                  </a:extLst>
                </a:gridCol>
                <a:gridCol w="4525297">
                  <a:extLst>
                    <a:ext uri="{9D8B030D-6E8A-4147-A177-3AD203B41FA5}">
                      <a16:colId xmlns:a16="http://schemas.microsoft.com/office/drawing/2014/main" val="4251147083"/>
                    </a:ext>
                  </a:extLst>
                </a:gridCol>
              </a:tblGrid>
              <a:tr h="316800">
                <a:tc>
                  <a:txBody>
                    <a:bodyPr/>
                    <a:lstStyle/>
                    <a:p>
                      <a:pPr algn="ctr" fontAlgn="ctr"/>
                      <a:r>
                        <a:rPr lang="ja-JP" altLang="en-US" sz="1100" b="0" i="0" u="none" strike="noStrike" dirty="0">
                          <a:solidFill>
                            <a:srgbClr val="FF0000"/>
                          </a:solidFill>
                          <a:effectLst/>
                          <a:latin typeface="游ゴシック" panose="020B0400000000000000" pitchFamily="50" charset="-128"/>
                          <a:ea typeface="+mn-ea"/>
                        </a:rPr>
                        <a:t>*</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コンセント</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(500</a:t>
                      </a:r>
                      <a:r>
                        <a:rPr lang="en-US" sz="1100" b="0" i="0" u="none" strike="noStrike" dirty="0">
                          <a:solidFill>
                            <a:srgbClr val="000000"/>
                          </a:solidFill>
                          <a:effectLst/>
                          <a:latin typeface="游ゴシック" panose="020B0400000000000000" pitchFamily="50" charset="-128"/>
                          <a:ea typeface="游ゴシック" panose="020B0400000000000000" pitchFamily="50" charset="-128"/>
                        </a:rPr>
                        <a:t>W)</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BFBF"/>
                    </a:solidFill>
                  </a:tcP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8618418"/>
                  </a:ext>
                </a:extLst>
              </a:tr>
              <a:tr h="316800">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使用する機材名称</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電気容量</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BFBF"/>
                    </a:solidFill>
                  </a:tcP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38868975"/>
                  </a:ext>
                </a:extLst>
              </a:tr>
              <a:tr h="316800">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使用する機材名称</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電気容量</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BFBF"/>
                    </a:solidFill>
                  </a:tcP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5980687"/>
                  </a:ext>
                </a:extLst>
              </a:tr>
              <a:tr h="316800">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使用する機材名称</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電気容量</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BFBF"/>
                    </a:solidFill>
                  </a:tcP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2142756"/>
                  </a:ext>
                </a:extLst>
              </a:tr>
            </a:tbl>
          </a:graphicData>
        </a:graphic>
      </p:graphicFrame>
      <p:sp>
        <p:nvSpPr>
          <p:cNvPr id="70" name="正方形/長方形 69">
            <a:extLst>
              <a:ext uri="{FF2B5EF4-FFF2-40B4-BE49-F238E27FC236}">
                <a16:creationId xmlns:a16="http://schemas.microsoft.com/office/drawing/2014/main" id="{44311921-DF8A-C7E9-7B89-F772711AA5D5}"/>
              </a:ext>
            </a:extLst>
          </p:cNvPr>
          <p:cNvSpPr/>
          <p:nvPr/>
        </p:nvSpPr>
        <p:spPr>
          <a:xfrm>
            <a:off x="203200" y="5613031"/>
            <a:ext cx="1801091" cy="324000"/>
          </a:xfrm>
          <a:prstGeom prst="rect">
            <a:avLst/>
          </a:prstGeom>
          <a:solidFill>
            <a:srgbClr val="7F7F7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t>コンセント</a:t>
            </a:r>
            <a:endParaRPr kumimoji="1" lang="en-US" altLang="ja-JP" sz="1400" b="1" dirty="0"/>
          </a:p>
        </p:txBody>
      </p:sp>
      <p:sp>
        <p:nvSpPr>
          <p:cNvPr id="73" name="テキスト ボックス 72">
            <a:extLst>
              <a:ext uri="{FF2B5EF4-FFF2-40B4-BE49-F238E27FC236}">
                <a16:creationId xmlns:a16="http://schemas.microsoft.com/office/drawing/2014/main" id="{495A2137-3739-A336-C64F-72189547FA8C}"/>
              </a:ext>
            </a:extLst>
          </p:cNvPr>
          <p:cNvSpPr txBox="1"/>
          <p:nvPr/>
        </p:nvSpPr>
        <p:spPr>
          <a:xfrm>
            <a:off x="1989205" y="5620958"/>
            <a:ext cx="4512502" cy="369332"/>
          </a:xfrm>
          <a:prstGeom prst="rect">
            <a:avLst/>
          </a:prstGeom>
          <a:noFill/>
        </p:spPr>
        <p:txBody>
          <a:bodyPr wrap="square" rtlCol="0">
            <a:spAutoFit/>
          </a:bodyPr>
          <a:lstStyle/>
          <a:p>
            <a:r>
              <a:rPr kumimoji="1" lang="en-US" altLang="ja-JP" sz="900" dirty="0"/>
              <a:t>※1</a:t>
            </a:r>
            <a:r>
              <a:rPr kumimoji="1" lang="ja-JP" altLang="en-US" sz="900" dirty="0"/>
              <a:t>小間の上限は原則</a:t>
            </a:r>
            <a:r>
              <a:rPr kumimoji="1" lang="en-US" altLang="ja-JP" sz="900" b="1" dirty="0">
                <a:solidFill>
                  <a:srgbClr val="FF0000"/>
                </a:solidFill>
              </a:rPr>
              <a:t>500W</a:t>
            </a:r>
            <a:r>
              <a:rPr kumimoji="1" lang="ja-JP" altLang="en-US" sz="900" dirty="0"/>
              <a:t>になります。</a:t>
            </a:r>
            <a:endParaRPr kumimoji="1" lang="en-US" altLang="ja-JP" sz="900" dirty="0"/>
          </a:p>
          <a:p>
            <a:r>
              <a:rPr kumimoji="1" lang="en-US" altLang="ja-JP" sz="900" b="1" dirty="0"/>
              <a:t>※</a:t>
            </a:r>
            <a:r>
              <a:rPr kumimoji="1" lang="ja-JP" altLang="en-US" sz="900" b="1" dirty="0"/>
              <a:t>記載がない場合はコンセントの準備はありませんのでご注意ください。</a:t>
            </a:r>
          </a:p>
        </p:txBody>
      </p:sp>
      <p:sp>
        <p:nvSpPr>
          <p:cNvPr id="8" name="テキスト ボックス 7">
            <a:extLst>
              <a:ext uri="{FF2B5EF4-FFF2-40B4-BE49-F238E27FC236}">
                <a16:creationId xmlns:a16="http://schemas.microsoft.com/office/drawing/2014/main" id="{0C47EA13-3376-653F-2B06-FF724BAEE2D7}"/>
              </a:ext>
            </a:extLst>
          </p:cNvPr>
          <p:cNvSpPr txBox="1"/>
          <p:nvPr/>
        </p:nvSpPr>
        <p:spPr>
          <a:xfrm>
            <a:off x="2019828" y="6037612"/>
            <a:ext cx="4529852" cy="276999"/>
          </a:xfrm>
          <a:prstGeom prst="rect">
            <a:avLst/>
          </a:prstGeom>
          <a:noFill/>
        </p:spPr>
        <p:txBody>
          <a:bodyPr wrap="square" rtlCol="0">
            <a:spAutoFit/>
          </a:bodyPr>
          <a:lstStyle/>
          <a:p>
            <a:r>
              <a:rPr kumimoji="1" lang="en-US" altLang="ja-JP" sz="1200" dirty="0"/>
              <a:t> </a:t>
            </a:r>
            <a:r>
              <a:rPr kumimoji="1" lang="ja-JP" altLang="en-US" sz="1200" dirty="0"/>
              <a:t>　　　　　　要（</a:t>
            </a:r>
            <a:r>
              <a:rPr kumimoji="1" lang="en-US" altLang="ja-JP" sz="1200" dirty="0"/>
              <a:t>500W ×</a:t>
            </a:r>
            <a:r>
              <a:rPr kumimoji="1" lang="ja-JP" altLang="en-US" sz="1200" dirty="0"/>
              <a:t>　　個）　</a:t>
            </a:r>
            <a:r>
              <a:rPr kumimoji="1" lang="en-US" altLang="ja-JP" sz="1200" dirty="0"/>
              <a:t>/</a:t>
            </a:r>
            <a:r>
              <a:rPr kumimoji="1" lang="ja-JP" altLang="en-US" sz="1200" dirty="0"/>
              <a:t>　　不要</a:t>
            </a:r>
          </a:p>
        </p:txBody>
      </p:sp>
      <p:sp>
        <p:nvSpPr>
          <p:cNvPr id="78" name="テキスト ボックス 77">
            <a:extLst>
              <a:ext uri="{FF2B5EF4-FFF2-40B4-BE49-F238E27FC236}">
                <a16:creationId xmlns:a16="http://schemas.microsoft.com/office/drawing/2014/main" id="{37104840-3115-E248-4E2D-1DD4DC120A37}"/>
              </a:ext>
            </a:extLst>
          </p:cNvPr>
          <p:cNvSpPr txBox="1"/>
          <p:nvPr/>
        </p:nvSpPr>
        <p:spPr>
          <a:xfrm>
            <a:off x="1933006" y="6314494"/>
            <a:ext cx="4529852" cy="307777"/>
          </a:xfrm>
          <a:prstGeom prst="rect">
            <a:avLst/>
          </a:prstGeom>
          <a:noFill/>
        </p:spPr>
        <p:txBody>
          <a:bodyPr wrap="square" rtlCol="0">
            <a:spAutoFit/>
          </a:bodyPr>
          <a:lstStyle/>
          <a:p>
            <a:r>
              <a:rPr kumimoji="1" lang="en-US" altLang="ja-JP" sz="1400" dirty="0"/>
              <a:t> </a:t>
            </a:r>
            <a:r>
              <a:rPr kumimoji="1" lang="ja-JP" altLang="en-US" sz="1400" dirty="0"/>
              <a:t>　　　　　　　　　　　　　　　   </a:t>
            </a:r>
            <a:r>
              <a:rPr kumimoji="1" lang="en-US" altLang="ja-JP" sz="1400" dirty="0"/>
              <a:t>/</a:t>
            </a:r>
            <a:r>
              <a:rPr kumimoji="1" lang="ja-JP" altLang="en-US" sz="1400" dirty="0"/>
              <a:t>　　</a:t>
            </a:r>
            <a:r>
              <a:rPr kumimoji="1" lang="en-US" altLang="ja-JP" sz="1400" dirty="0"/>
              <a:t>W</a:t>
            </a:r>
            <a:r>
              <a:rPr kumimoji="1" lang="ja-JP" altLang="en-US" sz="1400" dirty="0"/>
              <a:t>・　　   </a:t>
            </a:r>
            <a:r>
              <a:rPr kumimoji="1" lang="en-US" altLang="ja-JP" sz="1400" dirty="0"/>
              <a:t>V</a:t>
            </a:r>
            <a:endParaRPr kumimoji="1" lang="ja-JP" altLang="en-US" sz="1400" dirty="0"/>
          </a:p>
        </p:txBody>
      </p:sp>
      <p:sp>
        <p:nvSpPr>
          <p:cNvPr id="81" name="テキスト ボックス 80">
            <a:extLst>
              <a:ext uri="{FF2B5EF4-FFF2-40B4-BE49-F238E27FC236}">
                <a16:creationId xmlns:a16="http://schemas.microsoft.com/office/drawing/2014/main" id="{B4A02927-4892-ECAB-DD5E-355690676AD9}"/>
              </a:ext>
            </a:extLst>
          </p:cNvPr>
          <p:cNvSpPr txBox="1"/>
          <p:nvPr/>
        </p:nvSpPr>
        <p:spPr>
          <a:xfrm>
            <a:off x="1933006" y="6622271"/>
            <a:ext cx="4529852" cy="307777"/>
          </a:xfrm>
          <a:prstGeom prst="rect">
            <a:avLst/>
          </a:prstGeom>
          <a:noFill/>
        </p:spPr>
        <p:txBody>
          <a:bodyPr wrap="square" rtlCol="0">
            <a:spAutoFit/>
          </a:bodyPr>
          <a:lstStyle/>
          <a:p>
            <a:r>
              <a:rPr kumimoji="1" lang="en-US" altLang="ja-JP" sz="1400" dirty="0"/>
              <a:t> </a:t>
            </a:r>
            <a:r>
              <a:rPr kumimoji="1" lang="ja-JP" altLang="en-US" sz="1400" dirty="0"/>
              <a:t>　　　　　　　　　　　　　　　   </a:t>
            </a:r>
            <a:r>
              <a:rPr kumimoji="1" lang="en-US" altLang="ja-JP" sz="1400" dirty="0"/>
              <a:t>/</a:t>
            </a:r>
            <a:r>
              <a:rPr kumimoji="1" lang="ja-JP" altLang="en-US" sz="1400" dirty="0"/>
              <a:t>　　</a:t>
            </a:r>
            <a:r>
              <a:rPr kumimoji="1" lang="en-US" altLang="ja-JP" sz="1400" dirty="0"/>
              <a:t>W</a:t>
            </a:r>
            <a:r>
              <a:rPr kumimoji="1" lang="ja-JP" altLang="en-US" sz="1400" dirty="0"/>
              <a:t>・　　   </a:t>
            </a:r>
            <a:r>
              <a:rPr kumimoji="1" lang="en-US" altLang="ja-JP" sz="1400" dirty="0"/>
              <a:t>V</a:t>
            </a:r>
            <a:endParaRPr kumimoji="1" lang="ja-JP" altLang="en-US" sz="1400" dirty="0"/>
          </a:p>
        </p:txBody>
      </p:sp>
      <p:sp>
        <p:nvSpPr>
          <p:cNvPr id="9" name="テキスト ボックス 8">
            <a:extLst>
              <a:ext uri="{FF2B5EF4-FFF2-40B4-BE49-F238E27FC236}">
                <a16:creationId xmlns:a16="http://schemas.microsoft.com/office/drawing/2014/main" id="{7B000067-10BE-29BD-8770-3D4EB6669B95}"/>
              </a:ext>
            </a:extLst>
          </p:cNvPr>
          <p:cNvSpPr txBox="1"/>
          <p:nvPr/>
        </p:nvSpPr>
        <p:spPr>
          <a:xfrm>
            <a:off x="1933006" y="6930048"/>
            <a:ext cx="4529852" cy="307777"/>
          </a:xfrm>
          <a:prstGeom prst="rect">
            <a:avLst/>
          </a:prstGeom>
          <a:noFill/>
        </p:spPr>
        <p:txBody>
          <a:bodyPr wrap="square" rtlCol="0">
            <a:spAutoFit/>
          </a:bodyPr>
          <a:lstStyle/>
          <a:p>
            <a:r>
              <a:rPr kumimoji="1" lang="en-US" altLang="ja-JP" sz="1400" dirty="0"/>
              <a:t> </a:t>
            </a:r>
            <a:r>
              <a:rPr kumimoji="1" lang="ja-JP" altLang="en-US" sz="1400" dirty="0"/>
              <a:t>　　　　　　　　　　　　　　　   </a:t>
            </a:r>
            <a:r>
              <a:rPr kumimoji="1" lang="en-US" altLang="ja-JP" sz="1400" dirty="0"/>
              <a:t>/</a:t>
            </a:r>
            <a:r>
              <a:rPr kumimoji="1" lang="ja-JP" altLang="en-US" sz="1400" dirty="0"/>
              <a:t>　　</a:t>
            </a:r>
            <a:r>
              <a:rPr kumimoji="1" lang="en-US" altLang="ja-JP" sz="1400" dirty="0"/>
              <a:t>W</a:t>
            </a:r>
            <a:r>
              <a:rPr kumimoji="1" lang="ja-JP" altLang="en-US" sz="1400" dirty="0"/>
              <a:t>・　　   </a:t>
            </a:r>
            <a:r>
              <a:rPr kumimoji="1" lang="en-US" altLang="ja-JP" sz="1400" dirty="0"/>
              <a:t>V</a:t>
            </a:r>
            <a:endParaRPr kumimoji="1" lang="ja-JP" altLang="en-US" sz="1400" dirty="0"/>
          </a:p>
        </p:txBody>
      </p:sp>
      <p:graphicFrame>
        <p:nvGraphicFramePr>
          <p:cNvPr id="17" name="表 16">
            <a:extLst>
              <a:ext uri="{FF2B5EF4-FFF2-40B4-BE49-F238E27FC236}">
                <a16:creationId xmlns:a16="http://schemas.microsoft.com/office/drawing/2014/main" id="{A5E12459-179D-E1EC-1885-9C202AA41919}"/>
              </a:ext>
            </a:extLst>
          </p:cNvPr>
          <p:cNvGraphicFramePr>
            <a:graphicFrameLocks noGrp="1"/>
          </p:cNvGraphicFramePr>
          <p:nvPr>
            <p:extLst>
              <p:ext uri="{D42A27DB-BD31-4B8C-83A1-F6EECF244321}">
                <p14:modId xmlns:p14="http://schemas.microsoft.com/office/powerpoint/2010/main" val="3566166117"/>
              </p:ext>
            </p:extLst>
          </p:nvPr>
        </p:nvGraphicFramePr>
        <p:xfrm>
          <a:off x="193963" y="2509862"/>
          <a:ext cx="6428509" cy="2995586"/>
        </p:xfrm>
        <a:graphic>
          <a:graphicData uri="http://schemas.openxmlformats.org/drawingml/2006/table">
            <a:tbl>
              <a:tblPr firstRow="1" bandRow="1">
                <a:tableStyleId>{2D5ABB26-0587-4C30-8999-92F81FD0307C}</a:tableStyleId>
              </a:tblPr>
              <a:tblGrid>
                <a:gridCol w="541349">
                  <a:extLst>
                    <a:ext uri="{9D8B030D-6E8A-4147-A177-3AD203B41FA5}">
                      <a16:colId xmlns:a16="http://schemas.microsoft.com/office/drawing/2014/main" val="25451480"/>
                    </a:ext>
                  </a:extLst>
                </a:gridCol>
                <a:gridCol w="603961">
                  <a:extLst>
                    <a:ext uri="{9D8B030D-6E8A-4147-A177-3AD203B41FA5}">
                      <a16:colId xmlns:a16="http://schemas.microsoft.com/office/drawing/2014/main" val="3497098195"/>
                    </a:ext>
                  </a:extLst>
                </a:gridCol>
                <a:gridCol w="5283199">
                  <a:extLst>
                    <a:ext uri="{9D8B030D-6E8A-4147-A177-3AD203B41FA5}">
                      <a16:colId xmlns:a16="http://schemas.microsoft.com/office/drawing/2014/main" val="3281886084"/>
                    </a:ext>
                  </a:extLst>
                </a:gridCol>
              </a:tblGrid>
              <a:tr h="912128">
                <a:tc rowSpan="2">
                  <a:txBody>
                    <a:bodyPr/>
                    <a:lstStyle/>
                    <a:p>
                      <a:pPr algn="ctr"/>
                      <a:r>
                        <a:rPr kumimoji="1" lang="ja-JP" altLang="en-US" sz="1200" dirty="0"/>
                        <a:t>有料備品</a:t>
                      </a:r>
                      <a:endParaRPr kumimoji="1" lang="en-US" altLang="ja-JP" sz="1200" dirty="0"/>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en-US" altLang="ja-JP"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b="1" dirty="0"/>
                        <a:t>①冷蔵ケース　</a:t>
                      </a:r>
                      <a:r>
                        <a:rPr kumimoji="1" lang="en-US" altLang="ja-JP" sz="1100" b="1" dirty="0">
                          <a:latin typeface="+mn-ea"/>
                          <a:ea typeface="+mn-ea"/>
                        </a:rPr>
                        <a:t>20,000</a:t>
                      </a:r>
                      <a:r>
                        <a:rPr kumimoji="1" lang="ja-JP" altLang="en-US" sz="1100" b="1" dirty="0">
                          <a:latin typeface="+mn-ea"/>
                          <a:ea typeface="+mn-ea"/>
                        </a:rPr>
                        <a:t>円</a:t>
                      </a:r>
                      <a:r>
                        <a:rPr kumimoji="1" lang="ja-JP" altLang="en-US" sz="1100" b="1" dirty="0"/>
                        <a:t>（税込み）</a:t>
                      </a:r>
                      <a:endParaRPr kumimoji="1" lang="en-US" altLang="ja-JP" sz="1100" b="1" dirty="0"/>
                    </a:p>
                    <a:p>
                      <a:r>
                        <a:rPr kumimoji="1" lang="ja-JP" altLang="en-US" sz="800" dirty="0"/>
                        <a:t>寸法：</a:t>
                      </a:r>
                      <a:r>
                        <a:rPr kumimoji="1" lang="en-US" altLang="ja-JP" sz="800" dirty="0"/>
                        <a:t>W429×D410</a:t>
                      </a:r>
                      <a:r>
                        <a:rPr kumimoji="1" lang="ja-JP" altLang="en-US" sz="800" dirty="0"/>
                        <a:t>＋</a:t>
                      </a:r>
                      <a:r>
                        <a:rPr kumimoji="1" lang="en-US" altLang="ja-JP" sz="800" dirty="0"/>
                        <a:t>35×H874mm</a:t>
                      </a:r>
                    </a:p>
                    <a:p>
                      <a:r>
                        <a:rPr kumimoji="1" lang="ja-JP" altLang="en-US" sz="800" dirty="0"/>
                        <a:t>有効内容積：</a:t>
                      </a:r>
                      <a:r>
                        <a:rPr kumimoji="1" lang="en-US" altLang="ja-JP" sz="800" dirty="0"/>
                        <a:t>54L</a:t>
                      </a:r>
                    </a:p>
                    <a:p>
                      <a:r>
                        <a:rPr kumimoji="1" lang="ja-JP" altLang="en-US" sz="800" dirty="0"/>
                        <a:t>共通冷蔵庫（要申請、無料）も設置予定です。</a:t>
                      </a:r>
                      <a:endParaRPr kumimoji="1" lang="en-US" altLang="ja-JP" sz="800" dirty="0"/>
                    </a:p>
                    <a:p>
                      <a:r>
                        <a:rPr kumimoji="1" lang="ja-JP" altLang="en-US" sz="800" dirty="0"/>
                        <a:t>ご希望の場合は、上段の共用備品利用に〇を付けてください。</a:t>
                      </a:r>
                      <a:endParaRPr kumimoji="1" lang="en-US" altLang="ja-JP" sz="800" dirty="0"/>
                    </a:p>
                    <a:p>
                      <a:r>
                        <a:rPr kumimoji="1" lang="ja-JP" altLang="en-US" sz="800" dirty="0"/>
                        <a:t>各ブース内に必要な場合はこちらをお申込みください。</a:t>
                      </a:r>
                      <a:endParaRPr kumimoji="1" lang="en-US" altLang="ja-JP" sz="800" dirty="0"/>
                    </a:p>
                    <a:p>
                      <a:r>
                        <a:rPr kumimoji="1" lang="en-US" altLang="ja-JP" sz="800" dirty="0"/>
                        <a:t>※</a:t>
                      </a:r>
                      <a:r>
                        <a:rPr kumimoji="1" lang="ja-JP" altLang="en-US" sz="800" dirty="0"/>
                        <a:t>申込は１台までとなります。</a:t>
                      </a:r>
                      <a:endParaRPr kumimoji="1" lang="en-US" altLang="ja-JP"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30693412"/>
                  </a:ext>
                </a:extLst>
              </a:tr>
              <a:tr h="912128">
                <a:tc vMerge="1">
                  <a:txBody>
                    <a:bodyPr/>
                    <a:lstStyle/>
                    <a:p>
                      <a:endParaRPr kumimoji="1" lang="en-US" altLang="ja-JP"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en-US" altLang="ja-JP"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b="1" dirty="0"/>
                        <a:t>②冷凍ケース　</a:t>
                      </a:r>
                      <a:r>
                        <a:rPr kumimoji="1" lang="en-US" altLang="ja-JP" sz="1100" b="1" dirty="0">
                          <a:latin typeface="+mn-ea"/>
                          <a:ea typeface="+mn-ea"/>
                        </a:rPr>
                        <a:t>20,000</a:t>
                      </a:r>
                      <a:r>
                        <a:rPr kumimoji="1" lang="ja-JP" altLang="en-US" sz="1100" b="1" dirty="0">
                          <a:latin typeface="+mn-ea"/>
                          <a:ea typeface="+mn-ea"/>
                        </a:rPr>
                        <a:t>円</a:t>
                      </a:r>
                      <a:r>
                        <a:rPr kumimoji="1" lang="ja-JP" altLang="en-US" sz="1100" b="1" dirty="0"/>
                        <a:t>（税込み）</a:t>
                      </a:r>
                      <a:endParaRPr kumimoji="1" lang="en-US" altLang="ja-JP" sz="1100" b="1" dirty="0"/>
                    </a:p>
                    <a:p>
                      <a:r>
                        <a:rPr kumimoji="1" lang="ja-JP" altLang="en-US" sz="800" dirty="0"/>
                        <a:t>寸法：</a:t>
                      </a:r>
                      <a:r>
                        <a:rPr kumimoji="1" lang="en-US" altLang="ja-JP" sz="800" dirty="0"/>
                        <a:t>W691×D316</a:t>
                      </a:r>
                      <a:r>
                        <a:rPr kumimoji="1" lang="ja-JP" altLang="en-US" sz="800" dirty="0"/>
                        <a:t>＋</a:t>
                      </a:r>
                      <a:r>
                        <a:rPr kumimoji="1" lang="en-US" altLang="ja-JP" sz="800" dirty="0"/>
                        <a:t>20×H865mm</a:t>
                      </a:r>
                    </a:p>
                    <a:p>
                      <a:r>
                        <a:rPr kumimoji="1" lang="ja-JP" altLang="en-US" sz="800" dirty="0"/>
                        <a:t>有効内容積：</a:t>
                      </a:r>
                      <a:r>
                        <a:rPr kumimoji="1" lang="en-US" altLang="ja-JP" sz="800" dirty="0"/>
                        <a:t>63L</a:t>
                      </a:r>
                    </a:p>
                    <a:p>
                      <a:r>
                        <a:rPr kumimoji="1" lang="ja-JP" altLang="en-US" sz="800" dirty="0"/>
                        <a:t>共通冷蔵庫（要申請、無料）も設置予定です。</a:t>
                      </a:r>
                      <a:endParaRPr kumimoji="1" lang="en-US" altLang="ja-JP" sz="800" dirty="0"/>
                    </a:p>
                    <a:p>
                      <a:r>
                        <a:rPr kumimoji="1" lang="ja-JP" altLang="en-US" sz="800" dirty="0"/>
                        <a:t>ご希望の場合は、上段の共用備品利用に〇を付けてください。</a:t>
                      </a:r>
                      <a:endParaRPr kumimoji="1" lang="en-US" altLang="ja-JP" sz="800" dirty="0"/>
                    </a:p>
                    <a:p>
                      <a:r>
                        <a:rPr kumimoji="1" lang="ja-JP" altLang="en-US" sz="800" dirty="0"/>
                        <a:t>各ブース内に必要な場合はこちらをお申込みください。</a:t>
                      </a:r>
                      <a:endParaRPr kumimoji="1" lang="en-US" altLang="ja-JP" sz="800" dirty="0"/>
                    </a:p>
                    <a:p>
                      <a:r>
                        <a:rPr kumimoji="1" lang="en-US" altLang="ja-JP" sz="800" dirty="0"/>
                        <a:t>※</a:t>
                      </a:r>
                      <a:r>
                        <a:rPr kumimoji="1" lang="ja-JP" altLang="en-US" sz="800" dirty="0"/>
                        <a:t>申込は１台までとなります。</a:t>
                      </a:r>
                      <a:endParaRPr kumimoji="1" lang="en-US" altLang="ja-JP"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62790692"/>
                  </a:ext>
                </a:extLst>
              </a:tr>
              <a:tr h="507193">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無料備品</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en-US" altLang="ja-JP"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b="1" dirty="0"/>
                        <a:t>③スタッキングチェア</a:t>
                      </a:r>
                      <a:endParaRPr kumimoji="1" lang="en-US" altLang="ja-JP" sz="1100" b="1" dirty="0"/>
                    </a:p>
                    <a:p>
                      <a:r>
                        <a:rPr kumimoji="1" lang="en-US" altLang="ja-JP" sz="800" dirty="0"/>
                        <a:t>※</a:t>
                      </a:r>
                      <a:r>
                        <a:rPr kumimoji="1" lang="ja-JP" altLang="en-US" sz="800" dirty="0"/>
                        <a:t>基本小間に</a:t>
                      </a:r>
                      <a:r>
                        <a:rPr kumimoji="1" lang="en-US" altLang="ja-JP" sz="800" dirty="0"/>
                        <a:t>2</a:t>
                      </a:r>
                      <a:r>
                        <a:rPr kumimoji="1" lang="ja-JP" altLang="en-US" sz="800" dirty="0"/>
                        <a:t>脚ご用意しております。追加希望の場合お申込みください。</a:t>
                      </a:r>
                      <a:endParaRPr kumimoji="1" lang="en-US" altLang="ja-JP"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7788000"/>
                  </a:ext>
                </a:extLst>
              </a:tr>
              <a:tr h="507193">
                <a:tc vMerge="1">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b="1" dirty="0"/>
                        <a:t>④会議用机</a:t>
                      </a:r>
                      <a:endParaRPr kumimoji="1" lang="en-US" altLang="ja-JP" sz="1100" b="1" dirty="0"/>
                    </a:p>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800" b="0" i="0" u="none" strike="noStrike" kern="1200" cap="none" spc="0" normalizeH="0" baseline="0" noProof="0" dirty="0">
                          <a:ln>
                            <a:noFill/>
                          </a:ln>
                          <a:solidFill>
                            <a:prstClr val="black"/>
                          </a:solidFill>
                          <a:effectLst/>
                          <a:uLnTx/>
                          <a:uFillTx/>
                          <a:latin typeface="+mn-lt"/>
                          <a:ea typeface="+mn-ea"/>
                          <a:cs typeface="+mn-cs"/>
                        </a:rPr>
                        <a:t>基本小間に</a:t>
                      </a:r>
                      <a:r>
                        <a:rPr kumimoji="1" lang="en-US" altLang="ja-JP" sz="800" b="0" i="0" u="none" strike="noStrike" kern="1200" cap="none" spc="0" normalizeH="0" baseline="0" noProof="0" dirty="0">
                          <a:ln>
                            <a:noFill/>
                          </a:ln>
                          <a:solidFill>
                            <a:prstClr val="black"/>
                          </a:solidFill>
                          <a:effectLst/>
                          <a:uLnTx/>
                          <a:uFillTx/>
                          <a:latin typeface="+mn-lt"/>
                          <a:ea typeface="+mn-ea"/>
                          <a:cs typeface="+mn-cs"/>
                        </a:rPr>
                        <a:t>1</a:t>
                      </a:r>
                      <a:r>
                        <a:rPr kumimoji="1" lang="ja-JP" altLang="en-US" sz="800" b="0" i="0" u="none" strike="noStrike" kern="1200" cap="none" spc="0" normalizeH="0" baseline="0" noProof="0" dirty="0">
                          <a:ln>
                            <a:noFill/>
                          </a:ln>
                          <a:solidFill>
                            <a:prstClr val="black"/>
                          </a:solidFill>
                          <a:effectLst/>
                          <a:uLnTx/>
                          <a:uFillTx/>
                          <a:latin typeface="+mn-lt"/>
                          <a:ea typeface="+mn-ea"/>
                          <a:cs typeface="+mn-cs"/>
                        </a:rPr>
                        <a:t>台ご用意しております。追加希望の場合お申込みください。</a:t>
                      </a:r>
                      <a:endParaRPr kumimoji="1" lang="en-US" altLang="ja-JP" sz="800" b="0" i="0" u="none" strike="noStrike" kern="1200" cap="none" spc="0" normalizeH="0" baseline="0" noProof="0" dirty="0">
                        <a:ln>
                          <a:noFill/>
                        </a:ln>
                        <a:solidFill>
                          <a:prstClr val="black"/>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2205949"/>
                  </a:ext>
                </a:extLst>
              </a:tr>
            </a:tbl>
          </a:graphicData>
        </a:graphic>
      </p:graphicFrame>
      <p:sp>
        <p:nvSpPr>
          <p:cNvPr id="22" name="正方形/長方形 21">
            <a:extLst>
              <a:ext uri="{FF2B5EF4-FFF2-40B4-BE49-F238E27FC236}">
                <a16:creationId xmlns:a16="http://schemas.microsoft.com/office/drawing/2014/main" id="{87BF0952-94C0-A3EF-A6D3-417D15251494}"/>
              </a:ext>
            </a:extLst>
          </p:cNvPr>
          <p:cNvSpPr/>
          <p:nvPr/>
        </p:nvSpPr>
        <p:spPr>
          <a:xfrm>
            <a:off x="736138" y="2513262"/>
            <a:ext cx="599994" cy="24625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申込む</a:t>
            </a:r>
          </a:p>
        </p:txBody>
      </p:sp>
      <p:sp>
        <p:nvSpPr>
          <p:cNvPr id="23" name="正方形/長方形 22">
            <a:extLst>
              <a:ext uri="{FF2B5EF4-FFF2-40B4-BE49-F238E27FC236}">
                <a16:creationId xmlns:a16="http://schemas.microsoft.com/office/drawing/2014/main" id="{8EBB5647-A0DF-D9EC-0575-8C451DA2DA30}"/>
              </a:ext>
            </a:extLst>
          </p:cNvPr>
          <p:cNvSpPr/>
          <p:nvPr/>
        </p:nvSpPr>
        <p:spPr>
          <a:xfrm>
            <a:off x="736138" y="3424707"/>
            <a:ext cx="599070" cy="24625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t>申込む</a:t>
            </a:r>
          </a:p>
        </p:txBody>
      </p:sp>
      <p:sp>
        <p:nvSpPr>
          <p:cNvPr id="29" name="正方形/長方形 28">
            <a:extLst>
              <a:ext uri="{FF2B5EF4-FFF2-40B4-BE49-F238E27FC236}">
                <a16:creationId xmlns:a16="http://schemas.microsoft.com/office/drawing/2014/main" id="{98706E86-2F93-594B-9584-B51F93C8C50F}"/>
              </a:ext>
            </a:extLst>
          </p:cNvPr>
          <p:cNvSpPr/>
          <p:nvPr/>
        </p:nvSpPr>
        <p:spPr>
          <a:xfrm>
            <a:off x="736138" y="4500396"/>
            <a:ext cx="599994" cy="18770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数量</a:t>
            </a:r>
          </a:p>
        </p:txBody>
      </p:sp>
      <p:sp>
        <p:nvSpPr>
          <p:cNvPr id="37" name="正方形/長方形 36">
            <a:extLst>
              <a:ext uri="{FF2B5EF4-FFF2-40B4-BE49-F238E27FC236}">
                <a16:creationId xmlns:a16="http://schemas.microsoft.com/office/drawing/2014/main" id="{8079EA91-9524-B159-DAC2-7DF2C46623AE}"/>
              </a:ext>
            </a:extLst>
          </p:cNvPr>
          <p:cNvSpPr/>
          <p:nvPr/>
        </p:nvSpPr>
        <p:spPr>
          <a:xfrm>
            <a:off x="203199" y="7390080"/>
            <a:ext cx="1791855" cy="324000"/>
          </a:xfrm>
          <a:prstGeom prst="rect">
            <a:avLst/>
          </a:prstGeom>
          <a:solidFill>
            <a:srgbClr val="7F7F7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t>アフター交流会</a:t>
            </a:r>
          </a:p>
        </p:txBody>
      </p:sp>
      <p:graphicFrame>
        <p:nvGraphicFramePr>
          <p:cNvPr id="38" name="表 37">
            <a:extLst>
              <a:ext uri="{FF2B5EF4-FFF2-40B4-BE49-F238E27FC236}">
                <a16:creationId xmlns:a16="http://schemas.microsoft.com/office/drawing/2014/main" id="{CA795B25-D526-C6C6-23B1-D7B7C9C3D089}"/>
              </a:ext>
            </a:extLst>
          </p:cNvPr>
          <p:cNvGraphicFramePr>
            <a:graphicFrameLocks noGrp="1"/>
          </p:cNvGraphicFramePr>
          <p:nvPr>
            <p:extLst>
              <p:ext uri="{D42A27DB-BD31-4B8C-83A1-F6EECF244321}">
                <p14:modId xmlns:p14="http://schemas.microsoft.com/office/powerpoint/2010/main" val="1415065108"/>
              </p:ext>
            </p:extLst>
          </p:nvPr>
        </p:nvGraphicFramePr>
        <p:xfrm>
          <a:off x="221673" y="7756549"/>
          <a:ext cx="6419271" cy="1135392"/>
        </p:xfrm>
        <a:graphic>
          <a:graphicData uri="http://schemas.openxmlformats.org/drawingml/2006/table">
            <a:tbl>
              <a:tblPr/>
              <a:tblGrid>
                <a:gridCol w="1866068">
                  <a:extLst>
                    <a:ext uri="{9D8B030D-6E8A-4147-A177-3AD203B41FA5}">
                      <a16:colId xmlns:a16="http://schemas.microsoft.com/office/drawing/2014/main" val="139096345"/>
                    </a:ext>
                  </a:extLst>
                </a:gridCol>
                <a:gridCol w="1517734">
                  <a:extLst>
                    <a:ext uri="{9D8B030D-6E8A-4147-A177-3AD203B41FA5}">
                      <a16:colId xmlns:a16="http://schemas.microsoft.com/office/drawing/2014/main" val="4251147083"/>
                    </a:ext>
                  </a:extLst>
                </a:gridCol>
                <a:gridCol w="1517735">
                  <a:extLst>
                    <a:ext uri="{9D8B030D-6E8A-4147-A177-3AD203B41FA5}">
                      <a16:colId xmlns:a16="http://schemas.microsoft.com/office/drawing/2014/main" val="4141737880"/>
                    </a:ext>
                  </a:extLst>
                </a:gridCol>
                <a:gridCol w="1517734">
                  <a:extLst>
                    <a:ext uri="{9D8B030D-6E8A-4147-A177-3AD203B41FA5}">
                      <a16:colId xmlns:a16="http://schemas.microsoft.com/office/drawing/2014/main" val="266522173"/>
                    </a:ext>
                  </a:extLst>
                </a:gridCol>
              </a:tblGrid>
              <a:tr h="261217">
                <a:tc>
                  <a:txBody>
                    <a:bodyPr/>
                    <a:lstStyle/>
                    <a:p>
                      <a:pPr algn="ctr" fontAlgn="ctr"/>
                      <a:r>
                        <a:rPr lang="ja-JP" altLang="en-US" sz="1200" b="0" i="0" u="none" strike="noStrike" dirty="0">
                          <a:solidFill>
                            <a:srgbClr val="FF0000"/>
                          </a:solidFill>
                          <a:effectLst/>
                          <a:latin typeface="游ゴシック" panose="020B0400000000000000" pitchFamily="50" charset="-128"/>
                          <a:ea typeface="+mn-ea"/>
                        </a:rPr>
                        <a:t>*</a:t>
                      </a:r>
                      <a:r>
                        <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rPr>
                        <a:t>参加希望の有無</a:t>
                      </a:r>
                      <a:endParaRPr 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BFBF"/>
                    </a:solidFill>
                  </a:tcPr>
                </a:tc>
                <a:tc>
                  <a:txBody>
                    <a:bodyPr/>
                    <a:lstStyle/>
                    <a:p>
                      <a:pPr algn="l" fontAlgn="ct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 </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PR</a:t>
                      </a:r>
                      <a:r>
                        <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rPr>
                        <a:t>タイムの希望</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l"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8618418"/>
                  </a:ext>
                </a:extLst>
              </a:tr>
              <a:tr h="274320">
                <a:tc>
                  <a:txBody>
                    <a:bodyPr/>
                    <a:lstStyle/>
                    <a:p>
                      <a:pPr algn="ctr" fontAlgn="ctr"/>
                      <a:r>
                        <a:rPr lang="en-US" sz="1200" b="0" i="0" u="none" strike="noStrike" dirty="0" err="1">
                          <a:solidFill>
                            <a:srgbClr val="000000"/>
                          </a:solidFill>
                          <a:effectLst/>
                          <a:latin typeface="游ゴシック" panose="020B0400000000000000" pitchFamily="50" charset="-128"/>
                          <a:ea typeface="游ゴシック" panose="020B0400000000000000" pitchFamily="50" charset="-128"/>
                        </a:rPr>
                        <a:t>参加</a:t>
                      </a:r>
                      <a:r>
                        <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rPr>
                        <a:t>人数</a:t>
                      </a:r>
                      <a:endParaRPr 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BFBF"/>
                    </a:solidFill>
                  </a:tcP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名</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PR</a:t>
                      </a:r>
                      <a:r>
                        <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rPr>
                        <a:t>商品サイズ</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l"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84003343"/>
                  </a:ext>
                </a:extLst>
              </a:tr>
              <a:tr h="599855">
                <a:tc>
                  <a:txBody>
                    <a:bodyPr/>
                    <a:lstStyle/>
                    <a:p>
                      <a:pPr algn="ctr" fontAlgn="ctr"/>
                      <a:r>
                        <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rPr>
                        <a:t>紹介内容</a:t>
                      </a:r>
                      <a:endPar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endParaRPr>
                    </a:p>
                    <a:p>
                      <a:pPr algn="ctr" fontAlgn="ctr"/>
                      <a:r>
                        <a:rPr lang="en-US" altLang="ja-JP" sz="1050" b="0" i="0" u="none" strike="noStrike" dirty="0">
                          <a:solidFill>
                            <a:srgbClr val="000000"/>
                          </a:solidFill>
                          <a:effectLst/>
                          <a:latin typeface="游ゴシック" panose="020B0400000000000000" pitchFamily="50" charset="-128"/>
                          <a:ea typeface="游ゴシック" panose="020B0400000000000000" pitchFamily="50" charset="-128"/>
                        </a:rPr>
                        <a:t>※PR</a:t>
                      </a:r>
                      <a:r>
                        <a:rPr lang="ja-JP" altLang="en-US" sz="1050" b="0" i="0" u="none" strike="noStrike" dirty="0">
                          <a:solidFill>
                            <a:srgbClr val="000000"/>
                          </a:solidFill>
                          <a:effectLst/>
                          <a:latin typeface="游ゴシック" panose="020B0400000000000000" pitchFamily="50" charset="-128"/>
                          <a:ea typeface="游ゴシック" panose="020B0400000000000000" pitchFamily="50" charset="-128"/>
                        </a:rPr>
                        <a:t>を希望する場合記入</a:t>
                      </a:r>
                      <a:endParaRPr lang="en-US" altLang="ja-JP" sz="105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BFBF"/>
                    </a:solidFill>
                  </a:tcPr>
                </a:tc>
                <a:tc gridSpan="3">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38868975"/>
                  </a:ext>
                </a:extLst>
              </a:tr>
            </a:tbl>
          </a:graphicData>
        </a:graphic>
      </p:graphicFrame>
      <p:sp>
        <p:nvSpPr>
          <p:cNvPr id="41" name="テキスト ボックス 40">
            <a:extLst>
              <a:ext uri="{FF2B5EF4-FFF2-40B4-BE49-F238E27FC236}">
                <a16:creationId xmlns:a16="http://schemas.microsoft.com/office/drawing/2014/main" id="{D1AE790F-D876-62F2-F985-11C823BBB87E}"/>
              </a:ext>
            </a:extLst>
          </p:cNvPr>
          <p:cNvSpPr txBox="1"/>
          <p:nvPr/>
        </p:nvSpPr>
        <p:spPr>
          <a:xfrm>
            <a:off x="2189736" y="7749559"/>
            <a:ext cx="1418912" cy="276999"/>
          </a:xfrm>
          <a:prstGeom prst="rect">
            <a:avLst/>
          </a:prstGeom>
          <a:noFill/>
        </p:spPr>
        <p:txBody>
          <a:bodyPr wrap="square" rtlCol="0">
            <a:spAutoFit/>
          </a:bodyPr>
          <a:lstStyle/>
          <a:p>
            <a:r>
              <a:rPr kumimoji="1" lang="ja-JP" altLang="en-US" sz="1200" dirty="0"/>
              <a:t>　有　  </a:t>
            </a:r>
            <a:r>
              <a:rPr kumimoji="1" lang="en-US" altLang="ja-JP" sz="1200" dirty="0"/>
              <a:t>/  </a:t>
            </a:r>
            <a:r>
              <a:rPr kumimoji="1" lang="ja-JP" altLang="en-US" sz="1200" dirty="0"/>
              <a:t>　無</a:t>
            </a:r>
          </a:p>
        </p:txBody>
      </p:sp>
      <p:sp>
        <p:nvSpPr>
          <p:cNvPr id="42" name="テキスト ボックス 41">
            <a:extLst>
              <a:ext uri="{FF2B5EF4-FFF2-40B4-BE49-F238E27FC236}">
                <a16:creationId xmlns:a16="http://schemas.microsoft.com/office/drawing/2014/main" id="{421BA6E9-DEDD-6586-E9EB-48392011501B}"/>
              </a:ext>
            </a:extLst>
          </p:cNvPr>
          <p:cNvSpPr txBox="1"/>
          <p:nvPr/>
        </p:nvSpPr>
        <p:spPr>
          <a:xfrm>
            <a:off x="1955898" y="7361477"/>
            <a:ext cx="4558845" cy="369332"/>
          </a:xfrm>
          <a:prstGeom prst="rect">
            <a:avLst/>
          </a:prstGeom>
          <a:noFill/>
        </p:spPr>
        <p:txBody>
          <a:bodyPr wrap="square" rtlCol="0">
            <a:spAutoFit/>
          </a:bodyPr>
          <a:lstStyle/>
          <a:p>
            <a:r>
              <a:rPr kumimoji="1" lang="en-US" altLang="ja-JP" sz="900" dirty="0"/>
              <a:t>※</a:t>
            </a:r>
            <a:r>
              <a:rPr kumimoji="1" lang="ja-JP" altLang="en-US" sz="900" dirty="0"/>
              <a:t>希望者のみで</a:t>
            </a:r>
            <a:r>
              <a:rPr kumimoji="1" lang="en-US" altLang="ja-JP" sz="900" dirty="0"/>
              <a:t>1</a:t>
            </a:r>
            <a:r>
              <a:rPr kumimoji="1" lang="ja-JP" altLang="en-US" sz="900" dirty="0"/>
              <a:t>時間程度の交流会を実施予定です（参加無料）。</a:t>
            </a:r>
            <a:endParaRPr kumimoji="1" lang="en-US" altLang="ja-JP" sz="900" dirty="0"/>
          </a:p>
          <a:p>
            <a:r>
              <a:rPr kumimoji="1" lang="en-US" altLang="ja-JP" sz="900" dirty="0"/>
              <a:t>※PR</a:t>
            </a:r>
            <a:r>
              <a:rPr kumimoji="1" lang="ja-JP" altLang="en-US" sz="900" dirty="0"/>
              <a:t>の希望をした場合には、自社の商品やサービスの</a:t>
            </a:r>
            <a:r>
              <a:rPr kumimoji="1" lang="en-US" altLang="ja-JP" sz="900" dirty="0"/>
              <a:t>PR</a:t>
            </a:r>
            <a:r>
              <a:rPr kumimoji="1" lang="ja-JP" altLang="en-US" sz="900" dirty="0"/>
              <a:t>タイムを設けます。</a:t>
            </a:r>
            <a:endParaRPr kumimoji="1" lang="en-US" altLang="ja-JP" sz="900" dirty="0"/>
          </a:p>
        </p:txBody>
      </p:sp>
      <p:sp>
        <p:nvSpPr>
          <p:cNvPr id="43" name="テキスト ボックス 42">
            <a:extLst>
              <a:ext uri="{FF2B5EF4-FFF2-40B4-BE49-F238E27FC236}">
                <a16:creationId xmlns:a16="http://schemas.microsoft.com/office/drawing/2014/main" id="{86E59B1F-549E-6E51-9703-3DE56F358107}"/>
              </a:ext>
            </a:extLst>
          </p:cNvPr>
          <p:cNvSpPr txBox="1"/>
          <p:nvPr/>
        </p:nvSpPr>
        <p:spPr>
          <a:xfrm>
            <a:off x="5186808" y="7757179"/>
            <a:ext cx="1318363" cy="276999"/>
          </a:xfrm>
          <a:prstGeom prst="rect">
            <a:avLst/>
          </a:prstGeom>
          <a:noFill/>
        </p:spPr>
        <p:txBody>
          <a:bodyPr wrap="square" rtlCol="0">
            <a:spAutoFit/>
          </a:bodyPr>
          <a:lstStyle/>
          <a:p>
            <a:r>
              <a:rPr kumimoji="1" lang="ja-JP" altLang="en-US" sz="1200" dirty="0"/>
              <a:t>　有　  </a:t>
            </a:r>
            <a:r>
              <a:rPr kumimoji="1" lang="en-US" altLang="ja-JP" sz="1200" dirty="0"/>
              <a:t>/  </a:t>
            </a:r>
            <a:r>
              <a:rPr kumimoji="1" lang="ja-JP" altLang="en-US" sz="1200" dirty="0"/>
              <a:t>　無</a:t>
            </a:r>
          </a:p>
        </p:txBody>
      </p:sp>
      <p:sp>
        <p:nvSpPr>
          <p:cNvPr id="44" name="正方形/長方形 43">
            <a:extLst>
              <a:ext uri="{FF2B5EF4-FFF2-40B4-BE49-F238E27FC236}">
                <a16:creationId xmlns:a16="http://schemas.microsoft.com/office/drawing/2014/main" id="{42306CA7-9D8C-7479-13D9-7785258E0C34}"/>
              </a:ext>
            </a:extLst>
          </p:cNvPr>
          <p:cNvSpPr/>
          <p:nvPr/>
        </p:nvSpPr>
        <p:spPr>
          <a:xfrm>
            <a:off x="220807" y="8960812"/>
            <a:ext cx="1783484" cy="324000"/>
          </a:xfrm>
          <a:prstGeom prst="rect">
            <a:avLst/>
          </a:prstGeom>
          <a:solidFill>
            <a:srgbClr val="7F7F7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t>ご連絡事項</a:t>
            </a:r>
          </a:p>
        </p:txBody>
      </p:sp>
      <p:sp>
        <p:nvSpPr>
          <p:cNvPr id="45" name="正方形/長方形 44">
            <a:extLst>
              <a:ext uri="{FF2B5EF4-FFF2-40B4-BE49-F238E27FC236}">
                <a16:creationId xmlns:a16="http://schemas.microsoft.com/office/drawing/2014/main" id="{E74AE76C-1FA3-DD15-6D38-CC1E5DF9DCD7}"/>
              </a:ext>
            </a:extLst>
          </p:cNvPr>
          <p:cNvSpPr/>
          <p:nvPr/>
        </p:nvSpPr>
        <p:spPr>
          <a:xfrm>
            <a:off x="213822" y="9342120"/>
            <a:ext cx="6417887" cy="40224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graphicFrame>
        <p:nvGraphicFramePr>
          <p:cNvPr id="46" name="表 45"/>
          <p:cNvGraphicFramePr>
            <a:graphicFrameLocks noGrp="1"/>
          </p:cNvGraphicFramePr>
          <p:nvPr>
            <p:extLst>
              <p:ext uri="{D42A27DB-BD31-4B8C-83A1-F6EECF244321}">
                <p14:modId xmlns:p14="http://schemas.microsoft.com/office/powerpoint/2010/main" val="1548876522"/>
              </p:ext>
            </p:extLst>
          </p:nvPr>
        </p:nvGraphicFramePr>
        <p:xfrm>
          <a:off x="257233" y="9410699"/>
          <a:ext cx="6319058" cy="299491"/>
        </p:xfrm>
        <a:graphic>
          <a:graphicData uri="http://schemas.openxmlformats.org/drawingml/2006/table">
            <a:tbl>
              <a:tblPr firstRow="1" bandRow="1">
                <a:tableStyleId>{5C22544A-7EE6-4342-B048-85BDC9FD1C3A}</a:tableStyleId>
              </a:tblPr>
              <a:tblGrid>
                <a:gridCol w="6319058">
                  <a:extLst>
                    <a:ext uri="{9D8B030D-6E8A-4147-A177-3AD203B41FA5}">
                      <a16:colId xmlns:a16="http://schemas.microsoft.com/office/drawing/2014/main" val="3848578849"/>
                    </a:ext>
                  </a:extLst>
                </a:gridCol>
              </a:tblGrid>
              <a:tr h="299491">
                <a:tc>
                  <a:txBody>
                    <a:bodyPr/>
                    <a:lstStyle/>
                    <a:p>
                      <a:endParaRPr kumimoji="1" lang="ja-JP" altLang="en-US" b="0" dirty="0">
                        <a:solidFill>
                          <a:schemeClr val="tx1"/>
                        </a:solidFill>
                      </a:endParaRPr>
                    </a:p>
                  </a:txBody>
                  <a:tcPr>
                    <a:noFill/>
                  </a:tcPr>
                </a:tc>
                <a:extLst>
                  <a:ext uri="{0D108BD9-81ED-4DB2-BD59-A6C34878D82A}">
                    <a16:rowId xmlns:a16="http://schemas.microsoft.com/office/drawing/2014/main" val="2853828041"/>
                  </a:ext>
                </a:extLst>
              </a:tr>
            </a:tbl>
          </a:graphicData>
        </a:graphic>
      </p:graphicFrame>
      <p:sp>
        <p:nvSpPr>
          <p:cNvPr id="52" name="正方形/長方形 51">
            <a:extLst>
              <a:ext uri="{FF2B5EF4-FFF2-40B4-BE49-F238E27FC236}">
                <a16:creationId xmlns:a16="http://schemas.microsoft.com/office/drawing/2014/main" id="{0FF9F662-0C54-5756-59E5-0424B2E9EB3E}"/>
              </a:ext>
            </a:extLst>
          </p:cNvPr>
          <p:cNvSpPr/>
          <p:nvPr/>
        </p:nvSpPr>
        <p:spPr>
          <a:xfrm>
            <a:off x="188913" y="346360"/>
            <a:ext cx="2623560" cy="443345"/>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出展者登録申込書③</a:t>
            </a:r>
          </a:p>
        </p:txBody>
      </p:sp>
      <p:pic>
        <p:nvPicPr>
          <p:cNvPr id="5" name="図 4" descr="グラフィカル ユーザー インターフェイス が含まれている画像&#10;&#10;AI 生成コンテンツは誤りを含む可能性があります。">
            <a:extLst>
              <a:ext uri="{FF2B5EF4-FFF2-40B4-BE49-F238E27FC236}">
                <a16:creationId xmlns:a16="http://schemas.microsoft.com/office/drawing/2014/main" id="{9FF82E9D-485D-B23A-7697-9D301F1A3A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08011" y="83127"/>
            <a:ext cx="1139151" cy="683491"/>
          </a:xfrm>
          <a:prstGeom prst="rect">
            <a:avLst/>
          </a:prstGeom>
        </p:spPr>
      </p:pic>
      <p:sp>
        <p:nvSpPr>
          <p:cNvPr id="7" name="楕円 6">
            <a:extLst>
              <a:ext uri="{FF2B5EF4-FFF2-40B4-BE49-F238E27FC236}">
                <a16:creationId xmlns:a16="http://schemas.microsoft.com/office/drawing/2014/main" id="{D57396C9-AB6B-4E1B-9880-BA5ECF828552}"/>
              </a:ext>
            </a:extLst>
          </p:cNvPr>
          <p:cNvSpPr>
            <a:spLocks noChangeAspect="1"/>
          </p:cNvSpPr>
          <p:nvPr/>
        </p:nvSpPr>
        <p:spPr>
          <a:xfrm>
            <a:off x="880520" y="2923819"/>
            <a:ext cx="311231" cy="311231"/>
          </a:xfrm>
          <a:prstGeom prst="ellipse">
            <a:avLst/>
          </a:prstGeom>
          <a:noFill/>
          <a:ln>
            <a:solidFill>
              <a:schemeClr val="bg1">
                <a:lumMod val="85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楕円 9">
            <a:extLst>
              <a:ext uri="{FF2B5EF4-FFF2-40B4-BE49-F238E27FC236}">
                <a16:creationId xmlns:a16="http://schemas.microsoft.com/office/drawing/2014/main" id="{CA6CF40B-DDD0-9B8E-9B32-12A1D57AFCAF}"/>
              </a:ext>
            </a:extLst>
          </p:cNvPr>
          <p:cNvSpPr>
            <a:spLocks noChangeAspect="1"/>
          </p:cNvSpPr>
          <p:nvPr/>
        </p:nvSpPr>
        <p:spPr>
          <a:xfrm>
            <a:off x="880520" y="3835171"/>
            <a:ext cx="311231" cy="311231"/>
          </a:xfrm>
          <a:prstGeom prst="ellipse">
            <a:avLst/>
          </a:prstGeom>
          <a:noFill/>
          <a:ln>
            <a:solidFill>
              <a:schemeClr val="bg1">
                <a:lumMod val="85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14EFB43F-5D9A-A75E-1237-D3C60AEF4FAB}"/>
              </a:ext>
            </a:extLst>
          </p:cNvPr>
          <p:cNvSpPr/>
          <p:nvPr/>
        </p:nvSpPr>
        <p:spPr>
          <a:xfrm>
            <a:off x="736138" y="5005856"/>
            <a:ext cx="599994" cy="18770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数量</a:t>
            </a:r>
          </a:p>
        </p:txBody>
      </p:sp>
      <p:pic>
        <p:nvPicPr>
          <p:cNvPr id="12" name="図 11"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79C6667-5DE3-968C-33B3-0F604F18728C}"/>
              </a:ext>
            </a:extLst>
          </p:cNvPr>
          <p:cNvPicPr>
            <a:picLocks noChangeAspect="1"/>
          </p:cNvPicPr>
          <p:nvPr/>
        </p:nvPicPr>
        <p:blipFill>
          <a:blip r:embed="rId4">
            <a:extLst>
              <a:ext uri="{28A0092B-C50C-407E-A947-70E740481C1C}">
                <a14:useLocalDpi xmlns:a14="http://schemas.microsoft.com/office/drawing/2010/main" val="0"/>
              </a:ext>
            </a:extLst>
          </a:blip>
          <a:srcRect l="5704" t="28903" r="80222" b="45612"/>
          <a:stretch>
            <a:fillRect/>
          </a:stretch>
        </p:blipFill>
        <p:spPr>
          <a:xfrm>
            <a:off x="4169526" y="2566280"/>
            <a:ext cx="1109512" cy="881770"/>
          </a:xfrm>
          <a:prstGeom prst="rect">
            <a:avLst/>
          </a:prstGeom>
        </p:spPr>
      </p:pic>
      <p:pic>
        <p:nvPicPr>
          <p:cNvPr id="14" name="図 13" descr="グラフィカル ユーザー インターフェイス, テキスト&#10;&#10;AI 生成コンテンツは誤りを含む可能性があります。">
            <a:extLst>
              <a:ext uri="{FF2B5EF4-FFF2-40B4-BE49-F238E27FC236}">
                <a16:creationId xmlns:a16="http://schemas.microsoft.com/office/drawing/2014/main" id="{E3E262D7-95E0-FC73-0A0B-3709AAF22737}"/>
              </a:ext>
            </a:extLst>
          </p:cNvPr>
          <p:cNvPicPr>
            <a:picLocks noChangeAspect="1"/>
          </p:cNvPicPr>
          <p:nvPr/>
        </p:nvPicPr>
        <p:blipFill>
          <a:blip r:embed="rId5">
            <a:extLst>
              <a:ext uri="{28A0092B-C50C-407E-A947-70E740481C1C}">
                <a14:useLocalDpi xmlns:a14="http://schemas.microsoft.com/office/drawing/2010/main" val="0"/>
              </a:ext>
            </a:extLst>
          </a:blip>
          <a:srcRect l="5779" t="23091" r="79481" b="42193"/>
          <a:stretch>
            <a:fillRect/>
          </a:stretch>
        </p:blipFill>
        <p:spPr>
          <a:xfrm>
            <a:off x="4262540" y="3534019"/>
            <a:ext cx="869530" cy="913225"/>
          </a:xfrm>
          <a:prstGeom prst="rect">
            <a:avLst/>
          </a:prstGeom>
        </p:spPr>
      </p:pic>
      <p:sp>
        <p:nvSpPr>
          <p:cNvPr id="16" name="テキスト ボックス 15">
            <a:extLst>
              <a:ext uri="{FF2B5EF4-FFF2-40B4-BE49-F238E27FC236}">
                <a16:creationId xmlns:a16="http://schemas.microsoft.com/office/drawing/2014/main" id="{90B7A7B0-FF68-8B43-7B68-0127378F5485}"/>
              </a:ext>
            </a:extLst>
          </p:cNvPr>
          <p:cNvSpPr txBox="1"/>
          <p:nvPr/>
        </p:nvSpPr>
        <p:spPr>
          <a:xfrm>
            <a:off x="4863291" y="3216867"/>
            <a:ext cx="1034473" cy="230832"/>
          </a:xfrm>
          <a:prstGeom prst="rect">
            <a:avLst/>
          </a:prstGeom>
          <a:noFill/>
        </p:spPr>
        <p:txBody>
          <a:bodyPr wrap="square" rtlCol="0">
            <a:spAutoFit/>
          </a:bodyPr>
          <a:lstStyle/>
          <a:p>
            <a:r>
              <a:rPr kumimoji="1" lang="ja-JP" altLang="en-US" sz="900" dirty="0"/>
              <a:t>（イメージ）</a:t>
            </a:r>
          </a:p>
        </p:txBody>
      </p:sp>
      <p:sp>
        <p:nvSpPr>
          <p:cNvPr id="18" name="テキスト ボックス 17">
            <a:extLst>
              <a:ext uri="{FF2B5EF4-FFF2-40B4-BE49-F238E27FC236}">
                <a16:creationId xmlns:a16="http://schemas.microsoft.com/office/drawing/2014/main" id="{CDDA693D-68F8-B384-23E9-944580F2500D}"/>
              </a:ext>
            </a:extLst>
          </p:cNvPr>
          <p:cNvSpPr txBox="1"/>
          <p:nvPr/>
        </p:nvSpPr>
        <p:spPr>
          <a:xfrm>
            <a:off x="4863291" y="4205157"/>
            <a:ext cx="1034473" cy="230832"/>
          </a:xfrm>
          <a:prstGeom prst="rect">
            <a:avLst/>
          </a:prstGeom>
          <a:noFill/>
        </p:spPr>
        <p:txBody>
          <a:bodyPr wrap="square" rtlCol="0">
            <a:spAutoFit/>
          </a:bodyPr>
          <a:lstStyle/>
          <a:p>
            <a:r>
              <a:rPr kumimoji="1" lang="ja-JP" altLang="en-US" sz="900" dirty="0"/>
              <a:t>（イメージ）</a:t>
            </a:r>
          </a:p>
        </p:txBody>
      </p:sp>
      <p:sp>
        <p:nvSpPr>
          <p:cNvPr id="2" name="正方形/長方形 1">
            <a:extLst>
              <a:ext uri="{FF2B5EF4-FFF2-40B4-BE49-F238E27FC236}">
                <a16:creationId xmlns:a16="http://schemas.microsoft.com/office/drawing/2014/main" id="{0BB76CC7-B7A6-8B45-C8C4-23EA9798DC77}"/>
              </a:ext>
            </a:extLst>
          </p:cNvPr>
          <p:cNvSpPr/>
          <p:nvPr/>
        </p:nvSpPr>
        <p:spPr>
          <a:xfrm>
            <a:off x="2904188" y="332509"/>
            <a:ext cx="2582212" cy="434109"/>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a:solidFill>
                  <a:srgbClr val="FF0000"/>
                </a:solidFill>
              </a:rPr>
              <a:t>7</a:t>
            </a:r>
            <a:r>
              <a:rPr kumimoji="1" lang="ja-JP" altLang="en-US" sz="2000" b="1" dirty="0">
                <a:solidFill>
                  <a:srgbClr val="FF0000"/>
                </a:solidFill>
              </a:rPr>
              <a:t>月</a:t>
            </a:r>
            <a:r>
              <a:rPr kumimoji="1" lang="en-US" altLang="ja-JP" sz="2000" b="1" dirty="0">
                <a:solidFill>
                  <a:srgbClr val="FF0000"/>
                </a:solidFill>
              </a:rPr>
              <a:t>10</a:t>
            </a:r>
            <a:r>
              <a:rPr kumimoji="1" lang="ja-JP" altLang="en-US" sz="2000" b="1" dirty="0">
                <a:solidFill>
                  <a:srgbClr val="FF0000"/>
                </a:solidFill>
              </a:rPr>
              <a:t>日</a:t>
            </a:r>
            <a:r>
              <a:rPr kumimoji="1" lang="en-US" altLang="ja-JP" sz="2000" b="1" dirty="0">
                <a:solidFill>
                  <a:srgbClr val="FF0000"/>
                </a:solidFill>
              </a:rPr>
              <a:t>(</a:t>
            </a:r>
            <a:r>
              <a:rPr kumimoji="1" lang="ja-JP" altLang="en-US" sz="2000" b="1" dirty="0">
                <a:solidFill>
                  <a:srgbClr val="FF0000"/>
                </a:solidFill>
              </a:rPr>
              <a:t>金</a:t>
            </a:r>
            <a:r>
              <a:rPr kumimoji="1" lang="en-US" altLang="ja-JP" sz="2000" b="1" dirty="0">
                <a:solidFill>
                  <a:srgbClr val="FF0000"/>
                </a:solidFill>
              </a:rPr>
              <a:t>)</a:t>
            </a:r>
            <a:r>
              <a:rPr kumimoji="1" lang="ja-JP" altLang="en-US" sz="2000" b="1" dirty="0">
                <a:solidFill>
                  <a:srgbClr val="FF0000"/>
                </a:solidFill>
              </a:rPr>
              <a:t>必着</a:t>
            </a:r>
          </a:p>
        </p:txBody>
      </p:sp>
      <p:sp>
        <p:nvSpPr>
          <p:cNvPr id="13" name="正方形/長方形 12">
            <a:extLst>
              <a:ext uri="{FF2B5EF4-FFF2-40B4-BE49-F238E27FC236}">
                <a16:creationId xmlns:a16="http://schemas.microsoft.com/office/drawing/2014/main" id="{2FF17E0C-D7E4-0FA6-D9F6-CCF4994C2719}"/>
              </a:ext>
            </a:extLst>
          </p:cNvPr>
          <p:cNvSpPr/>
          <p:nvPr/>
        </p:nvSpPr>
        <p:spPr>
          <a:xfrm>
            <a:off x="157022" y="942594"/>
            <a:ext cx="2207490" cy="324000"/>
          </a:xfrm>
          <a:prstGeom prst="rect">
            <a:avLst/>
          </a:prstGeom>
          <a:solidFill>
            <a:srgbClr val="7F7F7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t>共用備品利用</a:t>
            </a:r>
            <a:r>
              <a:rPr kumimoji="1" lang="en-US" altLang="ja-JP" sz="1600" b="1" dirty="0"/>
              <a:t>(</a:t>
            </a:r>
            <a:r>
              <a:rPr kumimoji="1" lang="ja-JP" altLang="en-US" sz="1600" b="1" dirty="0"/>
              <a:t>無料</a:t>
            </a:r>
            <a:r>
              <a:rPr kumimoji="1" lang="en-US" altLang="ja-JP" sz="1600" b="1" dirty="0"/>
              <a:t>)</a:t>
            </a:r>
            <a:endParaRPr kumimoji="1" lang="ja-JP" altLang="en-US" sz="1600" b="1" dirty="0"/>
          </a:p>
        </p:txBody>
      </p:sp>
      <p:graphicFrame>
        <p:nvGraphicFramePr>
          <p:cNvPr id="6" name="表 5">
            <a:extLst>
              <a:ext uri="{FF2B5EF4-FFF2-40B4-BE49-F238E27FC236}">
                <a16:creationId xmlns:a16="http://schemas.microsoft.com/office/drawing/2014/main" id="{1FC98D2F-81E6-E808-6599-B703E35E131A}"/>
              </a:ext>
            </a:extLst>
          </p:cNvPr>
          <p:cNvGraphicFramePr>
            <a:graphicFrameLocks noGrp="1"/>
          </p:cNvGraphicFramePr>
          <p:nvPr>
            <p:extLst>
              <p:ext uri="{D42A27DB-BD31-4B8C-83A1-F6EECF244321}">
                <p14:modId xmlns:p14="http://schemas.microsoft.com/office/powerpoint/2010/main" val="265624014"/>
              </p:ext>
            </p:extLst>
          </p:nvPr>
        </p:nvGraphicFramePr>
        <p:xfrm>
          <a:off x="2471481" y="958504"/>
          <a:ext cx="4187940" cy="316130"/>
        </p:xfrm>
        <a:graphic>
          <a:graphicData uri="http://schemas.openxmlformats.org/drawingml/2006/table">
            <a:tbl>
              <a:tblPr/>
              <a:tblGrid>
                <a:gridCol w="4187940">
                  <a:extLst>
                    <a:ext uri="{9D8B030D-6E8A-4147-A177-3AD203B41FA5}">
                      <a16:colId xmlns:a16="http://schemas.microsoft.com/office/drawing/2014/main" val="4251147083"/>
                    </a:ext>
                  </a:extLst>
                </a:gridCol>
              </a:tblGrid>
              <a:tr h="316130">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冷蔵庫を利用する　</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冷凍庫を利用する　</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利用なし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8618418"/>
                  </a:ext>
                </a:extLst>
              </a:tr>
            </a:tbl>
          </a:graphicData>
        </a:graphic>
      </p:graphicFrame>
      <p:graphicFrame>
        <p:nvGraphicFramePr>
          <p:cNvPr id="15" name="表 14">
            <a:extLst>
              <a:ext uri="{FF2B5EF4-FFF2-40B4-BE49-F238E27FC236}">
                <a16:creationId xmlns:a16="http://schemas.microsoft.com/office/drawing/2014/main" id="{4C4EBC01-96C4-AC8F-24F4-5AE23250D8B5}"/>
              </a:ext>
            </a:extLst>
          </p:cNvPr>
          <p:cNvGraphicFramePr>
            <a:graphicFrameLocks noGrp="1"/>
          </p:cNvGraphicFramePr>
          <p:nvPr>
            <p:extLst>
              <p:ext uri="{D42A27DB-BD31-4B8C-83A1-F6EECF244321}">
                <p14:modId xmlns:p14="http://schemas.microsoft.com/office/powerpoint/2010/main" val="2228302282"/>
              </p:ext>
            </p:extLst>
          </p:nvPr>
        </p:nvGraphicFramePr>
        <p:xfrm>
          <a:off x="175491" y="1340821"/>
          <a:ext cx="6465454" cy="636454"/>
        </p:xfrm>
        <a:graphic>
          <a:graphicData uri="http://schemas.openxmlformats.org/drawingml/2006/table">
            <a:tbl>
              <a:tblPr/>
              <a:tblGrid>
                <a:gridCol w="1879493">
                  <a:extLst>
                    <a:ext uri="{9D8B030D-6E8A-4147-A177-3AD203B41FA5}">
                      <a16:colId xmlns:a16="http://schemas.microsoft.com/office/drawing/2014/main" val="139096345"/>
                    </a:ext>
                  </a:extLst>
                </a:gridCol>
                <a:gridCol w="4585961">
                  <a:extLst>
                    <a:ext uri="{9D8B030D-6E8A-4147-A177-3AD203B41FA5}">
                      <a16:colId xmlns:a16="http://schemas.microsoft.com/office/drawing/2014/main" val="4251147083"/>
                    </a:ext>
                  </a:extLst>
                </a:gridCol>
              </a:tblGrid>
              <a:tr h="636454">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利用商品</a:t>
                      </a:r>
                      <a:endParaRPr 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p>
                      <a:pPr algn="ctr" fontAlgn="ctr"/>
                      <a:r>
                        <a:rPr lang="en-US" altLang="ja-JP" sz="900" b="0" i="0" u="none" strike="noStrike" dirty="0">
                          <a:solidFill>
                            <a:srgbClr val="000000"/>
                          </a:solidFill>
                          <a:effectLst/>
                          <a:latin typeface="游ゴシック" panose="020B0400000000000000" pitchFamily="50" charset="-128"/>
                          <a:ea typeface="游ゴシック" panose="020B0400000000000000" pitchFamily="50" charset="-128"/>
                        </a:rPr>
                        <a:t>※</a:t>
                      </a: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想定される商品名、</a:t>
                      </a:r>
                      <a:endParaRPr lang="en-US" altLang="ja-JP" sz="900" b="0" i="0" u="none" strike="noStrike" dirty="0">
                        <a:solidFill>
                          <a:srgbClr val="000000"/>
                        </a:solidFill>
                        <a:effectLst/>
                        <a:latin typeface="游ゴシック" panose="020B0400000000000000" pitchFamily="50" charset="-128"/>
                        <a:ea typeface="游ゴシック" panose="020B0400000000000000" pitchFamily="50" charset="-128"/>
                      </a:endParaRPr>
                    </a:p>
                    <a:p>
                      <a:pPr algn="ctr" fontAlgn="ct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数量ご記載ください</a:t>
                      </a:r>
                      <a:r>
                        <a:rPr lang="ja-JP" altLang="en-US" sz="1050" b="0" i="0" u="none" strike="noStrike" dirty="0">
                          <a:solidFill>
                            <a:srgbClr val="000000"/>
                          </a:solidFill>
                          <a:effectLst/>
                          <a:latin typeface="游ゴシック" panose="020B0400000000000000" pitchFamily="50" charset="-128"/>
                          <a:ea typeface="游ゴシック" panose="020B0400000000000000" pitchFamily="50" charset="-128"/>
                        </a:rPr>
                        <a:t>。</a:t>
                      </a:r>
                      <a:endParaRPr lang="en-US" sz="105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BFBF"/>
                    </a:solidFill>
                  </a:tcPr>
                </a:tc>
                <a:tc>
                  <a:txBody>
                    <a:bodyPr/>
                    <a:lstStyle/>
                    <a:p>
                      <a:pPr algn="ctr" fontAlgn="ct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8618418"/>
                  </a:ext>
                </a:extLst>
              </a:tr>
            </a:tbl>
          </a:graphicData>
        </a:graphic>
      </p:graphicFrame>
      <p:sp>
        <p:nvSpPr>
          <p:cNvPr id="20" name="テキスト ボックス 19">
            <a:extLst>
              <a:ext uri="{FF2B5EF4-FFF2-40B4-BE49-F238E27FC236}">
                <a16:creationId xmlns:a16="http://schemas.microsoft.com/office/drawing/2014/main" id="{A9EB151C-E24E-B221-D013-BD0EA0A001F2}"/>
              </a:ext>
            </a:extLst>
          </p:cNvPr>
          <p:cNvSpPr txBox="1"/>
          <p:nvPr/>
        </p:nvSpPr>
        <p:spPr>
          <a:xfrm>
            <a:off x="960582" y="129310"/>
            <a:ext cx="1274619" cy="230832"/>
          </a:xfrm>
          <a:prstGeom prst="rect">
            <a:avLst/>
          </a:prstGeom>
          <a:noFill/>
        </p:spPr>
        <p:txBody>
          <a:bodyPr wrap="square" rtlCol="0">
            <a:spAutoFit/>
          </a:bodyPr>
          <a:lstStyle/>
          <a:p>
            <a:r>
              <a:rPr lang="ja-JP" altLang="en-US" sz="900" b="1" dirty="0">
                <a:solidFill>
                  <a:srgbClr val="FF0000"/>
                </a:solidFill>
                <a:latin typeface="游ゴシック" panose="020B0400000000000000" pitchFamily="50" charset="-128"/>
              </a:rPr>
              <a:t>*は必須項目です。</a:t>
            </a:r>
            <a:endParaRPr kumimoji="1" lang="ja-JP" altLang="en-US" sz="900" b="1" dirty="0"/>
          </a:p>
        </p:txBody>
      </p:sp>
    </p:spTree>
    <p:extLst>
      <p:ext uri="{BB962C8B-B14F-4D97-AF65-F5344CB8AC3E}">
        <p14:creationId xmlns:p14="http://schemas.microsoft.com/office/powerpoint/2010/main" val="2351978368"/>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1046</TotalTime>
  <Words>1171</Words>
  <Application>Microsoft Office PowerPoint</Application>
  <PresentationFormat>A4 210 x 297 mm</PresentationFormat>
  <Paragraphs>222</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Yu Gothic</vt:lpstr>
      <vt:lpstr>Yu Gothic</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大藤　省吾</dc:creator>
  <cp:lastModifiedBy>凜音 辻</cp:lastModifiedBy>
  <cp:revision>99</cp:revision>
  <cp:lastPrinted>2026-06-02T10:15:19Z</cp:lastPrinted>
  <dcterms:modified xsi:type="dcterms:W3CDTF">2026-06-09T07:24:28Z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2025-06-04T05:42:03Z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a2ab2787-c1e7-407f-a903-ef94d39b46a6</vt:lpwstr>
  </property>
  <property fmtid="{D5CDD505-2E9C-101B-9397-08002B2CF9AE}" pid="7" name="MSIP_Label_defa4170-0d19-0005-0004-bc88714345d2_ActionId">
    <vt:lpwstr>0f0ea1f9-7c50-4d31-841a-c69ca50b9f1c</vt:lpwstr>
  </property>
  <property fmtid="{D5CDD505-2E9C-101B-9397-08002B2CF9AE}" pid="8" name="MSIP_Label_defa4170-0d19-0005-0004-bc88714345d2_ContentBits">
    <vt:lpwstr>0</vt:lpwstr>
  </property>
  <property fmtid="{D5CDD505-2E9C-101B-9397-08002B2CF9AE}" pid="9" name="MSIP_Label_defa4170-0d19-0005-0004-bc88714345d2_Tag">
    <vt:lpwstr>10, 3, 0, 1</vt:lpwstr>
  </property>
</Properties>
</file>