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</p:sldIdLst>
  <p:sldSz cx="7556500" cy="10693400"/>
  <p:notesSz cx="6865938" cy="9994900"/>
  <p:embeddedFontLst>
    <p:embeddedFont>
      <p:font typeface="Leelawadee UI" panose="020B0502040204020203" pitchFamily="34" charset="-34"/>
      <p:regular r:id="rId3"/>
      <p:bold r:id="rId4"/>
    </p:embeddedFont>
    <p:embeddedFont>
      <p:font typeface="Meiryo UI" panose="020B0604030504040204" pitchFamily="50" charset="-128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游ゴシック" panose="020B0400000000000000" pitchFamily="50" charset="-128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7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8" autoAdjust="0"/>
    <p:restoredTop sz="94622" autoAdjust="0"/>
  </p:normalViewPr>
  <p:slideViewPr>
    <p:cSldViewPr>
      <p:cViewPr varScale="1">
        <p:scale>
          <a:sx n="45" d="100"/>
          <a:sy n="45" d="100"/>
        </p:scale>
        <p:origin x="19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7" Type="http://schemas.openxmlformats.org/officeDocument/2006/relationships/image" Target="NUL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6924" t="1046" r="26965" b="1004"/>
          <a:stretch>
            <a:fillRect/>
          </a:stretch>
        </p:blipFill>
        <p:spPr>
          <a:xfrm>
            <a:off x="0" y="0"/>
            <a:ext cx="7556500" cy="106934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60451" y="465126"/>
            <a:ext cx="6860908" cy="8811525"/>
            <a:chOff x="0" y="0"/>
            <a:chExt cx="804963" cy="11047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04963" cy="1104730"/>
            </a:xfrm>
            <a:custGeom>
              <a:avLst/>
              <a:gdLst/>
              <a:ahLst/>
              <a:cxnLst/>
              <a:rect l="l" t="t" r="r" b="b"/>
              <a:pathLst>
                <a:path w="804963" h="1104730">
                  <a:moveTo>
                    <a:pt x="0" y="0"/>
                  </a:moveTo>
                  <a:lnTo>
                    <a:pt x="804963" y="0"/>
                  </a:lnTo>
                  <a:lnTo>
                    <a:pt x="804963" y="1104730"/>
                  </a:lnTo>
                  <a:lnTo>
                    <a:pt x="0" y="11047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41378" tIns="41378" rIns="41378" bIns="41378" rtlCol="0" anchor="ctr"/>
            <a:lstStyle/>
            <a:p>
              <a:pPr algn="ctr">
                <a:lnSpc>
                  <a:spcPts val="2622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76222" y="1081806"/>
            <a:ext cx="4878370" cy="36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5"/>
              </a:lnSpc>
            </a:pPr>
            <a:r>
              <a:rPr lang="en-US" sz="2075" b="1" spc="151" dirty="0" err="1">
                <a:solidFill>
                  <a:srgbClr val="D27B8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あなたと、あなたの大切な人のために</a:t>
            </a:r>
            <a:endParaRPr lang="en-US" sz="2075" b="1" spc="151" dirty="0">
              <a:solidFill>
                <a:srgbClr val="D27B87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45439" y="1676056"/>
            <a:ext cx="5555317" cy="4642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19"/>
              </a:lnSpc>
            </a:pPr>
            <a:r>
              <a:rPr lang="en-US" sz="7200" b="1" spc="339" dirty="0" err="1" smtClean="0">
                <a:solidFill>
                  <a:srgbClr val="D27B8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健康</a:t>
            </a:r>
            <a:r>
              <a:rPr lang="ja-JP" altLang="en-US" sz="7200" b="1" spc="339" dirty="0" smtClean="0">
                <a:solidFill>
                  <a:srgbClr val="D27B8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相談</a:t>
            </a:r>
            <a:endParaRPr lang="en-US" altLang="ja-JP" sz="7200" b="1" spc="339" dirty="0">
              <a:solidFill>
                <a:srgbClr val="D27B87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3299"/>
              </a:lnSpc>
            </a:pPr>
            <a:endParaRPr lang="en-US" sz="4656" b="1" spc="339" dirty="0">
              <a:solidFill>
                <a:srgbClr val="D27B87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>
              <a:lnSpc>
                <a:spcPts val="3299"/>
              </a:lnSpc>
            </a:pPr>
            <a:r>
              <a:rPr lang="en-US" altLang="ja-JP" b="1" spc="172" dirty="0" err="1" smtClean="0">
                <a:solidFill>
                  <a:srgbClr val="D27B8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保健師</a:t>
            </a:r>
            <a:r>
              <a:rPr lang="ja-JP" altLang="en-US" b="1" spc="172" dirty="0" smtClean="0">
                <a:solidFill>
                  <a:srgbClr val="D27B8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b="1" spc="172" dirty="0" err="1" smtClean="0">
                <a:solidFill>
                  <a:srgbClr val="D27B8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栄養士</a:t>
            </a:r>
            <a:r>
              <a:rPr lang="en-US" b="1" spc="172" dirty="0" err="1">
                <a:solidFill>
                  <a:srgbClr val="D27B8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b="1" spc="172" dirty="0" err="1" smtClean="0">
                <a:solidFill>
                  <a:srgbClr val="D27B8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歯科衛生士が</a:t>
            </a:r>
            <a:r>
              <a:rPr lang="ja-JP" altLang="en-US" b="1" spc="172" dirty="0" smtClean="0">
                <a:solidFill>
                  <a:srgbClr val="D27B8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ご相談を承ります</a:t>
            </a:r>
            <a:endParaRPr lang="en-US" altLang="ja-JP" b="1" spc="172" dirty="0" smtClean="0">
              <a:solidFill>
                <a:srgbClr val="D27B87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299"/>
              </a:lnSpc>
            </a:pPr>
            <a:r>
              <a:rPr lang="ja-JP" altLang="en-US" sz="1200" b="1" spc="172" dirty="0" smtClean="0">
                <a:solidFill>
                  <a:srgbClr val="D27B87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　　</a:t>
            </a:r>
            <a:endParaRPr lang="en-US" altLang="ja-JP" sz="1200" b="1" spc="172" dirty="0" smtClean="0">
              <a:solidFill>
                <a:srgbClr val="D27B87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>
              <a:lnSpc>
                <a:spcPts val="3299"/>
              </a:lnSpc>
            </a:pPr>
            <a:r>
              <a:rPr lang="ja-JP" altLang="en-US" sz="1100" spc="172" dirty="0" smtClean="0">
                <a:latin typeface="Meiryo UI" panose="020B0604030504040204" pitchFamily="50" charset="-128"/>
                <a:ea typeface="Meiryo UI" panose="020B0604030504040204" pitchFamily="50" charset="-128"/>
                <a:cs typeface="Leelawadee UI" panose="020B0502040204020203" pitchFamily="34" charset="-34"/>
              </a:rPr>
              <a:t>　　</a:t>
            </a:r>
            <a:r>
              <a:rPr lang="ja-JP" altLang="en-US" sz="1200" spc="172" dirty="0" smtClean="0">
                <a:latin typeface="Meiryo UI" panose="020B0604030504040204" pitchFamily="50" charset="-128"/>
                <a:ea typeface="Meiryo UI" panose="020B0604030504040204" pitchFamily="50" charset="-128"/>
                <a:cs typeface="Leelawadee UI" panose="020B0502040204020203" pitchFamily="34" charset="-34"/>
              </a:rPr>
              <a:t>これまで、多くの方に</a:t>
            </a:r>
            <a:endParaRPr lang="en-US" sz="1200" spc="172" dirty="0">
              <a:latin typeface="Meiryo UI" panose="020B0604030504040204" pitchFamily="50" charset="-128"/>
              <a:ea typeface="Meiryo UI" panose="020B0604030504040204" pitchFamily="50" charset="-128"/>
              <a:cs typeface="Leelawadee UI" panose="020B0502040204020203" pitchFamily="34" charset="-34"/>
            </a:endParaRPr>
          </a:p>
          <a:p>
            <a:pPr>
              <a:lnSpc>
                <a:spcPts val="3299"/>
              </a:lnSpc>
            </a:pPr>
            <a:r>
              <a:rPr lang="ja-JP" altLang="en-US" sz="1200" spc="172" dirty="0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　　　 　　</a:t>
            </a:r>
            <a:r>
              <a:rPr lang="ja-JP" altLang="en-US" sz="1200" spc="172" dirty="0" smtClean="0">
                <a:latin typeface="Meiryo UI" panose="020B0604030504040204" pitchFamily="50" charset="-128"/>
                <a:ea typeface="Meiryo UI" panose="020B0604030504040204" pitchFamily="50" charset="-128"/>
                <a:cs typeface="Leelawadee UI" panose="020B0502040204020203" pitchFamily="34" charset="-34"/>
              </a:rPr>
              <a:t>・</a:t>
            </a:r>
            <a:r>
              <a:rPr lang="ja-JP" altLang="en-US" sz="1200" spc="172" dirty="0">
                <a:latin typeface="Meiryo UI" panose="020B0604030504040204" pitchFamily="50" charset="-128"/>
                <a:ea typeface="Meiryo UI" panose="020B0604030504040204" pitchFamily="50" charset="-128"/>
                <a:cs typeface="Leelawadee UI" panose="020B0502040204020203" pitchFamily="34" charset="-34"/>
              </a:rPr>
              <a:t>健</a:t>
            </a:r>
            <a:r>
              <a:rPr lang="ja-JP" altLang="en-US" sz="1200" spc="172" dirty="0" smtClean="0">
                <a:latin typeface="Meiryo UI" panose="020B0604030504040204" pitchFamily="50" charset="-128"/>
                <a:ea typeface="Meiryo UI" panose="020B0604030504040204" pitchFamily="50" charset="-128"/>
                <a:cs typeface="Leelawadee UI" panose="020B0502040204020203" pitchFamily="34" charset="-34"/>
              </a:rPr>
              <a:t>診結果の見方や生活習慣病を防ぐ方法を知りたい</a:t>
            </a:r>
            <a:endParaRPr lang="en-US" altLang="ja-JP" sz="1200" spc="172" dirty="0" smtClean="0">
              <a:latin typeface="Meiryo UI" panose="020B0604030504040204" pitchFamily="50" charset="-128"/>
              <a:ea typeface="Meiryo UI" panose="020B0604030504040204" pitchFamily="50" charset="-128"/>
              <a:cs typeface="Leelawadee UI" panose="020B0502040204020203" pitchFamily="34" charset="-34"/>
            </a:endParaRPr>
          </a:p>
          <a:p>
            <a:pPr>
              <a:lnSpc>
                <a:spcPts val="3299"/>
              </a:lnSpc>
            </a:pPr>
            <a:r>
              <a:rPr lang="ja-JP" altLang="en-US" sz="1200" spc="172" dirty="0" smtClean="0">
                <a:latin typeface="Meiryo UI" panose="020B0604030504040204" pitchFamily="50" charset="-128"/>
                <a:ea typeface="Meiryo UI" panose="020B0604030504040204" pitchFamily="50" charset="-128"/>
                <a:cs typeface="Leelawadee UI" panose="020B0502040204020203" pitchFamily="34" charset="-34"/>
              </a:rPr>
              <a:t>　　　　　　・栄養・食事のとり方について相談したい</a:t>
            </a:r>
            <a:endParaRPr lang="en-US" altLang="ja-JP" sz="1200" spc="172" dirty="0" smtClean="0">
              <a:latin typeface="Meiryo UI" panose="020B0604030504040204" pitchFamily="50" charset="-128"/>
              <a:ea typeface="Meiryo UI" panose="020B0604030504040204" pitchFamily="50" charset="-128"/>
              <a:cs typeface="Leelawadee UI" panose="020B0502040204020203" pitchFamily="34" charset="-34"/>
            </a:endParaRPr>
          </a:p>
          <a:p>
            <a:pPr>
              <a:lnSpc>
                <a:spcPts val="3299"/>
              </a:lnSpc>
            </a:pPr>
            <a:r>
              <a:rPr lang="ja-JP" altLang="en-US" sz="1200" spc="172" dirty="0" smtClean="0">
                <a:latin typeface="Meiryo UI" panose="020B0604030504040204" pitchFamily="50" charset="-128"/>
                <a:ea typeface="Meiryo UI" panose="020B0604030504040204" pitchFamily="50" charset="-128"/>
                <a:cs typeface="Leelawadee UI" panose="020B0502040204020203" pitchFamily="34" charset="-34"/>
              </a:rPr>
              <a:t>　　　　　　・お口の機能、歯みがきの仕方などを相談したい　</a:t>
            </a:r>
            <a:endParaRPr lang="en-US" altLang="ja-JP" sz="1200" spc="172" dirty="0" smtClean="0">
              <a:latin typeface="Meiryo UI" panose="020B0604030504040204" pitchFamily="50" charset="-128"/>
              <a:ea typeface="Meiryo UI" panose="020B0604030504040204" pitchFamily="50" charset="-128"/>
              <a:cs typeface="Leelawadee UI" panose="020B0502040204020203" pitchFamily="34" charset="-34"/>
            </a:endParaRPr>
          </a:p>
          <a:p>
            <a:pPr>
              <a:lnSpc>
                <a:spcPts val="3299"/>
              </a:lnSpc>
            </a:pPr>
            <a:r>
              <a:rPr lang="ja-JP" altLang="en-US" sz="1200" spc="172" dirty="0">
                <a:latin typeface="Meiryo UI" panose="020B0604030504040204" pitchFamily="50" charset="-128"/>
                <a:ea typeface="Meiryo UI" panose="020B0604030504040204" pitchFamily="50" charset="-128"/>
                <a:cs typeface="Leelawadee UI" panose="020B0502040204020203" pitchFamily="34" charset="-34"/>
              </a:rPr>
              <a:t>　</a:t>
            </a:r>
            <a:r>
              <a:rPr lang="ja-JP" altLang="en-US" sz="1200" spc="172" dirty="0" smtClean="0">
                <a:latin typeface="Meiryo UI" panose="020B0604030504040204" pitchFamily="50" charset="-128"/>
                <a:ea typeface="Meiryo UI" panose="020B0604030504040204" pitchFamily="50" charset="-128"/>
                <a:cs typeface="Leelawadee UI" panose="020B0502040204020203" pitchFamily="34" charset="-34"/>
              </a:rPr>
              <a:t>　　　　　・体組成計で推定骨量を測ってみたい</a:t>
            </a:r>
            <a:endParaRPr lang="en-US" altLang="ja-JP" sz="1200" spc="172" dirty="0" smtClean="0">
              <a:latin typeface="Meiryo UI" panose="020B0604030504040204" pitchFamily="50" charset="-128"/>
              <a:ea typeface="Meiryo UI" panose="020B0604030504040204" pitchFamily="50" charset="-128"/>
              <a:cs typeface="Leelawadee UI" panose="020B0502040204020203" pitchFamily="34" charset="-34"/>
            </a:endParaRPr>
          </a:p>
          <a:p>
            <a:pPr>
              <a:lnSpc>
                <a:spcPts val="3299"/>
              </a:lnSpc>
            </a:pPr>
            <a:r>
              <a:rPr lang="ja-JP" altLang="en-US" sz="1100" spc="172" dirty="0" smtClean="0">
                <a:latin typeface="Meiryo UI" panose="020B0604030504040204" pitchFamily="50" charset="-128"/>
                <a:ea typeface="Meiryo UI" panose="020B0604030504040204" pitchFamily="50" charset="-128"/>
                <a:cs typeface="Leelawadee UI" panose="020B0502040204020203" pitchFamily="34" charset="-34"/>
              </a:rPr>
              <a:t>　　　　　　　　　　　　　　　　　　　　　　　　　　　　　　　などでご利用いただいております</a:t>
            </a:r>
            <a:endParaRPr lang="en-US" sz="1100" spc="172" dirty="0">
              <a:latin typeface="Meiryo UI" panose="020B0604030504040204" pitchFamily="50" charset="-128"/>
              <a:ea typeface="Meiryo UI" panose="020B0604030504040204" pitchFamily="50" charset="-128"/>
              <a:cs typeface="Leelawadee UI" panose="020B0502040204020203" pitchFamily="34" charset="-34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549379" y="7100788"/>
            <a:ext cx="3207294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72"/>
              </a:lnSpc>
            </a:pPr>
            <a:r>
              <a:rPr lang="ja-JP" altLang="en-US" sz="1100" spc="15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ご希望の場合は</a:t>
            </a:r>
            <a:r>
              <a:rPr lang="ja-JP" altLang="en-US" sz="1100" u="sng" spc="15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電話</a:t>
            </a:r>
            <a:r>
              <a:rPr lang="ja-JP" altLang="en-US" sz="1100" u="sng" spc="155" dirty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lang="ja-JP" altLang="en-US" sz="1100" b="1" u="sng" spc="15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事前</a:t>
            </a:r>
            <a:r>
              <a:rPr lang="ja-JP" altLang="en-US" sz="1100" b="1" u="sng" spc="15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予約</a:t>
            </a:r>
            <a:r>
              <a:rPr lang="ja-JP" altLang="en-US" sz="1100" spc="15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をお願いします。</a:t>
            </a:r>
            <a:endParaRPr lang="en-US" altLang="ja-JP" sz="1100" spc="155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972"/>
              </a:lnSpc>
            </a:pPr>
            <a:r>
              <a:rPr lang="ja-JP" altLang="en-US" sz="1100" spc="15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開催日以外をご希望の方は、ご相談ください。</a:t>
            </a:r>
            <a:endParaRPr lang="en-US" sz="1100" spc="155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807450" y="4078613"/>
            <a:ext cx="1238924" cy="611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0675" y="6424492"/>
            <a:ext cx="583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R6</a:t>
            </a:r>
            <a:r>
              <a:rPr kumimoji="1" lang="ja-JP" altLang="en-US" sz="1200" dirty="0" smtClean="0"/>
              <a:t>年度開催日　　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＜相談時間は　①</a:t>
            </a:r>
            <a:r>
              <a:rPr kumimoji="1" lang="en-US" altLang="ja-JP" sz="1200" dirty="0" smtClean="0"/>
              <a:t>13</a:t>
            </a:r>
            <a:r>
              <a:rPr kumimoji="1" lang="ja-JP" altLang="en-US" sz="1200" dirty="0" smtClean="0"/>
              <a:t>時</a:t>
            </a:r>
            <a:r>
              <a:rPr kumimoji="1" lang="en-US" altLang="ja-JP" sz="1200" dirty="0" smtClean="0"/>
              <a:t>30</a:t>
            </a:r>
            <a:r>
              <a:rPr kumimoji="1" lang="ja-JP" altLang="en-US" sz="1200" dirty="0" smtClean="0"/>
              <a:t>分～　②</a:t>
            </a:r>
            <a:r>
              <a:rPr kumimoji="1" lang="en-US" altLang="ja-JP" sz="1200" dirty="0" smtClean="0"/>
              <a:t>14</a:t>
            </a:r>
            <a:r>
              <a:rPr kumimoji="1" lang="ja-JP" altLang="en-US" sz="1200" dirty="0" smtClean="0"/>
              <a:t>時</a:t>
            </a:r>
            <a:r>
              <a:rPr kumimoji="1" lang="en-US" altLang="ja-JP" sz="1200" dirty="0" smtClean="0"/>
              <a:t>30</a:t>
            </a:r>
            <a:r>
              <a:rPr kumimoji="1" lang="ja-JP" altLang="en-US" sz="1200" dirty="0" smtClean="0"/>
              <a:t>分～　③</a:t>
            </a:r>
            <a:r>
              <a:rPr kumimoji="1" lang="en-US" altLang="ja-JP" sz="1200" dirty="0" smtClean="0"/>
              <a:t>15</a:t>
            </a:r>
            <a:r>
              <a:rPr kumimoji="1" lang="ja-JP" altLang="en-US" sz="1200" dirty="0" smtClean="0"/>
              <a:t>時</a:t>
            </a:r>
            <a:r>
              <a:rPr kumimoji="1" lang="en-US" altLang="ja-JP" sz="1200" dirty="0" smtClean="0"/>
              <a:t>30</a:t>
            </a:r>
            <a:r>
              <a:rPr kumimoji="1" lang="ja-JP" altLang="en-US" sz="1200" dirty="0" smtClean="0"/>
              <a:t>分～　の</a:t>
            </a:r>
            <a:r>
              <a:rPr kumimoji="1" lang="en-US" altLang="ja-JP" sz="1200" dirty="0" smtClean="0"/>
              <a:t>3</a:t>
            </a:r>
            <a:r>
              <a:rPr kumimoji="1" lang="ja-JP" altLang="en-US" sz="1200" dirty="0" smtClean="0"/>
              <a:t>回です＞</a:t>
            </a:r>
            <a:endParaRPr kumimoji="1" lang="en-US" altLang="ja-JP" sz="12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27487" y="10083382"/>
            <a:ext cx="479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練馬区豊玉保健相談所　　📞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03-3992-1188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雲形吹き出し 22"/>
          <p:cNvSpPr/>
          <p:nvPr/>
        </p:nvSpPr>
        <p:spPr>
          <a:xfrm>
            <a:off x="754326" y="4071865"/>
            <a:ext cx="5763211" cy="1953202"/>
          </a:xfrm>
          <a:prstGeom prst="cloudCallout">
            <a:avLst>
              <a:gd name="adj1" fmla="val -157222"/>
              <a:gd name="adj2" fmla="val 73393"/>
            </a:avLst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625250" y="6275719"/>
            <a:ext cx="6353144" cy="35707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952283"/>
              </p:ext>
            </p:extLst>
          </p:nvPr>
        </p:nvGraphicFramePr>
        <p:xfrm>
          <a:off x="943329" y="6938362"/>
          <a:ext cx="2391359" cy="2737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2570">
                  <a:extLst>
                    <a:ext uri="{9D8B030D-6E8A-4147-A177-3AD203B41FA5}">
                      <a16:colId xmlns:a16="http://schemas.microsoft.com/office/drawing/2014/main" val="2174348355"/>
                    </a:ext>
                  </a:extLst>
                </a:gridCol>
                <a:gridCol w="513768">
                  <a:extLst>
                    <a:ext uri="{9D8B030D-6E8A-4147-A177-3AD203B41FA5}">
                      <a16:colId xmlns:a16="http://schemas.microsoft.com/office/drawing/2014/main" val="2044173436"/>
                    </a:ext>
                  </a:extLst>
                </a:gridCol>
                <a:gridCol w="326944">
                  <a:extLst>
                    <a:ext uri="{9D8B030D-6E8A-4147-A177-3AD203B41FA5}">
                      <a16:colId xmlns:a16="http://schemas.microsoft.com/office/drawing/2014/main" val="2380989751"/>
                    </a:ext>
                  </a:extLst>
                </a:gridCol>
                <a:gridCol w="551133">
                  <a:extLst>
                    <a:ext uri="{9D8B030D-6E8A-4147-A177-3AD203B41FA5}">
                      <a16:colId xmlns:a16="http://schemas.microsoft.com/office/drawing/2014/main" val="1241852305"/>
                    </a:ext>
                  </a:extLst>
                </a:gridCol>
                <a:gridCol w="326944">
                  <a:extLst>
                    <a:ext uri="{9D8B030D-6E8A-4147-A177-3AD203B41FA5}">
                      <a16:colId xmlns:a16="http://schemas.microsoft.com/office/drawing/2014/main" val="4037800304"/>
                    </a:ext>
                  </a:extLst>
                </a:gridCol>
              </a:tblGrid>
              <a:tr h="2281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R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6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年</a:t>
                      </a:r>
                      <a:r>
                        <a:rPr lang="ja-JP" altLang="en-US" sz="1100" u="none" strike="noStrike" dirty="0">
                          <a:effectLst/>
                        </a:rPr>
                        <a:t>４月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 smtClean="0">
                          <a:effectLst/>
                        </a:rPr>
                        <a:t>９日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(</a:t>
                      </a:r>
                      <a:r>
                        <a:rPr lang="ja-JP" altLang="en-US" sz="1100" u="none" strike="noStrike" dirty="0">
                          <a:effectLst/>
                        </a:rPr>
                        <a:t>火</a:t>
                      </a:r>
                      <a:r>
                        <a:rPr lang="en-US" altLang="ja-JP" sz="1100" u="none" strike="noStrike" dirty="0">
                          <a:effectLst/>
                        </a:rPr>
                        <a:t>)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 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１６日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(</a:t>
                      </a:r>
                      <a:r>
                        <a:rPr lang="ja-JP" altLang="en-US" sz="1100" u="none" strike="noStrike">
                          <a:effectLst/>
                        </a:rPr>
                        <a:t>火</a:t>
                      </a:r>
                      <a:r>
                        <a:rPr lang="en-US" altLang="ja-JP" sz="1100" u="none" strike="noStrike">
                          <a:effectLst/>
                        </a:rPr>
                        <a:t>)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8754685"/>
                  </a:ext>
                </a:extLst>
              </a:tr>
              <a:tr h="22811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５月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 smtClean="0">
                          <a:effectLst/>
                        </a:rPr>
                        <a:t>７日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(</a:t>
                      </a:r>
                      <a:r>
                        <a:rPr lang="ja-JP" altLang="en-US" sz="1100" u="none" strike="noStrike" dirty="0">
                          <a:effectLst/>
                        </a:rPr>
                        <a:t>火</a:t>
                      </a:r>
                      <a:r>
                        <a:rPr lang="en-US" altLang="ja-JP" sz="1100" u="none" strike="noStrike" dirty="0">
                          <a:effectLst/>
                        </a:rPr>
                        <a:t>)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 smtClean="0">
                          <a:effectLst/>
                        </a:rPr>
                        <a:t>２８日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(</a:t>
                      </a:r>
                      <a:r>
                        <a:rPr lang="ja-JP" altLang="en-US" sz="1100" u="none" strike="noStrike">
                          <a:effectLst/>
                        </a:rPr>
                        <a:t>火</a:t>
                      </a:r>
                      <a:r>
                        <a:rPr lang="en-US" altLang="ja-JP" sz="1100" u="none" strike="noStrike">
                          <a:effectLst/>
                        </a:rPr>
                        <a:t>)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313926"/>
                  </a:ext>
                </a:extLst>
              </a:tr>
              <a:tr h="22811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６月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４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(</a:t>
                      </a:r>
                      <a:r>
                        <a:rPr lang="ja-JP" altLang="en-US" sz="1100" u="none" strike="noStrike" dirty="0">
                          <a:effectLst/>
                        </a:rPr>
                        <a:t>火</a:t>
                      </a:r>
                      <a:r>
                        <a:rPr lang="en-US" altLang="ja-JP" sz="1100" u="none" strike="noStrike" dirty="0">
                          <a:effectLst/>
                        </a:rPr>
                        <a:t>)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 smtClean="0">
                          <a:effectLst/>
                        </a:rPr>
                        <a:t>１８日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(</a:t>
                      </a:r>
                      <a:r>
                        <a:rPr lang="ja-JP" altLang="en-US" sz="1100" u="none" strike="noStrike">
                          <a:effectLst/>
                        </a:rPr>
                        <a:t>火</a:t>
                      </a:r>
                      <a:r>
                        <a:rPr lang="en-US" altLang="ja-JP" sz="1100" u="none" strike="noStrike">
                          <a:effectLst/>
                        </a:rPr>
                        <a:t>)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7309502"/>
                  </a:ext>
                </a:extLst>
              </a:tr>
              <a:tr h="22811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７月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９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(</a:t>
                      </a:r>
                      <a:r>
                        <a:rPr lang="ja-JP" altLang="en-US" sz="1100" u="none" strike="noStrike">
                          <a:effectLst/>
                        </a:rPr>
                        <a:t>火</a:t>
                      </a:r>
                      <a:r>
                        <a:rPr lang="en-US" altLang="ja-JP" sz="1100" u="none" strike="noStrike">
                          <a:effectLst/>
                        </a:rPr>
                        <a:t>)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 smtClean="0">
                          <a:effectLst/>
                        </a:rPr>
                        <a:t>２３日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(</a:t>
                      </a:r>
                      <a:r>
                        <a:rPr lang="ja-JP" altLang="en-US" sz="1100" u="none" strike="noStrike">
                          <a:effectLst/>
                        </a:rPr>
                        <a:t>火</a:t>
                      </a:r>
                      <a:r>
                        <a:rPr lang="en-US" altLang="ja-JP" sz="1100" u="none" strike="noStrike">
                          <a:effectLst/>
                        </a:rPr>
                        <a:t>)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7039482"/>
                  </a:ext>
                </a:extLst>
              </a:tr>
              <a:tr h="22811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８月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６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(</a:t>
                      </a:r>
                      <a:r>
                        <a:rPr lang="ja-JP" altLang="en-US" sz="1100" u="none" strike="noStrike" dirty="0">
                          <a:effectLst/>
                        </a:rPr>
                        <a:t>火</a:t>
                      </a:r>
                      <a:r>
                        <a:rPr lang="en-US" altLang="ja-JP" sz="1100" u="none" strike="noStrike" dirty="0">
                          <a:effectLst/>
                        </a:rPr>
                        <a:t>)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 smtClean="0">
                          <a:effectLst/>
                        </a:rPr>
                        <a:t>２０日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(</a:t>
                      </a:r>
                      <a:r>
                        <a:rPr lang="ja-JP" altLang="en-US" sz="1100" u="none" strike="noStrike">
                          <a:effectLst/>
                        </a:rPr>
                        <a:t>火</a:t>
                      </a:r>
                      <a:r>
                        <a:rPr lang="en-US" altLang="ja-JP" sz="1100" u="none" strike="noStrike">
                          <a:effectLst/>
                        </a:rPr>
                        <a:t>)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422858"/>
                  </a:ext>
                </a:extLst>
              </a:tr>
              <a:tr h="22811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９月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 smtClean="0">
                          <a:effectLst/>
                        </a:rPr>
                        <a:t>１０日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(</a:t>
                      </a:r>
                      <a:r>
                        <a:rPr lang="ja-JP" altLang="en-US" sz="1100" u="none" strike="noStrike" dirty="0">
                          <a:effectLst/>
                        </a:rPr>
                        <a:t>火</a:t>
                      </a:r>
                      <a:r>
                        <a:rPr lang="en-US" altLang="ja-JP" sz="1100" u="none" strike="noStrike" dirty="0">
                          <a:effectLst/>
                        </a:rPr>
                        <a:t>)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 smtClean="0">
                          <a:effectLst/>
                        </a:rPr>
                        <a:t>２４日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(</a:t>
                      </a:r>
                      <a:r>
                        <a:rPr lang="ja-JP" altLang="en-US" sz="1100" u="none" strike="noStrike">
                          <a:effectLst/>
                        </a:rPr>
                        <a:t>火</a:t>
                      </a:r>
                      <a:r>
                        <a:rPr lang="en-US" altLang="ja-JP" sz="1100" u="none" strike="noStrike">
                          <a:effectLst/>
                        </a:rPr>
                        <a:t>)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7897671"/>
                  </a:ext>
                </a:extLst>
              </a:tr>
              <a:tr h="2281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10</a:t>
                      </a:r>
                      <a:r>
                        <a:rPr lang="ja-JP" altLang="en-US" sz="1100" u="none" strike="noStrike">
                          <a:effectLst/>
                        </a:rPr>
                        <a:t>月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１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(</a:t>
                      </a:r>
                      <a:r>
                        <a:rPr lang="ja-JP" altLang="en-US" sz="1100" u="none" strike="noStrike" dirty="0">
                          <a:effectLst/>
                        </a:rPr>
                        <a:t>火</a:t>
                      </a:r>
                      <a:r>
                        <a:rPr lang="en-US" altLang="ja-JP" sz="1100" u="none" strike="noStrike" dirty="0">
                          <a:effectLst/>
                        </a:rPr>
                        <a:t>)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 smtClean="0">
                          <a:effectLst/>
                        </a:rPr>
                        <a:t>１５日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(</a:t>
                      </a:r>
                      <a:r>
                        <a:rPr lang="ja-JP" altLang="en-US" sz="1100" u="none" strike="noStrike">
                          <a:effectLst/>
                        </a:rPr>
                        <a:t>火</a:t>
                      </a:r>
                      <a:r>
                        <a:rPr lang="en-US" altLang="ja-JP" sz="1100" u="none" strike="noStrike">
                          <a:effectLst/>
                        </a:rPr>
                        <a:t>)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20509"/>
                  </a:ext>
                </a:extLst>
              </a:tr>
              <a:tr h="2281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11</a:t>
                      </a:r>
                      <a:r>
                        <a:rPr lang="ja-JP" altLang="en-US" sz="1100" u="none" strike="noStrike">
                          <a:effectLst/>
                        </a:rPr>
                        <a:t>月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５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(</a:t>
                      </a:r>
                      <a:r>
                        <a:rPr lang="ja-JP" altLang="en-US" sz="1100" u="none" strike="noStrike" dirty="0">
                          <a:effectLst/>
                        </a:rPr>
                        <a:t>火</a:t>
                      </a:r>
                      <a:r>
                        <a:rPr lang="en-US" altLang="ja-JP" sz="1100" u="none" strike="noStrike" dirty="0">
                          <a:effectLst/>
                        </a:rPr>
                        <a:t>)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 smtClean="0">
                          <a:effectLst/>
                        </a:rPr>
                        <a:t>１９日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(</a:t>
                      </a:r>
                      <a:r>
                        <a:rPr lang="ja-JP" altLang="en-US" sz="1100" u="none" strike="noStrike">
                          <a:effectLst/>
                        </a:rPr>
                        <a:t>火</a:t>
                      </a:r>
                      <a:r>
                        <a:rPr lang="en-US" altLang="ja-JP" sz="1100" u="none" strike="noStrike">
                          <a:effectLst/>
                        </a:rPr>
                        <a:t>)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2805282"/>
                  </a:ext>
                </a:extLst>
              </a:tr>
              <a:tr h="2281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12</a:t>
                      </a:r>
                      <a:r>
                        <a:rPr lang="ja-JP" altLang="en-US" sz="1100" u="none" strike="noStrike">
                          <a:effectLst/>
                        </a:rPr>
                        <a:t>月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３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(</a:t>
                      </a:r>
                      <a:r>
                        <a:rPr lang="ja-JP" altLang="en-US" sz="1100" u="none" strike="noStrike" dirty="0">
                          <a:effectLst/>
                        </a:rPr>
                        <a:t>火</a:t>
                      </a:r>
                      <a:r>
                        <a:rPr lang="en-US" altLang="ja-JP" sz="1100" u="none" strike="noStrike" dirty="0">
                          <a:effectLst/>
                        </a:rPr>
                        <a:t>)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 smtClean="0">
                          <a:effectLst/>
                        </a:rPr>
                        <a:t>１７日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(</a:t>
                      </a:r>
                      <a:r>
                        <a:rPr lang="ja-JP" altLang="en-US" sz="1100" u="none" strike="noStrike">
                          <a:effectLst/>
                        </a:rPr>
                        <a:t>火</a:t>
                      </a:r>
                      <a:r>
                        <a:rPr lang="en-US" altLang="ja-JP" sz="1100" u="none" strike="noStrike">
                          <a:effectLst/>
                        </a:rPr>
                        <a:t>)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3771703"/>
                  </a:ext>
                </a:extLst>
              </a:tr>
              <a:tr h="2281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>
                          <a:effectLst/>
                        </a:rPr>
                        <a:t>R</a:t>
                      </a:r>
                      <a:r>
                        <a:rPr lang="en-US" altLang="ja-JP" sz="1100" u="none" strike="noStrike" dirty="0" smtClean="0">
                          <a:effectLst/>
                        </a:rPr>
                        <a:t>7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年</a:t>
                      </a:r>
                      <a:r>
                        <a:rPr lang="ja-JP" altLang="en-US" sz="1100" u="none" strike="noStrike" dirty="0">
                          <a:effectLst/>
                        </a:rPr>
                        <a:t>１月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７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(</a:t>
                      </a:r>
                      <a:r>
                        <a:rPr lang="ja-JP" altLang="en-US" sz="1100" u="none" strike="noStrike" dirty="0">
                          <a:effectLst/>
                        </a:rPr>
                        <a:t>火</a:t>
                      </a:r>
                      <a:r>
                        <a:rPr lang="en-US" altLang="ja-JP" sz="1100" u="none" strike="noStrike" dirty="0">
                          <a:effectLst/>
                        </a:rPr>
                        <a:t>)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 smtClean="0">
                          <a:effectLst/>
                        </a:rPr>
                        <a:t>２１日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(</a:t>
                      </a:r>
                      <a:r>
                        <a:rPr lang="ja-JP" altLang="en-US" sz="1100" u="none" strike="noStrike">
                          <a:effectLst/>
                        </a:rPr>
                        <a:t>火</a:t>
                      </a:r>
                      <a:r>
                        <a:rPr lang="en-US" altLang="ja-JP" sz="1100" u="none" strike="noStrike">
                          <a:effectLst/>
                        </a:rPr>
                        <a:t>)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471456"/>
                  </a:ext>
                </a:extLst>
              </a:tr>
              <a:tr h="22811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２月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４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(</a:t>
                      </a:r>
                      <a:r>
                        <a:rPr lang="ja-JP" altLang="en-US" sz="1100" u="none" strike="noStrike" dirty="0">
                          <a:effectLst/>
                        </a:rPr>
                        <a:t>火</a:t>
                      </a:r>
                      <a:r>
                        <a:rPr lang="en-US" altLang="ja-JP" sz="1100" u="none" strike="noStrike" dirty="0">
                          <a:effectLst/>
                        </a:rPr>
                        <a:t>)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 smtClean="0">
                          <a:effectLst/>
                        </a:rPr>
                        <a:t>１８日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(</a:t>
                      </a:r>
                      <a:r>
                        <a:rPr lang="ja-JP" altLang="en-US" sz="1100" u="none" strike="noStrike">
                          <a:effectLst/>
                        </a:rPr>
                        <a:t>火</a:t>
                      </a:r>
                      <a:r>
                        <a:rPr lang="en-US" altLang="ja-JP" sz="1100" u="none" strike="noStrike">
                          <a:effectLst/>
                        </a:rPr>
                        <a:t>)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7695170"/>
                  </a:ext>
                </a:extLst>
              </a:tr>
              <a:tr h="22811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</a:rPr>
                        <a:t>３月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４</a:t>
                      </a:r>
                      <a:r>
                        <a:rPr lang="ja-JP" altLang="en-US" sz="1100" u="none" strike="noStrike" dirty="0" smtClean="0">
                          <a:effectLst/>
                        </a:rPr>
                        <a:t>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(</a:t>
                      </a:r>
                      <a:r>
                        <a:rPr lang="ja-JP" altLang="en-US" sz="1100" u="none" strike="noStrike" dirty="0">
                          <a:effectLst/>
                        </a:rPr>
                        <a:t>火</a:t>
                      </a:r>
                      <a:r>
                        <a:rPr lang="en-US" altLang="ja-JP" sz="1100" u="none" strike="noStrike" dirty="0">
                          <a:effectLst/>
                        </a:rPr>
                        <a:t>)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 smtClean="0">
                          <a:effectLst/>
                        </a:rPr>
                        <a:t>１１日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(</a:t>
                      </a:r>
                      <a:r>
                        <a:rPr lang="ja-JP" altLang="en-US" sz="1100" u="none" strike="noStrike" dirty="0">
                          <a:effectLst/>
                        </a:rPr>
                        <a:t>火</a:t>
                      </a:r>
                      <a:r>
                        <a:rPr lang="en-US" altLang="ja-JP" sz="1100" u="none" strike="noStrike" dirty="0">
                          <a:effectLst/>
                        </a:rPr>
                        <a:t>)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2367570"/>
                  </a:ext>
                </a:extLst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2166311" y="3387295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D27B8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まずはお気軽にお電話ください</a:t>
            </a:r>
            <a:endParaRPr kumimoji="1" lang="ja-JP" altLang="en-US" b="1" dirty="0">
              <a:solidFill>
                <a:srgbClr val="D27B87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図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9793" y="854685"/>
            <a:ext cx="932212" cy="84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98019" y="2013274"/>
            <a:ext cx="529034" cy="48862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386" y="1775324"/>
            <a:ext cx="661008" cy="66835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1053" y="3476279"/>
            <a:ext cx="746381" cy="75467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6460" y="5292710"/>
            <a:ext cx="652329" cy="64318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12986" y="2598196"/>
            <a:ext cx="652329" cy="640135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4864" y="4774565"/>
            <a:ext cx="583756" cy="589111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7250" y="3422997"/>
            <a:ext cx="524301" cy="487722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62199" y="5776854"/>
            <a:ext cx="663286" cy="632578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55285" y="655985"/>
            <a:ext cx="540400" cy="515382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688" y="5698539"/>
            <a:ext cx="582225" cy="555270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043" y="2476286"/>
            <a:ext cx="450396" cy="441977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604864" y="6111763"/>
            <a:ext cx="524301" cy="487722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1591" y="3756694"/>
            <a:ext cx="524301" cy="487722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t="15553" b="650"/>
          <a:stretch>
            <a:fillRect/>
          </a:stretch>
        </p:blipFill>
        <p:spPr>
          <a:xfrm>
            <a:off x="-492899" y="31634"/>
            <a:ext cx="8542295" cy="92811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992811" y="63714"/>
            <a:ext cx="1266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令和６年度</a:t>
            </a:r>
            <a:endParaRPr kumimoji="1" lang="ja-JP" altLang="en-US" dirty="0"/>
          </a:p>
        </p:txBody>
      </p:sp>
      <p:pic>
        <p:nvPicPr>
          <p:cNvPr id="36" name="図 35"/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6" t="13491" r="23095" b="7760"/>
          <a:stretch/>
        </p:blipFill>
        <p:spPr bwMode="auto">
          <a:xfrm>
            <a:off x="4143233" y="7977284"/>
            <a:ext cx="2306043" cy="1793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9030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327</Words>
  <Application>Microsoft Office PowerPoint</Application>
  <PresentationFormat>ユーザー設定</PresentationFormat>
  <Paragraphs>78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Leelawadee UI</vt:lpstr>
      <vt:lpstr>Meiryo UI</vt:lpstr>
      <vt:lpstr>Arial</vt:lpstr>
      <vt:lpstr>Calibri</vt:lpstr>
      <vt:lpstr>游ゴシック</vt:lpstr>
      <vt:lpstr>ＭＳ Ｐゴシック</vt:lpstr>
      <vt:lpstr>BIZ UDP明朝 Medium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本間　薫</dc:creator>
  <cp:lastModifiedBy>須藤　彩</cp:lastModifiedBy>
  <cp:revision>62</cp:revision>
  <cp:lastPrinted>2023-06-07T06:15:18Z</cp:lastPrinted>
  <dcterms:modified xsi:type="dcterms:W3CDTF">2024-03-06T03:11:51Z</dcterms:modified>
</cp:coreProperties>
</file>