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6" r:id="rId2"/>
    <p:sldId id="261" r:id="rId3"/>
  </p:sldIdLst>
  <p:sldSz cx="7556500" cy="106934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4EB3E"/>
    <a:srgbClr val="AEFD87"/>
    <a:srgbClr val="8AF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0" d="100"/>
          <a:sy n="150" d="100"/>
        </p:scale>
        <p:origin x="-150" y="-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r">
              <a:defRPr sz="1300"/>
            </a:lvl1pPr>
          </a:lstStyle>
          <a:p>
            <a:fld id="{655084F7-C3CD-4B84-B9B5-29E00D7E6327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6" tIns="48298" rIns="96596" bIns="482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96" tIns="48298" rIns="96596" bIns="4829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1" cy="502674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r">
              <a:defRPr sz="1300"/>
            </a:lvl1pPr>
          </a:lstStyle>
          <a:p>
            <a:fld id="{3C3379E2-3B88-4062-9A61-AD3B205028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8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0370" rtl="0" eaLnBrk="1" latinLnBrk="0" hangingPunct="1">
      <a:defRPr kumimoji="1" sz="762" kern="1200">
        <a:solidFill>
          <a:schemeClr val="tx1"/>
        </a:solidFill>
        <a:latin typeface="+mn-lt"/>
        <a:ea typeface="+mn-ea"/>
        <a:cs typeface="+mn-cs"/>
      </a:defRPr>
    </a:lvl1pPr>
    <a:lvl2pPr marL="290185" algn="l" defTabSz="580370" rtl="0" eaLnBrk="1" latinLnBrk="0" hangingPunct="1">
      <a:defRPr kumimoji="1" sz="762" kern="1200">
        <a:solidFill>
          <a:schemeClr val="tx1"/>
        </a:solidFill>
        <a:latin typeface="+mn-lt"/>
        <a:ea typeface="+mn-ea"/>
        <a:cs typeface="+mn-cs"/>
      </a:defRPr>
    </a:lvl2pPr>
    <a:lvl3pPr marL="580370" algn="l" defTabSz="580370" rtl="0" eaLnBrk="1" latinLnBrk="0" hangingPunct="1">
      <a:defRPr kumimoji="1" sz="762" kern="1200">
        <a:solidFill>
          <a:schemeClr val="tx1"/>
        </a:solidFill>
        <a:latin typeface="+mn-lt"/>
        <a:ea typeface="+mn-ea"/>
        <a:cs typeface="+mn-cs"/>
      </a:defRPr>
    </a:lvl3pPr>
    <a:lvl4pPr marL="870555" algn="l" defTabSz="580370" rtl="0" eaLnBrk="1" latinLnBrk="0" hangingPunct="1">
      <a:defRPr kumimoji="1" sz="762" kern="1200">
        <a:solidFill>
          <a:schemeClr val="tx1"/>
        </a:solidFill>
        <a:latin typeface="+mn-lt"/>
        <a:ea typeface="+mn-ea"/>
        <a:cs typeface="+mn-cs"/>
      </a:defRPr>
    </a:lvl4pPr>
    <a:lvl5pPr marL="1160739" algn="l" defTabSz="580370" rtl="0" eaLnBrk="1" latinLnBrk="0" hangingPunct="1">
      <a:defRPr kumimoji="1" sz="762" kern="1200">
        <a:solidFill>
          <a:schemeClr val="tx1"/>
        </a:solidFill>
        <a:latin typeface="+mn-lt"/>
        <a:ea typeface="+mn-ea"/>
        <a:cs typeface="+mn-cs"/>
      </a:defRPr>
    </a:lvl5pPr>
    <a:lvl6pPr marL="1450924" algn="l" defTabSz="580370" rtl="0" eaLnBrk="1" latinLnBrk="0" hangingPunct="1">
      <a:defRPr kumimoji="1" sz="762" kern="1200">
        <a:solidFill>
          <a:schemeClr val="tx1"/>
        </a:solidFill>
        <a:latin typeface="+mn-lt"/>
        <a:ea typeface="+mn-ea"/>
        <a:cs typeface="+mn-cs"/>
      </a:defRPr>
    </a:lvl6pPr>
    <a:lvl7pPr marL="1741109" algn="l" defTabSz="580370" rtl="0" eaLnBrk="1" latinLnBrk="0" hangingPunct="1">
      <a:defRPr kumimoji="1" sz="762" kern="1200">
        <a:solidFill>
          <a:schemeClr val="tx1"/>
        </a:solidFill>
        <a:latin typeface="+mn-lt"/>
        <a:ea typeface="+mn-ea"/>
        <a:cs typeface="+mn-cs"/>
      </a:defRPr>
    </a:lvl7pPr>
    <a:lvl8pPr marL="2031294" algn="l" defTabSz="580370" rtl="0" eaLnBrk="1" latinLnBrk="0" hangingPunct="1">
      <a:defRPr kumimoji="1" sz="762" kern="1200">
        <a:solidFill>
          <a:schemeClr val="tx1"/>
        </a:solidFill>
        <a:latin typeface="+mn-lt"/>
        <a:ea typeface="+mn-ea"/>
        <a:cs typeface="+mn-cs"/>
      </a:defRPr>
    </a:lvl8pPr>
    <a:lvl9pPr marL="2321479" algn="l" defTabSz="580370" rtl="0" eaLnBrk="1" latinLnBrk="0" hangingPunct="1">
      <a:defRPr kumimoji="1" sz="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15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22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8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26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9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18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42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66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53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81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1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02F08-153C-4357-B650-3199611B680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0A06-6DFE-437B-8366-7B6367E27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69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../media/image5.png"/><Relationship Id="rId26" Type="http://schemas.microsoft.com/office/2007/relationships/hdphoto" Target="../media/hdphoto1.wdp"/><Relationship Id="rId21" Type="http://schemas.openxmlformats.org/officeDocument/2006/relationships/image" Target="../media/image7.png"/><Relationship Id="rId17" Type="http://schemas.openxmlformats.org/officeDocument/2006/relationships/image" Target="NULL"/><Relationship Id="rId25" Type="http://schemas.openxmlformats.org/officeDocument/2006/relationships/image" Target="../media/image11.png"/><Relationship Id="rId2" Type="http://schemas.openxmlformats.org/officeDocument/2006/relationships/image" Target="../media/image1.png"/><Relationship Id="rId20" Type="http://schemas.openxmlformats.org/officeDocument/2006/relationships/image" Target="NUL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24" Type="http://schemas.openxmlformats.org/officeDocument/2006/relationships/image" Target="../media/image10.png"/><Relationship Id="rId6" Type="http://schemas.openxmlformats.org/officeDocument/2006/relationships/image" Target="NULL"/><Relationship Id="rId23" Type="http://schemas.openxmlformats.org/officeDocument/2006/relationships/image" Target="../media/image9.jpeg"/><Relationship Id="rId28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openxmlformats.org/officeDocument/2006/relationships/image" Target="../media/image6.png"/><Relationship Id="rId9" Type="http://schemas.openxmlformats.org/officeDocument/2006/relationships/image" Target="../media/image2.png"/><Relationship Id="rId22" Type="http://schemas.openxmlformats.org/officeDocument/2006/relationships/image" Target="../media/image8.jpeg"/><Relationship Id="rId27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5" Type="http://schemas.openxmlformats.org/officeDocument/2006/relationships/image" Target="../media/image18.emf"/><Relationship Id="rId10" Type="http://schemas.openxmlformats.org/officeDocument/2006/relationships/image" Target="NUL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379597" y="3738925"/>
            <a:ext cx="2848914" cy="2057323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033485" y="132843"/>
            <a:ext cx="1720116" cy="1200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86573">
            <a:off x="4804900" y="617979"/>
            <a:ext cx="1844581" cy="1287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1099621" flipH="1">
            <a:off x="1040993" y="785536"/>
            <a:ext cx="2028442" cy="1259986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912266" y="82952"/>
            <a:ext cx="810206" cy="541825"/>
          </a:xfrm>
          <a:prstGeom prst="rect">
            <a:avLst/>
          </a:prstGeom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706128" y="323714"/>
            <a:ext cx="678394" cy="4536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95684" y="1151945"/>
            <a:ext cx="1267569" cy="1219171"/>
          </a:xfrm>
          <a:prstGeom prst="rect">
            <a:avLst/>
          </a:prstGeom>
        </p:spPr>
      </p:pic>
      <p:sp>
        <p:nvSpPr>
          <p:cNvPr id="12" name="TextBox 23"/>
          <p:cNvSpPr txBox="1"/>
          <p:nvPr/>
        </p:nvSpPr>
        <p:spPr>
          <a:xfrm>
            <a:off x="176150" y="2406595"/>
            <a:ext cx="11363999" cy="54053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ja-JP" altLang="en-US" sz="3800" b="1" spc="144" dirty="0">
                <a:ln w="25400">
                  <a:solidFill>
                    <a:schemeClr val="tx1"/>
                  </a:solidFill>
                </a:ln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赤ちゃんと一緒にエクササイズ</a:t>
            </a:r>
            <a:endParaRPr lang="en-US" sz="3800" b="1" spc="144" dirty="0">
              <a:ln w="25400">
                <a:solidFill>
                  <a:schemeClr val="tx1"/>
                </a:solidFill>
              </a:ln>
              <a:solidFill>
                <a:srgbClr val="FFFF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6597" y="2954216"/>
            <a:ext cx="7582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お子</a:t>
            </a:r>
            <a:r>
              <a:rPr kumimoji="1"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さんと一緒にできる運動を体験しながら</a:t>
            </a:r>
            <a:r>
              <a:rPr kumimoji="1"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子</a:t>
            </a:r>
            <a:r>
              <a:rPr kumimoji="1"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育てで忙しいパパ・ママの健康づくり</a:t>
            </a:r>
            <a:r>
              <a:rPr kumimoji="1"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endParaRPr kumimoji="1"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生活</a:t>
            </a:r>
            <a:r>
              <a:rPr kumimoji="1"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習慣病の予防に</a:t>
            </a:r>
            <a:r>
              <a:rPr kumimoji="1"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ついて学べる</a:t>
            </a:r>
            <a:r>
              <a:rPr kumimoji="1"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講座です</a:t>
            </a:r>
            <a:r>
              <a:rPr kumimoji="1"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1"/>
          <a:srcRect l="35359" t="35418" r="37116" b="21874"/>
          <a:stretch/>
        </p:blipFill>
        <p:spPr>
          <a:xfrm>
            <a:off x="2704163" y="3839901"/>
            <a:ext cx="1959090" cy="17577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35" y="4553586"/>
            <a:ext cx="925095" cy="1170787"/>
          </a:xfrm>
          <a:prstGeom prst="snip2DiagRect">
            <a:avLst>
              <a:gd name="adj1" fmla="val 0"/>
              <a:gd name="adj2" fmla="val 908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8" y="3789770"/>
            <a:ext cx="921807" cy="1250760"/>
          </a:xfrm>
          <a:prstGeom prst="round2DiagRect">
            <a:avLst>
              <a:gd name="adj1" fmla="val 16667"/>
              <a:gd name="adj2" fmla="val 2490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テキスト ボックス 17"/>
          <p:cNvSpPr txBox="1"/>
          <p:nvPr/>
        </p:nvSpPr>
        <p:spPr>
          <a:xfrm rot="10800000" flipV="1">
            <a:off x="5234648" y="3910682"/>
            <a:ext cx="164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健康運動指導士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加藤有里先生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4725" y="5152772"/>
            <a:ext cx="155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健康運動指導士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須藤浩代先生</a:t>
            </a: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779240">
            <a:off x="-48938" y="5245650"/>
            <a:ext cx="1226863" cy="1084101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45998">
            <a:off x="6551169" y="4634496"/>
            <a:ext cx="1217660" cy="1075969"/>
          </a:xfrm>
          <a:prstGeom prst="rect">
            <a:avLst/>
          </a:prstGeom>
        </p:spPr>
      </p:pic>
      <p:sp>
        <p:nvSpPr>
          <p:cNvPr id="24" name="円形吹き出し 23"/>
          <p:cNvSpPr/>
          <p:nvPr/>
        </p:nvSpPr>
        <p:spPr>
          <a:xfrm>
            <a:off x="1275713" y="5824865"/>
            <a:ext cx="5240459" cy="676512"/>
          </a:xfrm>
          <a:prstGeom prst="wedgeEllipseCallout">
            <a:avLst>
              <a:gd name="adj1" fmla="val 7942"/>
              <a:gd name="adj2" fmla="val 512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70701" y="5936495"/>
            <a:ext cx="46330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00" dirty="0">
                <a:ln w="6350">
                  <a:noFill/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楽しい時間をご一緒しましょう！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46587" y="6616414"/>
            <a:ext cx="2794751" cy="1807137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108656" y="6601869"/>
            <a:ext cx="2720299" cy="1858202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1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3601" t="37501" r="45315" b="36458"/>
          <a:stretch/>
        </p:blipFill>
        <p:spPr>
          <a:xfrm>
            <a:off x="485791" y="6851861"/>
            <a:ext cx="2260749" cy="1509418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27"/>
              </a:ext>
            </a:extLst>
          </a:blip>
          <a:srcRect/>
          <a:stretch>
            <a:fillRect/>
          </a:stretch>
        </p:blipFill>
        <p:spPr>
          <a:xfrm>
            <a:off x="4099915" y="6776013"/>
            <a:ext cx="725984" cy="64150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 rot="672519">
            <a:off x="5599185" y="6519874"/>
            <a:ext cx="207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エクササイズ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09356" y="8703564"/>
            <a:ext cx="6825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首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のすわった４か月～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か月のお子さん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とママ、パパ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ママ向けの講座は、妊娠中に血圧や血糖の注意をされたり、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産後の体重の戻りや体調が気に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なる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ママが対象です。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裏面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をご覧ください。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練馬区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をご覧ください。</a:t>
            </a:r>
          </a:p>
        </p:txBody>
      </p:sp>
      <p:sp>
        <p:nvSpPr>
          <p:cNvPr id="38" name="AutoShape 16"/>
          <p:cNvSpPr/>
          <p:nvPr/>
        </p:nvSpPr>
        <p:spPr>
          <a:xfrm rot="5400000">
            <a:off x="121479" y="9557953"/>
            <a:ext cx="1851565" cy="0"/>
          </a:xfrm>
          <a:prstGeom prst="line">
            <a:avLst/>
          </a:prstGeom>
          <a:ln w="28575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9" name="テキスト ボックス 38"/>
          <p:cNvSpPr txBox="1"/>
          <p:nvPr/>
        </p:nvSpPr>
        <p:spPr>
          <a:xfrm>
            <a:off x="246587" y="9749738"/>
            <a:ext cx="1312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3175">
                  <a:noFill/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開催日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47422" y="8658291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n w="3175">
                  <a:noFill/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対象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001" y="10066719"/>
            <a:ext cx="192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3175">
                  <a:noFill/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申請方法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429309" y="371940"/>
            <a:ext cx="299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ちょいトレで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目指</a:t>
            </a:r>
            <a:r>
              <a:rPr kumimoji="1" lang="ja-JP" altLang="en-US" sz="14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せ</a:t>
            </a:r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健康家族！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rot="839988">
            <a:off x="4309040" y="797959"/>
            <a:ext cx="2997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血圧が気になる</a:t>
            </a:r>
            <a:r>
              <a:rPr kumimoji="1"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</a:p>
          <a:p>
            <a:pPr algn="ctr"/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毎日のお食事、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どうすればいい？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-439964" y="-1185613"/>
            <a:ext cx="2997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600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Freeform 9"/>
          <p:cNvSpPr/>
          <p:nvPr/>
        </p:nvSpPr>
        <p:spPr>
          <a:xfrm rot="1626734">
            <a:off x="6501296" y="986022"/>
            <a:ext cx="1169131" cy="1092424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4EB3E"/>
          </a:solidFill>
        </p:spPr>
      </p:sp>
      <p:sp>
        <p:nvSpPr>
          <p:cNvPr id="51" name="テキスト ボックス 50"/>
          <p:cNvSpPr txBox="1"/>
          <p:nvPr/>
        </p:nvSpPr>
        <p:spPr>
          <a:xfrm rot="809537">
            <a:off x="6210038" y="1171942"/>
            <a:ext cx="181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事前</a:t>
            </a:r>
            <a:endParaRPr kumimoji="1" lang="en-US" altLang="ja-JP" sz="1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予約制</a:t>
            </a:r>
          </a:p>
        </p:txBody>
      </p:sp>
      <p:pic>
        <p:nvPicPr>
          <p:cNvPr id="54" name="Pictur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444280">
            <a:off x="3932310" y="9507331"/>
            <a:ext cx="3732525" cy="943921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 rot="21179255">
            <a:off x="3418183" y="9872661"/>
            <a:ext cx="487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動きやすい服装でお越しください</a:t>
            </a:r>
            <a:endParaRPr kumimoji="1" lang="ja-JP" altLang="en-US" sz="1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6" name="Picture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27"/>
              </a:ext>
            </a:extLst>
          </a:blip>
          <a:srcRect/>
          <a:stretch>
            <a:fillRect/>
          </a:stretch>
        </p:blipFill>
        <p:spPr>
          <a:xfrm rot="1710405">
            <a:off x="2857775" y="7323067"/>
            <a:ext cx="1222811" cy="1080521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 rot="20936923">
            <a:off x="163346" y="1046084"/>
            <a:ext cx="37782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ja-JP" altLang="en-US" sz="1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赤ちゃん</a:t>
            </a:r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一緒だと２倍楽しい！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 rot="20837313">
            <a:off x="144508" y="6552550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食事</a:t>
            </a:r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のお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話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42666" y="214501"/>
            <a:ext cx="331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年度健康づくりサポート講座</a:t>
            </a:r>
            <a:endParaRPr kumimoji="1" lang="ja-JP" altLang="en-US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94509" y="6773730"/>
            <a:ext cx="2195884" cy="16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8183" y="620501"/>
            <a:ext cx="4311650" cy="11430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＜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開催日</a:t>
            </a:r>
            <a:r>
              <a:rPr kumimoji="1" lang="ja-JP" altLang="en-US" sz="2800" dirty="0" smtClean="0"/>
              <a:t>＞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4937" y="8838985"/>
            <a:ext cx="362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会場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や開催時間、申請方法など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詳しくは練馬区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をご覧ください。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dirty="0" smtClean="0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98892" y="103372"/>
            <a:ext cx="735842" cy="707746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1134734" y="145979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年度健康づくりサポート講座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1068271">
            <a:off x="3996777" y="860649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体組成測定できます</a:t>
            </a:r>
            <a:endParaRPr kumimoji="1" lang="ja-JP" altLang="en-US" sz="11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51895" y="9900142"/>
            <a:ext cx="278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豊玉保健相談所　 ☎ 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3992-1188</a:t>
            </a:r>
          </a:p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北保健相談所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☎ 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3931-1347</a:t>
            </a:r>
          </a:p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光が丘保健相談所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☎ 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5997-7722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06318" y="9900143"/>
            <a:ext cx="278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石神井保健相談所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☎ 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3996-0634</a:t>
            </a:r>
          </a:p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大泉保健相談所　　☎ 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3921-0217</a:t>
            </a:r>
          </a:p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関保健相談所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☎ 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3929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‐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5381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51895" y="952047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＜お問合せ＞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986993" y="9499339"/>
            <a:ext cx="5438649" cy="10471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91743" y="150615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赤ちゃんと一緒にエクササイズ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94871" y="918304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練馬区</a:t>
            </a:r>
            <a:r>
              <a:rPr kumimoji="1" lang="en-US" altLang="ja-JP" dirty="0" smtClean="0"/>
              <a:t>HP</a:t>
            </a:r>
            <a:endParaRPr kumimoji="1" lang="ja-JP" altLang="en-US" dirty="0"/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262477" y="6990301"/>
            <a:ext cx="2099735" cy="1971126"/>
          </a:xfrm>
          <a:prstGeom prst="rect">
            <a:avLst/>
          </a:prstGeom>
        </p:spPr>
      </p:pic>
      <p:graphicFrame>
        <p:nvGraphicFramePr>
          <p:cNvPr id="31" name="コンテンツ プレースホルダー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888711"/>
              </p:ext>
            </p:extLst>
          </p:nvPr>
        </p:nvGraphicFramePr>
        <p:xfrm>
          <a:off x="1328384" y="1920174"/>
          <a:ext cx="4673375" cy="1537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6812">
                  <a:extLst>
                    <a:ext uri="{9D8B030D-6E8A-4147-A177-3AD203B41FA5}">
                      <a16:colId xmlns:a16="http://schemas.microsoft.com/office/drawing/2014/main" val="711001916"/>
                    </a:ext>
                  </a:extLst>
                </a:gridCol>
                <a:gridCol w="925016">
                  <a:extLst>
                    <a:ext uri="{9D8B030D-6E8A-4147-A177-3AD203B41FA5}">
                      <a16:colId xmlns:a16="http://schemas.microsoft.com/office/drawing/2014/main" val="2075072829"/>
                    </a:ext>
                  </a:extLst>
                </a:gridCol>
                <a:gridCol w="1426531">
                  <a:extLst>
                    <a:ext uri="{9D8B030D-6E8A-4147-A177-3AD203B41FA5}">
                      <a16:colId xmlns:a16="http://schemas.microsoft.com/office/drawing/2014/main" val="2456757628"/>
                    </a:ext>
                  </a:extLst>
                </a:gridCol>
                <a:gridCol w="925016">
                  <a:extLst>
                    <a:ext uri="{9D8B030D-6E8A-4147-A177-3AD203B41FA5}">
                      <a16:colId xmlns:a16="http://schemas.microsoft.com/office/drawing/2014/main" val="2468283904"/>
                    </a:ext>
                  </a:extLst>
                </a:gridCol>
              </a:tblGrid>
              <a:tr h="3844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開催日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保健相談所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開催日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保健相談所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573917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6</a:t>
                      </a:r>
                      <a:r>
                        <a:rPr lang="ja-JP" altLang="en-US" sz="1100" u="none" strike="noStrike" dirty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15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石神井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10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12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関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916156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7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6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豊玉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11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16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北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19538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9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28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大泉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 smtClean="0">
                          <a:effectLst/>
                        </a:rPr>
                        <a:t>令和</a:t>
                      </a:r>
                      <a:r>
                        <a:rPr lang="en-US" altLang="ja-JP" sz="800" u="none" strike="noStrike" dirty="0" smtClean="0">
                          <a:effectLst/>
                        </a:rPr>
                        <a:t>7</a:t>
                      </a:r>
                      <a:r>
                        <a:rPr lang="ja-JP" altLang="en-US" sz="800" u="none" strike="noStrike" dirty="0" smtClean="0">
                          <a:effectLst/>
                        </a:rPr>
                        <a:t>年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3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8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光が丘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284597"/>
                  </a:ext>
                </a:extLst>
              </a:tr>
            </a:tbl>
          </a:graphicData>
        </a:graphic>
      </p:graphicFrame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68325"/>
              </p:ext>
            </p:extLst>
          </p:nvPr>
        </p:nvGraphicFramePr>
        <p:xfrm>
          <a:off x="1328384" y="3824299"/>
          <a:ext cx="4673375" cy="2013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6812">
                  <a:extLst>
                    <a:ext uri="{9D8B030D-6E8A-4147-A177-3AD203B41FA5}">
                      <a16:colId xmlns:a16="http://schemas.microsoft.com/office/drawing/2014/main" val="2250515846"/>
                    </a:ext>
                  </a:extLst>
                </a:gridCol>
                <a:gridCol w="932404">
                  <a:extLst>
                    <a:ext uri="{9D8B030D-6E8A-4147-A177-3AD203B41FA5}">
                      <a16:colId xmlns:a16="http://schemas.microsoft.com/office/drawing/2014/main" val="1347005297"/>
                    </a:ext>
                  </a:extLst>
                </a:gridCol>
                <a:gridCol w="1419143">
                  <a:extLst>
                    <a:ext uri="{9D8B030D-6E8A-4147-A177-3AD203B41FA5}">
                      <a16:colId xmlns:a16="http://schemas.microsoft.com/office/drawing/2014/main" val="3382654498"/>
                    </a:ext>
                  </a:extLst>
                </a:gridCol>
                <a:gridCol w="925016">
                  <a:extLst>
                    <a:ext uri="{9D8B030D-6E8A-4147-A177-3AD203B41FA5}">
                      <a16:colId xmlns:a16="http://schemas.microsoft.com/office/drawing/2014/main" val="180781671"/>
                    </a:ext>
                  </a:extLst>
                </a:gridCol>
              </a:tblGrid>
              <a:tr h="2877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開催日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保健相談所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開催日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保健相談所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07266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5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30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日（木）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関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10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17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r>
                        <a:rPr lang="ja-JP" altLang="en-US" sz="1100" u="none" strike="noStrike" dirty="0">
                          <a:effectLst/>
                        </a:rPr>
                        <a:t>（木）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北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43298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6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26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日（水）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北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10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24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r>
                        <a:rPr lang="ja-JP" altLang="en-US" sz="1100" u="none" strike="noStrike" dirty="0">
                          <a:effectLst/>
                        </a:rPr>
                        <a:t>（木）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大泉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1651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7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2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日（火）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光が丘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11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5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日（火）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光が丘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87394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7</a:t>
                      </a:r>
                      <a:r>
                        <a:rPr lang="ja-JP" altLang="en-US" sz="1100" u="none" strike="noStrike" dirty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17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r>
                        <a:rPr lang="ja-JP" altLang="en-US" sz="1100" u="none" strike="noStrike" dirty="0">
                          <a:effectLst/>
                        </a:rPr>
                        <a:t>（水）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大泉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11</a:t>
                      </a:r>
                      <a:r>
                        <a:rPr lang="ja-JP" altLang="en-US" sz="1100" u="none" strike="noStrike" dirty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21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日（木）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石神井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2240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9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6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r>
                        <a:rPr lang="ja-JP" altLang="en-US" sz="1100" u="none" strike="noStrike" dirty="0">
                          <a:effectLst/>
                        </a:rPr>
                        <a:t>（金）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関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12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18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日（</a:t>
                      </a:r>
                      <a:r>
                        <a:rPr lang="ja-JP" altLang="en-US" sz="1100" u="none" strike="noStrike" dirty="0">
                          <a:effectLst/>
                        </a:rPr>
                        <a:t>水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豊玉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71950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</a:rPr>
                        <a:t>9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27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日（金）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豊玉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 dirty="0" smtClean="0">
                          <a:effectLst/>
                        </a:rPr>
                        <a:t>令和</a:t>
                      </a:r>
                      <a:r>
                        <a:rPr lang="en-US" altLang="ja-JP" sz="600" u="none" strike="noStrike" dirty="0">
                          <a:effectLst/>
                        </a:rPr>
                        <a:t>7</a:t>
                      </a:r>
                      <a:r>
                        <a:rPr lang="ja-JP" altLang="en-US" sz="600" u="none" strike="noStrike" dirty="0" smtClean="0">
                          <a:effectLst/>
                        </a:rPr>
                        <a:t>年</a:t>
                      </a:r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月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3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r>
                        <a:rPr lang="ja-JP" altLang="en-US" sz="1100" u="none" strike="noStrike" dirty="0">
                          <a:effectLst/>
                        </a:rPr>
                        <a:t>（月）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石神井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75424"/>
                  </a:ext>
                </a:extLst>
              </a:tr>
            </a:tbl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501649" y="1478995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土曜日開催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パパ向け講座　　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各回午前中２時間程度の開催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2533" y="3468181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平日開催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ママ向け講座　　　　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各回午前中２時間程度の開催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 rot="20490517">
            <a:off x="13202" y="7211775"/>
            <a:ext cx="2524028" cy="1913961"/>
          </a:xfrm>
          <a:prstGeom prst="wedgeEllipseCallout">
            <a:avLst>
              <a:gd name="adj1" fmla="val 65738"/>
              <a:gd name="adj2" fmla="val -19973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形吹き出し 26"/>
          <p:cNvSpPr/>
          <p:nvPr/>
        </p:nvSpPr>
        <p:spPr>
          <a:xfrm rot="694064">
            <a:off x="5188110" y="6203848"/>
            <a:ext cx="2378881" cy="1884195"/>
          </a:xfrm>
          <a:prstGeom prst="wedgeEllipseCallout">
            <a:avLst>
              <a:gd name="adj1" fmla="val -61099"/>
              <a:gd name="adj2" fmla="val -10647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663" y="7585272"/>
            <a:ext cx="2479385" cy="1384995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子どもとスキンシップを図り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ながら</a:t>
            </a:r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楽しく参加できました。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久しぶりの運動で体が軽く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なりました。</a:t>
            </a:r>
            <a:endParaRPr kumimoji="1" lang="en-US" altLang="ja-JP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お子さんが生後</a:t>
            </a:r>
            <a:r>
              <a:rPr kumimoji="1"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</a:t>
            </a:r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か月</a:t>
            </a:r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パパ）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29917" y="6652433"/>
            <a:ext cx="2469963" cy="1200329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妊娠前から貧血ぎみでしたが、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バランスよく食べることが自分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にも</a:t>
            </a:r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子どもにも大切であること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を実感しました。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お子さんが生後５か月</a:t>
            </a:r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授乳中のママ）</a:t>
            </a:r>
            <a:endParaRPr kumimoji="1"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07369" y="6080601"/>
            <a:ext cx="184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～参加者の声～</a:t>
            </a:r>
            <a:endParaRPr kumimoji="1" lang="ja-JP" altLang="en-US" sz="1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12"/>
          <a:srcRect l="36428" t="26755" r="46442" b="42777"/>
          <a:stretch/>
        </p:blipFill>
        <p:spPr>
          <a:xfrm>
            <a:off x="5794871" y="8209015"/>
            <a:ext cx="1057046" cy="105704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29375" y="8060619"/>
            <a:ext cx="1877779" cy="155673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3366" y="6433968"/>
            <a:ext cx="2298184" cy="186976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338" y="5951878"/>
            <a:ext cx="1038585" cy="112706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521772" y="5915299"/>
            <a:ext cx="152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健康運動指導士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旦尾　麻樹先生</a:t>
            </a:r>
            <a:endParaRPr kumimoji="1" lang="ja-JP" altLang="en-US" sz="14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6"/>
          <a:srcRect l="27745" t="25000" r="27746" b="12500"/>
          <a:stretch/>
        </p:blipFill>
        <p:spPr>
          <a:xfrm>
            <a:off x="5769756" y="634267"/>
            <a:ext cx="1619872" cy="1144362"/>
          </a:xfrm>
          <a:prstGeom prst="rect">
            <a:avLst/>
          </a:prstGeom>
        </p:spPr>
      </p:pic>
      <p:sp>
        <p:nvSpPr>
          <p:cNvPr id="29" name="円形吹き出し 28"/>
          <p:cNvSpPr/>
          <p:nvPr/>
        </p:nvSpPr>
        <p:spPr>
          <a:xfrm>
            <a:off x="3832429" y="615865"/>
            <a:ext cx="1689195" cy="778234"/>
          </a:xfrm>
          <a:prstGeom prst="wedgeEllipseCallout">
            <a:avLst>
              <a:gd name="adj1" fmla="val 57000"/>
              <a:gd name="adj2" fmla="val -23330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752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502</Words>
  <Application>Microsoft Office PowerPoint</Application>
  <PresentationFormat>ユーザー設定</PresentationFormat>
  <Paragraphs>106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HGS創英角ﾎﾟｯﾌﾟ体</vt:lpstr>
      <vt:lpstr>HG丸ｺﾞｼｯｸM-PRO</vt:lpstr>
      <vt:lpstr>HG創英角ﾎﾟｯﾌﾟ体</vt:lpstr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＜開催日＞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小野　あかね</dc:creator>
  <cp:lastModifiedBy>酒井　真梨子</cp:lastModifiedBy>
  <cp:revision>62</cp:revision>
  <cp:lastPrinted>2024-01-04T06:11:51Z</cp:lastPrinted>
  <dcterms:created xsi:type="dcterms:W3CDTF">2023-03-23T23:41:07Z</dcterms:created>
  <dcterms:modified xsi:type="dcterms:W3CDTF">2024-04-10T04:18:20Z</dcterms:modified>
</cp:coreProperties>
</file>