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9.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10.xml" ContentType="application/vnd.openxmlformats-officedocument.presentationml.slideMaster+xml"/>
  <Override PartName="/ppt/slideMasters/_rels/slideMaster9.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10.xml.rels" ContentType="application/vnd.openxmlformats-package.relationships+xml"/>
  <Override PartName="/ppt/notesSlides/notesSlide4.xml" ContentType="application/vnd.openxmlformats-officedocument.presentationml.notesSlide+xml"/>
  <Override PartName="/ppt/notesSlides/notesSlide42.xml" ContentType="application/vnd.openxmlformats-officedocument.presentationml.notesSlide+xml"/>
  <Override PartName="/ppt/notesSlides/notesSlide37.xml" ContentType="application/vnd.openxmlformats-officedocument.presentationml.notesSlide+xml"/>
  <Override PartName="/ppt/notesSlides/notesSlide19.xml" ContentType="application/vnd.openxmlformats-officedocument.presentationml.notesSlide+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_rels/notesSlide34.xml.rels" ContentType="application/vnd.openxmlformats-package.relationships+xml"/>
  <Override PartName="/ppt/notesSlides/_rels/notesSlide4.xml.rels" ContentType="application/vnd.openxmlformats-package.relationships+xml"/>
  <Override PartName="/ppt/notesSlides/_rels/notesSlide42.xml.rels" ContentType="application/vnd.openxmlformats-package.relationships+xml"/>
  <Override PartName="/ppt/notesSlides/_rels/notesSlide37.xml.rels" ContentType="application/vnd.openxmlformats-package.relationships+xml"/>
  <Override PartName="/ppt/notesSlides/_rels/notesSlide19.xml.rels" ContentType="application/vnd.openxmlformats-package.relationships+xml"/>
  <Override PartName="/ppt/notesSlides/_rels/notesSlide11.xml.rels" ContentType="application/vnd.openxmlformats-package.relationships+xml"/>
  <Override PartName="/ppt/notesSlides/_rels/notesSlide33.xml.rels" ContentType="application/vnd.openxmlformats-package.relationships+xml"/>
  <Override PartName="/ppt/notesSlides/_rels/notesSlide35.xml.rels" ContentType="application/vnd.openxmlformats-package.relationships+xml"/>
  <Override PartName="/ppt/notesSlides/_rels/notesSlide36.xml.rels" ContentType="application/vnd.openxmlformats-package.relationships+xml"/>
  <Override PartName="/ppt/notesSlides/_rels/notesSlide43.xml.rels" ContentType="application/vnd.openxmlformats-package.relationships+xml"/>
  <Override PartName="/ppt/notesSlides/notesSlide36.xml" ContentType="application/vnd.openxmlformats-officedocument.presentationml.notesSlide+xml"/>
  <Override PartName="/ppt/notesSlides/notesSlide43.xml" ContentType="application/vnd.openxmlformats-officedocument.presentationml.notesSlide+xml"/>
  <Override PartName="/ppt/theme/theme9.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11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08.xml" ContentType="application/vnd.openxmlformats-officedocument.presentationml.slideLayout+xml"/>
  <Override PartName="/ppt/slideLayouts/slideLayout20.xml" ContentType="application/vnd.openxmlformats-officedocument.presentationml.slideLayout+xml"/>
  <Override PartName="/ppt/slideLayouts/slideLayout10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118.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_rels/slideLayout97.xml.rels" ContentType="application/vnd.openxmlformats-package.relationships+xml"/>
  <Override PartName="/ppt/slideLayouts/_rels/slideLayout98.xml.rels" ContentType="application/vnd.openxmlformats-package.relationships+xml"/>
  <Override PartName="/ppt/slideLayouts/_rels/slideLayout99.xml.rels" ContentType="application/vnd.openxmlformats-package.relationships+xml"/>
  <Override PartName="/ppt/slideLayouts/_rels/slideLayout100.xml.rels" ContentType="application/vnd.openxmlformats-package.relationships+xml"/>
  <Override PartName="/ppt/slideLayouts/_rels/slideLayout101.xml.rels" ContentType="application/vnd.openxmlformats-package.relationships+xml"/>
  <Override PartName="/ppt/slideLayouts/_rels/slideLayout102.xml.rels" ContentType="application/vnd.openxmlformats-package.relationships+xml"/>
  <Override PartName="/ppt/slideLayouts/_rels/slideLayout103.xml.rels" ContentType="application/vnd.openxmlformats-package.relationships+xml"/>
  <Override PartName="/ppt/slideLayouts/_rels/slideLayout104.xml.rels" ContentType="application/vnd.openxmlformats-package.relationships+xml"/>
  <Override PartName="/ppt/slideLayouts/_rels/slideLayout105.xml.rels" ContentType="application/vnd.openxmlformats-package.relationships+xml"/>
  <Override PartName="/ppt/slideLayouts/_rels/slideLayout106.xml.rels" ContentType="application/vnd.openxmlformats-package.relationships+xml"/>
  <Override PartName="/ppt/slideLayouts/_rels/slideLayout107.xml.rels" ContentType="application/vnd.openxmlformats-package.relationships+xml"/>
  <Override PartName="/ppt/slideLayouts/_rels/slideLayout108.xml.rels" ContentType="application/vnd.openxmlformats-package.relationships+xml"/>
  <Override PartName="/ppt/slideLayouts/_rels/slideLayout109.xml.rels" ContentType="application/vnd.openxmlformats-package.relationships+xml"/>
  <Override PartName="/ppt/slideLayouts/_rels/slideLayout110.xml.rels" ContentType="application/vnd.openxmlformats-package.relationships+xml"/>
  <Override PartName="/ppt/slideLayouts/_rels/slideLayout111.xml.rels" ContentType="application/vnd.openxmlformats-package.relationships+xml"/>
  <Override PartName="/ppt/slideLayouts/_rels/slideLayout112.xml.rels" ContentType="application/vnd.openxmlformats-package.relationships+xml"/>
  <Override PartName="/ppt/slideLayouts/_rels/slideLayout113.xml.rels" ContentType="application/vnd.openxmlformats-package.relationships+xml"/>
  <Override PartName="/ppt/slideLayouts/_rels/slideLayout114.xml.rels" ContentType="application/vnd.openxmlformats-package.relationships+xml"/>
  <Override PartName="/ppt/slideLayouts/_rels/slideLayout115.xml.rels" ContentType="application/vnd.openxmlformats-package.relationships+xml"/>
  <Override PartName="/ppt/slideLayouts/_rels/slideLayout116.xml.rels" ContentType="application/vnd.openxmlformats-package.relationships+xml"/>
  <Override PartName="/ppt/slideLayouts/_rels/slideLayout117.xml.rels" ContentType="application/vnd.openxmlformats-package.relationships+xml"/>
  <Override PartName="/ppt/slideLayouts/_rels/slideLayout118.xml.rels" ContentType="application/vnd.openxmlformats-package.relationships+xml"/>
  <Override PartName="/ppt/slideLayouts/_rels/slideLayout119.xml.rels" ContentType="application/vnd.openxmlformats-package.relationships+xml"/>
  <Override PartName="/ppt/slideLayouts/_rels/slideLayout120.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20.xml" ContentType="application/vnd.openxmlformats-officedocument.presentationml.slideLayout+xml"/>
  <Override PartName="/ppt/media/image9.png" ContentType="image/png"/>
  <Override PartName="/ppt/media/image28.jpeg" ContentType="image/jpeg"/>
  <Override PartName="/ppt/media/image1.png" ContentType="image/png"/>
  <Override PartName="/ppt/media/image2.png" ContentType="image/png"/>
  <Override PartName="/ppt/media/image3.png" ContentType="image/png"/>
  <Override PartName="/ppt/media/image4.png" ContentType="image/png"/>
  <Override PartName="/ppt/media/image25.gif" ContentType="image/gif"/>
  <Override PartName="/ppt/media/image5.png" ContentType="image/png"/>
  <Override PartName="/ppt/media/image6.png" ContentType="image/png"/>
  <Override PartName="/ppt/media/image7.png" ContentType="image/png"/>
  <Override PartName="/ppt/media/image23.jpeg" ContentType="image/jpeg"/>
  <Override PartName="/ppt/media/image8.png" ContentType="image/png"/>
  <Override PartName="/ppt/media/image29.jpeg" ContentType="image/jpe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24.jpeg" ContentType="image/jpe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Override PartName="/ppt/media/image22.jpeg" ContentType="image/jpeg"/>
  <Override PartName="/ppt/media/image26.jpeg" ContentType="image/jpeg"/>
  <Override PartName="/ppt/media/image27.jpeg" ContentType="image/jpeg"/>
  <Override PartName="/ppt/media/image30.jpeg" ContentType="image/jpeg"/>
  <Override PartName="/ppt/media/image31.jpeg" ContentType="image/jpeg"/>
  <Override PartName="/ppt/media/image32.jpeg" ContentType="image/jpeg"/>
  <Override PartName="/ppt/media/image33.jpeg" ContentType="image/jpeg"/>
  <Override PartName="/ppt/media/image34.wmf" ContentType="image/x-wmf"/>
  <Override PartName="/ppt/media/image35.wmf" ContentType="image/x-wmf"/>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38.xml.rels" ContentType="application/vnd.openxmlformats-package.relationships+xml"/>
  <Override PartName="/ppt/slides/_rels/slide4.xml.rels" ContentType="application/vnd.openxmlformats-package.relationships+xml"/>
  <Override PartName="/ppt/slides/_rels/slide39.xml.rels" ContentType="application/vnd.openxmlformats-package.relationships+xml"/>
  <Override PartName="/ppt/slides/_rels/slide5.xml.rels" ContentType="application/vnd.openxmlformats-package.relationships+xml"/>
  <Override PartName="/ppt/slides/_rels/slide50.xml.rels" ContentType="application/vnd.openxmlformats-package.relationships+xml"/>
  <Override PartName="/ppt/slides/_rels/slide6.xml.rels" ContentType="application/vnd.openxmlformats-package.relationships+xml"/>
  <Override PartName="/ppt/slides/_rels/slide51.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 id="2147483765" r:id="rId11"/>
  </p:sldMasterIdLst>
  <p:notesMasterIdLst>
    <p:notesMasterId r:id="rId12"/>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Lst>
  <p:sldSz cx="9906000" cy="6858000"/>
  <p:notesSz cx="6807200" cy="99393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notesMaster" Target="notesMasters/notesMaster1.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slide" Target="slides/slide20.xml"/><Relationship Id="rId33" Type="http://schemas.openxmlformats.org/officeDocument/2006/relationships/slide" Target="slides/slide21.xml"/><Relationship Id="rId34" Type="http://schemas.openxmlformats.org/officeDocument/2006/relationships/slide" Target="slides/slide22.xml"/><Relationship Id="rId35" Type="http://schemas.openxmlformats.org/officeDocument/2006/relationships/slide" Target="slides/slide23.xml"/><Relationship Id="rId36" Type="http://schemas.openxmlformats.org/officeDocument/2006/relationships/slide" Target="slides/slide24.xml"/><Relationship Id="rId37" Type="http://schemas.openxmlformats.org/officeDocument/2006/relationships/slide" Target="slides/slide25.xml"/><Relationship Id="rId38" Type="http://schemas.openxmlformats.org/officeDocument/2006/relationships/slide" Target="slides/slide26.xml"/><Relationship Id="rId39" Type="http://schemas.openxmlformats.org/officeDocument/2006/relationships/slide" Target="slides/slide27.xml"/><Relationship Id="rId40" Type="http://schemas.openxmlformats.org/officeDocument/2006/relationships/slide" Target="slides/slide28.xml"/><Relationship Id="rId41" Type="http://schemas.openxmlformats.org/officeDocument/2006/relationships/slide" Target="slides/slide29.xml"/><Relationship Id="rId42" Type="http://schemas.openxmlformats.org/officeDocument/2006/relationships/slide" Target="slides/slide30.xml"/><Relationship Id="rId43" Type="http://schemas.openxmlformats.org/officeDocument/2006/relationships/slide" Target="slides/slide31.xml"/><Relationship Id="rId44" Type="http://schemas.openxmlformats.org/officeDocument/2006/relationships/slide" Target="slides/slide32.xml"/><Relationship Id="rId45" Type="http://schemas.openxmlformats.org/officeDocument/2006/relationships/slide" Target="slides/slide33.xml"/><Relationship Id="rId46" Type="http://schemas.openxmlformats.org/officeDocument/2006/relationships/slide" Target="slides/slide34.xml"/><Relationship Id="rId47" Type="http://schemas.openxmlformats.org/officeDocument/2006/relationships/slide" Target="slides/slide35.xml"/><Relationship Id="rId48" Type="http://schemas.openxmlformats.org/officeDocument/2006/relationships/slide" Target="slides/slide36.xml"/><Relationship Id="rId49" Type="http://schemas.openxmlformats.org/officeDocument/2006/relationships/slide" Target="slides/slide37.xml"/><Relationship Id="rId50" Type="http://schemas.openxmlformats.org/officeDocument/2006/relationships/slide" Target="slides/slide38.xml"/><Relationship Id="rId51" Type="http://schemas.openxmlformats.org/officeDocument/2006/relationships/slide" Target="slides/slide39.xml"/><Relationship Id="rId52" Type="http://schemas.openxmlformats.org/officeDocument/2006/relationships/slide" Target="slides/slide40.xml"/><Relationship Id="rId53" Type="http://schemas.openxmlformats.org/officeDocument/2006/relationships/slide" Target="slides/slide41.xml"/><Relationship Id="rId54" Type="http://schemas.openxmlformats.org/officeDocument/2006/relationships/slide" Target="slides/slide42.xml"/><Relationship Id="rId55" Type="http://schemas.openxmlformats.org/officeDocument/2006/relationships/slide" Target="slides/slide43.xml"/><Relationship Id="rId56" Type="http://schemas.openxmlformats.org/officeDocument/2006/relationships/slide" Target="slides/slide44.xml"/><Relationship Id="rId57" Type="http://schemas.openxmlformats.org/officeDocument/2006/relationships/slide" Target="slides/slide45.xml"/><Relationship Id="rId58" Type="http://schemas.openxmlformats.org/officeDocument/2006/relationships/slide" Target="slides/slide46.xml"/><Relationship Id="rId59" Type="http://schemas.openxmlformats.org/officeDocument/2006/relationships/slide" Target="slides/slide47.xml"/><Relationship Id="rId60" Type="http://schemas.openxmlformats.org/officeDocument/2006/relationships/slide" Target="slides/slide48.xml"/><Relationship Id="rId61" Type="http://schemas.openxmlformats.org/officeDocument/2006/relationships/slide" Target="slides/slide49.xml"/><Relationship Id="rId62" Type="http://schemas.openxmlformats.org/officeDocument/2006/relationships/slide" Target="slides/slide50.xml"/><Relationship Id="rId63" Type="http://schemas.openxmlformats.org/officeDocument/2006/relationships/slide" Target="slides/slide51.xml"/>
</Relationships>
</file>

<file path=ppt/notesMasters/_rels/notesMaster1.xml.rels><?xml version="1.0" encoding="UTF-8"?>
<Relationships xmlns="http://schemas.openxmlformats.org/package/2006/relationships"><Relationship Id="rId1" Type="http://schemas.openxmlformats.org/officeDocument/2006/relationships/theme" Target="../theme/theme11.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PlaceHolder 1"/>
          <p:cNvSpPr>
            <a:spLocks noGrp="1"/>
          </p:cNvSpPr>
          <p:nvPr>
            <p:ph type="body"/>
          </p:nvPr>
        </p:nvSpPr>
        <p:spPr>
          <a:xfrm>
            <a:off x="756000" y="5078520"/>
            <a:ext cx="6047640" cy="4811040"/>
          </a:xfrm>
          <a:prstGeom prst="rect">
            <a:avLst/>
          </a:prstGeom>
        </p:spPr>
        <p:txBody>
          <a:bodyPr lIns="0" rIns="0" tIns="0" bIns="0"/>
          <a:p>
            <a:r>
              <a:rPr b="0" lang="en-US" sz="2000" spc="-1" strike="noStrike">
                <a:solidFill>
                  <a:srgbClr val="000000"/>
                </a:solidFill>
                <a:uFill>
                  <a:solidFill>
                    <a:srgbClr val="ffffff"/>
                  </a:solidFill>
                </a:uFill>
                <a:latin typeface="Arial"/>
              </a:rPr>
              <a:t>クリックしてノート書式の編集</a:t>
            </a:r>
            <a:endParaRPr b="0" lang="en-US" sz="2000" spc="-1" strike="noStrike">
              <a:solidFill>
                <a:srgbClr val="000000"/>
              </a:solidFill>
              <a:uFill>
                <a:solidFill>
                  <a:srgbClr val="ffffff"/>
                </a:solidFill>
              </a:uFill>
              <a:latin typeface="Arial"/>
            </a:endParaRPr>
          </a:p>
        </p:txBody>
      </p:sp>
      <p:sp>
        <p:nvSpPr>
          <p:cNvPr id="385" name="PlaceHolder 2"/>
          <p:cNvSpPr>
            <a:spLocks noGrp="1"/>
          </p:cNvSpPr>
          <p:nvPr>
            <p:ph type="hdr"/>
          </p:nvPr>
        </p:nvSpPr>
        <p:spPr>
          <a:xfrm>
            <a:off x="0" y="0"/>
            <a:ext cx="3280680" cy="534240"/>
          </a:xfrm>
          <a:prstGeom prst="rect">
            <a:avLst/>
          </a:prstGeom>
        </p:spPr>
        <p:txBody>
          <a:bodyPr lIns="0" rIns="0" tIns="0" bIns="0"/>
          <a:p>
            <a:r>
              <a:rPr b="0" lang="en-US" sz="1400" spc="-1" strike="noStrike">
                <a:solidFill>
                  <a:srgbClr val="000000"/>
                </a:solidFill>
                <a:uFill>
                  <a:solidFill>
                    <a:srgbClr val="ffffff"/>
                  </a:solidFill>
                </a:uFill>
                <a:latin typeface="Times New Roman"/>
              </a:rPr>
              <a:t>&lt;ヘッダー&gt;</a:t>
            </a:r>
            <a:endParaRPr b="0" lang="en-US" sz="1400" spc="-1" strike="noStrike">
              <a:solidFill>
                <a:srgbClr val="000000"/>
              </a:solidFill>
              <a:uFill>
                <a:solidFill>
                  <a:srgbClr val="ffffff"/>
                </a:solidFill>
              </a:uFill>
              <a:latin typeface="Times New Roman"/>
            </a:endParaRPr>
          </a:p>
        </p:txBody>
      </p:sp>
      <p:sp>
        <p:nvSpPr>
          <p:cNvPr id="386" name="PlaceHolder 3"/>
          <p:cNvSpPr>
            <a:spLocks noGrp="1"/>
          </p:cNvSpPr>
          <p:nvPr>
            <p:ph type="dt"/>
          </p:nvPr>
        </p:nvSpPr>
        <p:spPr>
          <a:xfrm>
            <a:off x="4278960" y="0"/>
            <a:ext cx="3280680" cy="534240"/>
          </a:xfrm>
          <a:prstGeom prst="rect">
            <a:avLst/>
          </a:prstGeom>
        </p:spPr>
        <p:txBody>
          <a:bodyPr lIns="0" rIns="0" tIns="0" bIns="0"/>
          <a:p>
            <a:pPr algn="r"/>
            <a:r>
              <a:rPr b="0" lang="en-US" sz="1400" spc="-1" strike="noStrike">
                <a:solidFill>
                  <a:srgbClr val="000000"/>
                </a:solidFill>
                <a:uFill>
                  <a:solidFill>
                    <a:srgbClr val="ffffff"/>
                  </a:solidFill>
                </a:uFill>
                <a:latin typeface="Times New Roman"/>
              </a:rPr>
              <a:t>&lt;日付/時刻&gt;</a:t>
            </a:r>
            <a:endParaRPr b="0" lang="en-US" sz="1400" spc="-1" strike="noStrike">
              <a:solidFill>
                <a:srgbClr val="000000"/>
              </a:solidFill>
              <a:uFill>
                <a:solidFill>
                  <a:srgbClr val="ffffff"/>
                </a:solidFill>
              </a:uFill>
              <a:latin typeface="Times New Roman"/>
            </a:endParaRPr>
          </a:p>
        </p:txBody>
      </p:sp>
      <p:sp>
        <p:nvSpPr>
          <p:cNvPr id="387" name="PlaceHolder 4"/>
          <p:cNvSpPr>
            <a:spLocks noGrp="1"/>
          </p:cNvSpPr>
          <p:nvPr>
            <p:ph type="ftr"/>
          </p:nvPr>
        </p:nvSpPr>
        <p:spPr>
          <a:xfrm>
            <a:off x="0" y="10157400"/>
            <a:ext cx="3280680" cy="534240"/>
          </a:xfrm>
          <a:prstGeom prst="rect">
            <a:avLst/>
          </a:prstGeom>
        </p:spPr>
        <p:txBody>
          <a:bodyPr lIns="0" rIns="0" tIns="0" bIns="0" anchor="b"/>
          <a:p>
            <a:r>
              <a:rPr b="0" lang="en-US" sz="1400" spc="-1" strike="noStrike">
                <a:solidFill>
                  <a:srgbClr val="000000"/>
                </a:solidFill>
                <a:uFill>
                  <a:solidFill>
                    <a:srgbClr val="ffffff"/>
                  </a:solidFill>
                </a:uFill>
                <a:latin typeface="Times New Roman"/>
              </a:rPr>
              <a:t>&lt;フッター&gt;</a:t>
            </a:r>
            <a:endParaRPr b="0" lang="en-US" sz="1400" spc="-1" strike="noStrike">
              <a:solidFill>
                <a:srgbClr val="000000"/>
              </a:solidFill>
              <a:uFill>
                <a:solidFill>
                  <a:srgbClr val="ffffff"/>
                </a:solidFill>
              </a:uFill>
              <a:latin typeface="Times New Roman"/>
            </a:endParaRPr>
          </a:p>
        </p:txBody>
      </p:sp>
      <p:sp>
        <p:nvSpPr>
          <p:cNvPr id="388" name="PlaceHolder 5"/>
          <p:cNvSpPr>
            <a:spLocks noGrp="1"/>
          </p:cNvSpPr>
          <p:nvPr>
            <p:ph type="sldNum"/>
          </p:nvPr>
        </p:nvSpPr>
        <p:spPr>
          <a:xfrm>
            <a:off x="4278960" y="10157400"/>
            <a:ext cx="3280680" cy="534240"/>
          </a:xfrm>
          <a:prstGeom prst="rect">
            <a:avLst/>
          </a:prstGeom>
        </p:spPr>
        <p:txBody>
          <a:bodyPr lIns="0" rIns="0" tIns="0" bIns="0" anchor="b"/>
          <a:p>
            <a:pPr algn="r"/>
            <a:fld id="{D583518D-05A9-4BBC-8551-4FFE87568113}" type="slidenum">
              <a:rPr b="0" lang="en-US" sz="1400" spc="-1" strike="noStrike">
                <a:solidFill>
                  <a:srgbClr val="000000"/>
                </a:solidFill>
                <a:uFill>
                  <a:solidFill>
                    <a:srgbClr val="ffffff"/>
                  </a:solidFill>
                </a:uFill>
                <a:latin typeface="Times New Roman"/>
              </a:rPr>
              <a:t>&lt;番号&gt;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33.xml.rels><?xml version="1.0" encoding="UTF-8"?>
<Relationships xmlns="http://schemas.openxmlformats.org/package/2006/relationships"><Relationship Id="rId1" Type="http://schemas.openxmlformats.org/officeDocument/2006/relationships/slide" Target="../slides/slide33.xml"/><Relationship Id="rId2" Type="http://schemas.openxmlformats.org/officeDocument/2006/relationships/notesMaster" Target="../notesMasters/notesMaster1.xml"/>
</Relationships>
</file>

<file path=ppt/notesSlides/_rels/notesSlide34.xml.rels><?xml version="1.0" encoding="UTF-8"?>
<Relationships xmlns="http://schemas.openxmlformats.org/package/2006/relationships"><Relationship Id="rId1" Type="http://schemas.openxmlformats.org/officeDocument/2006/relationships/slide" Target="../slides/slide34.xml"/><Relationship Id="rId2" Type="http://schemas.openxmlformats.org/officeDocument/2006/relationships/notesMaster" Target="../notesMasters/notesMaster1.xml"/>
</Relationships>
</file>

<file path=ppt/notesSlides/_rels/notesSlide35.xml.rels><?xml version="1.0" encoding="UTF-8"?>
<Relationships xmlns="http://schemas.openxmlformats.org/package/2006/relationships"><Relationship Id="rId1" Type="http://schemas.openxmlformats.org/officeDocument/2006/relationships/slide" Target="../slides/slide35.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7.xml.rels><?xml version="1.0" encoding="UTF-8"?>
<Relationships xmlns="http://schemas.openxmlformats.org/package/2006/relationships"><Relationship Id="rId1" Type="http://schemas.openxmlformats.org/officeDocument/2006/relationships/slide" Target="../slides/slide37.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42.xml.rels><?xml version="1.0" encoding="UTF-8"?>
<Relationships xmlns="http://schemas.openxmlformats.org/package/2006/relationships"><Relationship Id="rId1" Type="http://schemas.openxmlformats.org/officeDocument/2006/relationships/slide" Target="../slides/slide42.xml"/><Relationship Id="rId2" Type="http://schemas.openxmlformats.org/officeDocument/2006/relationships/notesMaster" Target="../notesMasters/notesMaster1.xml"/>
</Relationships>
</file>

<file path=ppt/notesSlides/_rels/notesSlide43.xml.rels><?xml version="1.0" encoding="UTF-8"?>
<Relationships xmlns="http://schemas.openxmlformats.org/package/2006/relationships"><Relationship Id="rId1" Type="http://schemas.openxmlformats.org/officeDocument/2006/relationships/slide" Target="../slides/slide43.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8"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989" name="TextShape 2"/>
          <p:cNvSpPr txBox="1"/>
          <p:nvPr/>
        </p:nvSpPr>
        <p:spPr>
          <a:xfrm>
            <a:off x="3855960" y="9441000"/>
            <a:ext cx="2949120" cy="496440"/>
          </a:xfrm>
          <a:prstGeom prst="rect">
            <a:avLst/>
          </a:prstGeom>
          <a:noFill/>
          <a:ln>
            <a:noFill/>
          </a:ln>
        </p:spPr>
        <p:txBody>
          <a:bodyPr anchor="b"/>
          <a:p>
            <a:pPr algn="r">
              <a:lnSpc>
                <a:spcPct val="100000"/>
              </a:lnSpc>
            </a:pPr>
            <a:fld id="{45112155-3D7E-4983-8DE4-C307953AC5B8}"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0"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991" name="TextShape 2"/>
          <p:cNvSpPr txBox="1"/>
          <p:nvPr/>
        </p:nvSpPr>
        <p:spPr>
          <a:xfrm>
            <a:off x="3855960" y="9441000"/>
            <a:ext cx="2949120" cy="496440"/>
          </a:xfrm>
          <a:prstGeom prst="rect">
            <a:avLst/>
          </a:prstGeom>
          <a:noFill/>
          <a:ln>
            <a:noFill/>
          </a:ln>
        </p:spPr>
        <p:txBody>
          <a:bodyPr anchor="b"/>
          <a:p>
            <a:pPr algn="r">
              <a:lnSpc>
                <a:spcPct val="100000"/>
              </a:lnSpc>
            </a:pPr>
            <a:fld id="{E5C1076C-299E-40B7-A8A4-ED42FCECD287}"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notesSlides/notesSlide3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2" name="PlaceHolder 1"/>
          <p:cNvSpPr>
            <a:spLocks noGrp="1"/>
          </p:cNvSpPr>
          <p:nvPr>
            <p:ph type="body"/>
          </p:nvPr>
        </p:nvSpPr>
        <p:spPr>
          <a:xfrm>
            <a:off x="681120" y="4721400"/>
            <a:ext cx="5444640" cy="4471560"/>
          </a:xfrm>
          <a:prstGeom prst="rect">
            <a:avLst/>
          </a:prstGeom>
        </p:spPr>
        <p:txBody>
          <a:bodyPr/>
          <a:p>
            <a:r>
              <a:rPr b="0" lang="en-US" sz="2000" spc="-1" strike="noStrike">
                <a:solidFill>
                  <a:srgbClr val="404040"/>
                </a:solidFill>
                <a:uFill>
                  <a:solidFill>
                    <a:srgbClr val="ffffff"/>
                  </a:solidFill>
                </a:uFill>
                <a:latin typeface="ＭＳ Ｐゴシック"/>
              </a:rPr>
              <a:t>　</a:t>
            </a:r>
            <a:endParaRPr b="0" lang="en-US" sz="2000" spc="-1" strike="noStrike">
              <a:solidFill>
                <a:srgbClr val="000000"/>
              </a:solidFill>
              <a:uFill>
                <a:solidFill>
                  <a:srgbClr val="ffffff"/>
                </a:solidFill>
              </a:uFill>
              <a:latin typeface="Arial"/>
            </a:endParaRPr>
          </a:p>
        </p:txBody>
      </p:sp>
    </p:spTree>
  </p:cSld>
</p:notes>
</file>

<file path=ppt/notesSlides/notesSlide3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3" name="PlaceHolder 1"/>
          <p:cNvSpPr>
            <a:spLocks noGrp="1"/>
          </p:cNvSpPr>
          <p:nvPr>
            <p:ph type="body"/>
          </p:nvPr>
        </p:nvSpPr>
        <p:spPr>
          <a:xfrm>
            <a:off x="681120" y="4721400"/>
            <a:ext cx="5444640" cy="4471560"/>
          </a:xfrm>
          <a:prstGeom prst="rect">
            <a:avLst/>
          </a:prstGeom>
        </p:spPr>
        <p:txBody>
          <a:bodyPr/>
          <a:p>
            <a:r>
              <a:rPr b="0" lang="en-US" sz="2000" spc="-1" strike="noStrike">
                <a:solidFill>
                  <a:srgbClr val="404040"/>
                </a:solidFill>
                <a:uFill>
                  <a:solidFill>
                    <a:srgbClr val="ffffff"/>
                  </a:solidFill>
                </a:uFill>
                <a:latin typeface="ＭＳ Ｐゴシック"/>
              </a:rPr>
              <a:t>　</a:t>
            </a:r>
            <a:endParaRPr b="0" lang="en-US" sz="2000" spc="-1" strike="noStrike">
              <a:solidFill>
                <a:srgbClr val="000000"/>
              </a:solidFill>
              <a:uFill>
                <a:solidFill>
                  <a:srgbClr val="ffffff"/>
                </a:solidFill>
              </a:uFill>
              <a:latin typeface="Arial"/>
            </a:endParaRPr>
          </a:p>
        </p:txBody>
      </p:sp>
    </p:spTree>
  </p:cSld>
</p:notes>
</file>

<file path=ppt/notesSlides/notesSlide3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4" name="PlaceHolder 1"/>
          <p:cNvSpPr>
            <a:spLocks noGrp="1"/>
          </p:cNvSpPr>
          <p:nvPr>
            <p:ph type="body"/>
          </p:nvPr>
        </p:nvSpPr>
        <p:spPr>
          <a:xfrm>
            <a:off x="681120" y="4721400"/>
            <a:ext cx="5444640" cy="4471560"/>
          </a:xfrm>
          <a:prstGeom prst="rect">
            <a:avLst/>
          </a:prstGeom>
        </p:spPr>
        <p:txBody>
          <a:bodyPr/>
          <a:p>
            <a:r>
              <a:rPr b="0" lang="en-US" sz="2000" spc="-1" strike="noStrike">
                <a:solidFill>
                  <a:srgbClr val="404040"/>
                </a:solidFill>
                <a:uFill>
                  <a:solidFill>
                    <a:srgbClr val="ffffff"/>
                  </a:solidFill>
                </a:uFill>
                <a:latin typeface="ＭＳ Ｐゴシック"/>
              </a:rPr>
              <a:t>　</a:t>
            </a:r>
            <a:endParaRPr b="0" lang="en-US" sz="2000" spc="-1" strike="noStrike">
              <a:solidFill>
                <a:srgbClr val="000000"/>
              </a:solidFill>
              <a:uFill>
                <a:solidFill>
                  <a:srgbClr val="ffffff"/>
                </a:solidFill>
              </a:uFill>
              <a:latin typeface="Arial"/>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5" name="PlaceHolder 1"/>
          <p:cNvSpPr>
            <a:spLocks noGrp="1"/>
          </p:cNvSpPr>
          <p:nvPr>
            <p:ph type="body"/>
          </p:nvPr>
        </p:nvSpPr>
        <p:spPr>
          <a:xfrm>
            <a:off x="681120" y="4721400"/>
            <a:ext cx="5444640" cy="4471560"/>
          </a:xfrm>
          <a:prstGeom prst="rect">
            <a:avLst/>
          </a:prstGeom>
        </p:spPr>
        <p:txBody>
          <a:bodyPr/>
          <a:p>
            <a:r>
              <a:rPr b="0" lang="en-US" sz="2000" spc="-1" strike="noStrike">
                <a:solidFill>
                  <a:srgbClr val="404040"/>
                </a:solidFill>
                <a:uFill>
                  <a:solidFill>
                    <a:srgbClr val="ffffff"/>
                  </a:solidFill>
                </a:uFill>
                <a:latin typeface="ＭＳ Ｐゴシック"/>
              </a:rPr>
              <a:t>　</a:t>
            </a:r>
            <a:endParaRPr b="0" lang="en-US" sz="2000" spc="-1" strike="noStrike">
              <a:solidFill>
                <a:srgbClr val="000000"/>
              </a:solidFill>
              <a:uFill>
                <a:solidFill>
                  <a:srgbClr val="ffffff"/>
                </a:solidFill>
              </a:uFill>
              <a:latin typeface="Arial"/>
            </a:endParaRPr>
          </a:p>
        </p:txBody>
      </p:sp>
    </p:spTree>
  </p:cSld>
</p:notes>
</file>

<file path=ppt/notesSlides/notesSlide3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6"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997" name="TextShape 2"/>
          <p:cNvSpPr txBox="1"/>
          <p:nvPr/>
        </p:nvSpPr>
        <p:spPr>
          <a:xfrm>
            <a:off x="3855960" y="9441000"/>
            <a:ext cx="2949120" cy="496440"/>
          </a:xfrm>
          <a:prstGeom prst="rect">
            <a:avLst/>
          </a:prstGeom>
          <a:noFill/>
          <a:ln>
            <a:noFill/>
          </a:ln>
        </p:spPr>
        <p:txBody>
          <a:bodyPr anchor="b"/>
          <a:p>
            <a:pPr algn="r">
              <a:lnSpc>
                <a:spcPct val="100000"/>
              </a:lnSpc>
            </a:pPr>
            <a:fld id="{8FACD96B-055F-4557-A7D2-5BDAD1245574}"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6"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987" name="TextShape 2"/>
          <p:cNvSpPr txBox="1"/>
          <p:nvPr/>
        </p:nvSpPr>
        <p:spPr>
          <a:xfrm>
            <a:off x="3855960" y="9441000"/>
            <a:ext cx="2949120" cy="496440"/>
          </a:xfrm>
          <a:prstGeom prst="rect">
            <a:avLst/>
          </a:prstGeom>
          <a:noFill/>
          <a:ln>
            <a:noFill/>
          </a:ln>
        </p:spPr>
        <p:txBody>
          <a:bodyPr anchor="b"/>
          <a:p>
            <a:pPr algn="r">
              <a:lnSpc>
                <a:spcPct val="100000"/>
              </a:lnSpc>
            </a:pPr>
            <a:fld id="{4110E773-1D7D-489B-A30E-460604C6ABB0}"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notesSlides/notesSlide4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8"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999" name="TextShape 2"/>
          <p:cNvSpPr txBox="1"/>
          <p:nvPr/>
        </p:nvSpPr>
        <p:spPr>
          <a:xfrm>
            <a:off x="3855960" y="9441000"/>
            <a:ext cx="2949120" cy="496440"/>
          </a:xfrm>
          <a:prstGeom prst="rect">
            <a:avLst/>
          </a:prstGeom>
          <a:noFill/>
          <a:ln>
            <a:noFill/>
          </a:ln>
        </p:spPr>
        <p:txBody>
          <a:bodyPr anchor="b"/>
          <a:p>
            <a:pPr algn="r">
              <a:lnSpc>
                <a:spcPct val="100000"/>
              </a:lnSpc>
            </a:pPr>
            <a:fld id="{753E7E6D-AADD-45E1-91EF-289C6C5E9B40}"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notesSlides/notesSlide4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0" name="PlaceHolder 1"/>
          <p:cNvSpPr>
            <a:spLocks noGrp="1"/>
          </p:cNvSpPr>
          <p:nvPr>
            <p:ph type="body"/>
          </p:nvPr>
        </p:nvSpPr>
        <p:spPr>
          <a:xfrm>
            <a:off x="681120" y="4721400"/>
            <a:ext cx="5444640" cy="4471560"/>
          </a:xfrm>
          <a:prstGeom prst="rect">
            <a:avLst/>
          </a:prstGeom>
        </p:spPr>
        <p:txBody>
          <a:bodyPr/>
          <a:p>
            <a:endParaRPr b="0" lang="en-US" sz="2000" spc="-1" strike="noStrike">
              <a:solidFill>
                <a:srgbClr val="000000"/>
              </a:solidFill>
              <a:uFill>
                <a:solidFill>
                  <a:srgbClr val="ffffff"/>
                </a:solidFill>
              </a:uFill>
              <a:latin typeface="Arial"/>
            </a:endParaRPr>
          </a:p>
        </p:txBody>
      </p:sp>
      <p:sp>
        <p:nvSpPr>
          <p:cNvPr id="1001" name="TextShape 2"/>
          <p:cNvSpPr txBox="1"/>
          <p:nvPr/>
        </p:nvSpPr>
        <p:spPr>
          <a:xfrm>
            <a:off x="3855960" y="9441000"/>
            <a:ext cx="2949120" cy="496440"/>
          </a:xfrm>
          <a:prstGeom prst="rect">
            <a:avLst/>
          </a:prstGeom>
          <a:noFill/>
          <a:ln>
            <a:noFill/>
          </a:ln>
        </p:spPr>
        <p:txBody>
          <a:bodyPr anchor="b"/>
          <a:p>
            <a:pPr algn="r">
              <a:lnSpc>
                <a:spcPct val="100000"/>
              </a:lnSpc>
            </a:pPr>
            <a:fld id="{5CD19869-A269-4148-9C58-C510A876A860}" type="slidenum">
              <a:rPr b="0" lang="en-US" sz="1200" spc="-1" strike="noStrike">
                <a:solidFill>
                  <a:srgbClr val="000000"/>
                </a:solidFill>
                <a:uFill>
                  <a:solidFill>
                    <a:srgbClr val="ffffff"/>
                  </a:solidFill>
                </a:uFill>
                <a:latin typeface="+mn-lt"/>
                <a:ea typeface="+mn-ea"/>
              </a:rPr>
              <a:t>&lt;番号&gt;</a:t>
            </a:fld>
            <a:endParaRPr b="0" lang="en-US" sz="14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Relationship Id="rId2" Type="http://schemas.openxmlformats.org/officeDocument/2006/relationships/image" Target="../media/image17.png"/><Relationship Id="rId3" Type="http://schemas.openxmlformats.org/officeDocument/2006/relationships/image" Target="../media/image18.png"/>
</Relationships>
</file>

<file path=ppt/slideLayouts/_rels/slideLayout10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1.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2.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4.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5.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6.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7.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8.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9.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20.xml.rels><?xml version="1.0" encoding="UTF-8"?>
<Relationships xmlns="http://schemas.openxmlformats.org/package/2006/relationships"><Relationship Id="rId1" Type="http://schemas.openxmlformats.org/officeDocument/2006/relationships/slideMaster" Target="../slideMasters/slideMaster10.xml"/><Relationship Id="rId2" Type="http://schemas.openxmlformats.org/officeDocument/2006/relationships/image" Target="../media/image19.png"/><Relationship Id="rId3" Type="http://schemas.openxmlformats.org/officeDocument/2006/relationships/image" Target="../media/image20.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Relationship Id="rId2" Type="http://schemas.openxmlformats.org/officeDocument/2006/relationships/image" Target="../media/image11.png"/><Relationship Id="rId3" Type="http://schemas.openxmlformats.org/officeDocument/2006/relationships/image" Target="../media/image12.png"/>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Relationship Id="rId2" Type="http://schemas.openxmlformats.org/officeDocument/2006/relationships/image" Target="../media/image13.png"/><Relationship Id="rId3" Type="http://schemas.openxmlformats.org/officeDocument/2006/relationships/image" Target="../media/image14.png"/>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15.png"/><Relationship Id="rId3" Type="http://schemas.openxmlformats.org/officeDocument/2006/relationships/image" Target="../media/image16.png"/>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19"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20"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2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22"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24"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25"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26"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2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28"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29"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30"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3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32"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33"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34"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36"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37"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39"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40"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41"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42"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44"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45"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346" name="" descr=""/>
          <p:cNvPicPr/>
          <p:nvPr/>
        </p:nvPicPr>
        <p:blipFill>
          <a:blip r:embed="rId2"/>
          <a:stretch/>
        </p:blipFill>
        <p:spPr>
          <a:xfrm>
            <a:off x="2116800" y="1599840"/>
            <a:ext cx="5671800" cy="4525560"/>
          </a:xfrm>
          <a:prstGeom prst="rect">
            <a:avLst/>
          </a:prstGeom>
          <a:ln>
            <a:noFill/>
          </a:ln>
        </p:spPr>
      </p:pic>
      <p:pic>
        <p:nvPicPr>
          <p:cNvPr id="347" name="" descr=""/>
          <p:cNvPicPr/>
          <p:nvPr/>
        </p:nvPicPr>
        <p:blipFill>
          <a:blip r:embed="rId3"/>
          <a:stretch/>
        </p:blipFill>
        <p:spPr>
          <a:xfrm>
            <a:off x="2116800" y="1599840"/>
            <a:ext cx="5671800" cy="4525560"/>
          </a:xfrm>
          <a:prstGeom prst="rect">
            <a:avLst/>
          </a:prstGeom>
          <a:ln>
            <a:noFill/>
          </a:ln>
        </p:spPr>
      </p:pic>
    </p:spTree>
  </p:cSld>
</p:sldLayout>
</file>

<file path=ppt/slideLayouts/slideLayout10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5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51"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5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53"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55"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56"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5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1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58"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5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60"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1"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2"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6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64"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5"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6"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6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68"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9"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70"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7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72"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73"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7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75"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76"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77"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78"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2116800" y="1599840"/>
            <a:ext cx="5671800" cy="4525560"/>
          </a:xfrm>
          <a:prstGeom prst="rect">
            <a:avLst/>
          </a:prstGeom>
          <a:ln>
            <a:noFill/>
          </a:ln>
        </p:spPr>
      </p:pic>
      <p:pic>
        <p:nvPicPr>
          <p:cNvPr id="38" name="" descr=""/>
          <p:cNvPicPr/>
          <p:nvPr/>
        </p:nvPicPr>
        <p:blipFill>
          <a:blip r:embed="rId3"/>
          <a:stretch/>
        </p:blipFill>
        <p:spPr>
          <a:xfrm>
            <a:off x="2116800" y="1599840"/>
            <a:ext cx="5671800" cy="4525560"/>
          </a:xfrm>
          <a:prstGeom prst="rect">
            <a:avLst/>
          </a:prstGeom>
          <a:ln>
            <a:noFill/>
          </a:ln>
        </p:spPr>
      </p:pic>
    </p:spTree>
  </p:cSld>
</p:sldLayout>
</file>

<file path=ppt/slideLayouts/slideLayout1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80"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81"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382" name="" descr=""/>
          <p:cNvPicPr/>
          <p:nvPr/>
        </p:nvPicPr>
        <p:blipFill>
          <a:blip r:embed="rId2"/>
          <a:stretch/>
        </p:blipFill>
        <p:spPr>
          <a:xfrm>
            <a:off x="2116800" y="1599840"/>
            <a:ext cx="5671800" cy="4525560"/>
          </a:xfrm>
          <a:prstGeom prst="rect">
            <a:avLst/>
          </a:prstGeom>
          <a:ln>
            <a:noFill/>
          </a:ln>
        </p:spPr>
      </p:pic>
      <p:pic>
        <p:nvPicPr>
          <p:cNvPr id="383" name="" descr=""/>
          <p:cNvPicPr/>
          <p:nvPr/>
        </p:nvPicPr>
        <p:blipFill>
          <a:blip r:embed="rId3"/>
          <a:stretch/>
        </p:blipFill>
        <p:spPr>
          <a:xfrm>
            <a:off x="2116800" y="1599840"/>
            <a:ext cx="567180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2116800" y="1599840"/>
            <a:ext cx="5671800" cy="4525560"/>
          </a:xfrm>
          <a:prstGeom prst="rect">
            <a:avLst/>
          </a:prstGeom>
          <a:ln>
            <a:noFill/>
          </a:ln>
        </p:spPr>
      </p:pic>
      <p:pic>
        <p:nvPicPr>
          <p:cNvPr id="77" name="" descr=""/>
          <p:cNvPicPr/>
          <p:nvPr/>
        </p:nvPicPr>
        <p:blipFill>
          <a:blip r:embed="rId3"/>
          <a:stretch/>
        </p:blipFill>
        <p:spPr>
          <a:xfrm>
            <a:off x="2116800" y="1599840"/>
            <a:ext cx="5671800" cy="452556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84"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86"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88"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89"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93"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94"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95"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97"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98"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99"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01"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02"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03"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05"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06"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08"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09"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10"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11"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13"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14"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115" name="" descr=""/>
          <p:cNvPicPr/>
          <p:nvPr/>
        </p:nvPicPr>
        <p:blipFill>
          <a:blip r:embed="rId2"/>
          <a:stretch/>
        </p:blipFill>
        <p:spPr>
          <a:xfrm>
            <a:off x="2116800" y="1599840"/>
            <a:ext cx="5671800" cy="4525560"/>
          </a:xfrm>
          <a:prstGeom prst="rect">
            <a:avLst/>
          </a:prstGeom>
          <a:ln>
            <a:noFill/>
          </a:ln>
        </p:spPr>
      </p:pic>
      <p:pic>
        <p:nvPicPr>
          <p:cNvPr id="116" name="" descr=""/>
          <p:cNvPicPr/>
          <p:nvPr/>
        </p:nvPicPr>
        <p:blipFill>
          <a:blip r:embed="rId3"/>
          <a:stretch/>
        </p:blipFill>
        <p:spPr>
          <a:xfrm>
            <a:off x="2116800" y="1599840"/>
            <a:ext cx="5671800" cy="452556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23"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25"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27"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28"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32"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33"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34"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36"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37"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38"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40"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41"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42"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44"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45"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47"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48"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49"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50"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52"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53"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154" name="" descr=""/>
          <p:cNvPicPr/>
          <p:nvPr/>
        </p:nvPicPr>
        <p:blipFill>
          <a:blip r:embed="rId2"/>
          <a:stretch/>
        </p:blipFill>
        <p:spPr>
          <a:xfrm>
            <a:off x="2116800" y="1599840"/>
            <a:ext cx="5671800" cy="4525560"/>
          </a:xfrm>
          <a:prstGeom prst="rect">
            <a:avLst/>
          </a:prstGeom>
          <a:ln>
            <a:noFill/>
          </a:ln>
        </p:spPr>
      </p:pic>
      <p:pic>
        <p:nvPicPr>
          <p:cNvPr id="155" name="" descr=""/>
          <p:cNvPicPr/>
          <p:nvPr/>
        </p:nvPicPr>
        <p:blipFill>
          <a:blip r:embed="rId3"/>
          <a:stretch/>
        </p:blipFill>
        <p:spPr>
          <a:xfrm>
            <a:off x="2116800" y="1599840"/>
            <a:ext cx="5671800" cy="452556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62"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64"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66"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67"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9"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71"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72"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73"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75"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76"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77"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79"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0"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1"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83"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4"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86"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7"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8"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89"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91"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92"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193" name="" descr=""/>
          <p:cNvPicPr/>
          <p:nvPr/>
        </p:nvPicPr>
        <p:blipFill>
          <a:blip r:embed="rId2"/>
          <a:stretch/>
        </p:blipFill>
        <p:spPr>
          <a:xfrm>
            <a:off x="2116800" y="1599840"/>
            <a:ext cx="5671800" cy="4525560"/>
          </a:xfrm>
          <a:prstGeom prst="rect">
            <a:avLst/>
          </a:prstGeom>
          <a:ln>
            <a:noFill/>
          </a:ln>
        </p:spPr>
      </p:pic>
      <p:pic>
        <p:nvPicPr>
          <p:cNvPr id="194" name="" descr=""/>
          <p:cNvPicPr/>
          <p:nvPr/>
        </p:nvPicPr>
        <p:blipFill>
          <a:blip r:embed="rId3"/>
          <a:stretch/>
        </p:blipFill>
        <p:spPr>
          <a:xfrm>
            <a:off x="2116800" y="1599840"/>
            <a:ext cx="5671800" cy="4525560"/>
          </a:xfrm>
          <a:prstGeom prst="rect">
            <a:avLst/>
          </a:prstGeom>
          <a:ln>
            <a:noFill/>
          </a:ln>
        </p:spPr>
      </p:pic>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0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01"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03"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05"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06"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8"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10"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1"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2"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14"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5"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6"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18"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9"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20"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22"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23"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25"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26"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27"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28"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30"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31"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232" name="" descr=""/>
          <p:cNvPicPr/>
          <p:nvPr/>
        </p:nvPicPr>
        <p:blipFill>
          <a:blip r:embed="rId2"/>
          <a:stretch/>
        </p:blipFill>
        <p:spPr>
          <a:xfrm>
            <a:off x="2116800" y="1599840"/>
            <a:ext cx="5671800" cy="4525560"/>
          </a:xfrm>
          <a:prstGeom prst="rect">
            <a:avLst/>
          </a:prstGeom>
          <a:ln>
            <a:noFill/>
          </a:ln>
        </p:spPr>
      </p:pic>
      <p:pic>
        <p:nvPicPr>
          <p:cNvPr id="233" name="" descr=""/>
          <p:cNvPicPr/>
          <p:nvPr/>
        </p:nvPicPr>
        <p:blipFill>
          <a:blip r:embed="rId3"/>
          <a:stretch/>
        </p:blipFill>
        <p:spPr>
          <a:xfrm>
            <a:off x="2116800" y="1599840"/>
            <a:ext cx="5671800" cy="4525560"/>
          </a:xfrm>
          <a:prstGeom prst="rect">
            <a:avLst/>
          </a:prstGeom>
          <a:ln>
            <a:noFill/>
          </a:ln>
        </p:spPr>
      </p:pic>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3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40"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42"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44"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45"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7"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49"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0"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1"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53"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4"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5"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57"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8"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9"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61"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62"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64"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65"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66"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67"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69"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70"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271" name="" descr=""/>
          <p:cNvPicPr/>
          <p:nvPr/>
        </p:nvPicPr>
        <p:blipFill>
          <a:blip r:embed="rId2"/>
          <a:stretch/>
        </p:blipFill>
        <p:spPr>
          <a:xfrm>
            <a:off x="2116800" y="1599840"/>
            <a:ext cx="5671800" cy="4525560"/>
          </a:xfrm>
          <a:prstGeom prst="rect">
            <a:avLst/>
          </a:prstGeom>
          <a:ln>
            <a:noFill/>
          </a:ln>
        </p:spPr>
      </p:pic>
      <p:pic>
        <p:nvPicPr>
          <p:cNvPr id="272" name="" descr=""/>
          <p:cNvPicPr/>
          <p:nvPr/>
        </p:nvPicPr>
        <p:blipFill>
          <a:blip r:embed="rId3"/>
          <a:stretch/>
        </p:blipFill>
        <p:spPr>
          <a:xfrm>
            <a:off x="2116800" y="1599840"/>
            <a:ext cx="5671800" cy="4525560"/>
          </a:xfrm>
          <a:prstGeom prst="rect">
            <a:avLst/>
          </a:prstGeom>
          <a:ln>
            <a:noFill/>
          </a:ln>
        </p:spPr>
      </p:pic>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78"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79"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81"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8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83"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84" name="PlaceHolder 3"/>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8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86" name="PlaceHolder 1"/>
          <p:cNvSpPr>
            <a:spLocks noGrp="1"/>
          </p:cNvSpPr>
          <p:nvPr>
            <p:ph type="subTitle"/>
          </p:nvPr>
        </p:nvSpPr>
        <p:spPr>
          <a:xfrm>
            <a:off x="495360" y="274680"/>
            <a:ext cx="89150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88"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89" name="PlaceHolder 3"/>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90" name="PlaceHolder 4"/>
          <p:cNvSpPr>
            <a:spLocks noGrp="1"/>
          </p:cNvSpPr>
          <p:nvPr>
            <p:ph type="body"/>
          </p:nvPr>
        </p:nvSpPr>
        <p:spPr>
          <a:xfrm>
            <a:off x="506340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92" name="PlaceHolder 2"/>
          <p:cNvSpPr>
            <a:spLocks noGrp="1"/>
          </p:cNvSpPr>
          <p:nvPr>
            <p:ph type="body"/>
          </p:nvPr>
        </p:nvSpPr>
        <p:spPr>
          <a:xfrm>
            <a:off x="495360" y="1600200"/>
            <a:ext cx="43502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93"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94"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5"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296"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97"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298" name="PlaceHolder 4"/>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9"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00" name="PlaceHolder 2"/>
          <p:cNvSpPr>
            <a:spLocks noGrp="1"/>
          </p:cNvSpPr>
          <p:nvPr>
            <p:ph type="body"/>
          </p:nvPr>
        </p:nvSpPr>
        <p:spPr>
          <a:xfrm>
            <a:off x="495360" y="160020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01" name="PlaceHolder 3"/>
          <p:cNvSpPr>
            <a:spLocks noGrp="1"/>
          </p:cNvSpPr>
          <p:nvPr>
            <p:ph type="body"/>
          </p:nvPr>
        </p:nvSpPr>
        <p:spPr>
          <a:xfrm>
            <a:off x="495360" y="3964320"/>
            <a:ext cx="89150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2"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03" name="PlaceHolder 2"/>
          <p:cNvSpPr>
            <a:spLocks noGrp="1"/>
          </p:cNvSpPr>
          <p:nvPr>
            <p:ph type="body"/>
          </p:nvPr>
        </p:nvSpPr>
        <p:spPr>
          <a:xfrm>
            <a:off x="49536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04" name="PlaceHolder 3"/>
          <p:cNvSpPr>
            <a:spLocks noGrp="1"/>
          </p:cNvSpPr>
          <p:nvPr>
            <p:ph type="body"/>
          </p:nvPr>
        </p:nvSpPr>
        <p:spPr>
          <a:xfrm>
            <a:off x="5063400" y="160020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05" name="PlaceHolder 4"/>
          <p:cNvSpPr>
            <a:spLocks noGrp="1"/>
          </p:cNvSpPr>
          <p:nvPr>
            <p:ph type="body"/>
          </p:nvPr>
        </p:nvSpPr>
        <p:spPr>
          <a:xfrm>
            <a:off x="506340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06" name="PlaceHolder 5"/>
          <p:cNvSpPr>
            <a:spLocks noGrp="1"/>
          </p:cNvSpPr>
          <p:nvPr>
            <p:ph type="body"/>
          </p:nvPr>
        </p:nvSpPr>
        <p:spPr>
          <a:xfrm>
            <a:off x="495360" y="3964320"/>
            <a:ext cx="4350240" cy="2158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08"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
        <p:nvSpPr>
          <p:cNvPr id="309" name="PlaceHolder 3"/>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pic>
        <p:nvPicPr>
          <p:cNvPr id="310" name="" descr=""/>
          <p:cNvPicPr/>
          <p:nvPr/>
        </p:nvPicPr>
        <p:blipFill>
          <a:blip r:embed="rId2"/>
          <a:stretch/>
        </p:blipFill>
        <p:spPr>
          <a:xfrm>
            <a:off x="2116800" y="1599840"/>
            <a:ext cx="5671800" cy="4525560"/>
          </a:xfrm>
          <a:prstGeom prst="rect">
            <a:avLst/>
          </a:prstGeom>
          <a:ln>
            <a:noFill/>
          </a:ln>
        </p:spPr>
      </p:pic>
      <p:pic>
        <p:nvPicPr>
          <p:cNvPr id="311" name="" descr=""/>
          <p:cNvPicPr/>
          <p:nvPr/>
        </p:nvPicPr>
        <p:blipFill>
          <a:blip r:embed="rId3"/>
          <a:stretch/>
        </p:blipFill>
        <p:spPr>
          <a:xfrm>
            <a:off x="2116800" y="1599840"/>
            <a:ext cx="5671800" cy="4525560"/>
          </a:xfrm>
          <a:prstGeom prst="rect">
            <a:avLst/>
          </a:prstGeom>
          <a:ln>
            <a:noFill/>
          </a:ln>
        </p:spPr>
      </p:pic>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14"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15" name="PlaceHolder 2"/>
          <p:cNvSpPr>
            <a:spLocks noGrp="1"/>
          </p:cNvSpPr>
          <p:nvPr>
            <p:ph type="subTitle"/>
          </p:nvPr>
        </p:nvSpPr>
        <p:spPr>
          <a:xfrm>
            <a:off x="495360" y="1600200"/>
            <a:ext cx="8915040" cy="45255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95360" y="274680"/>
            <a:ext cx="8915040" cy="1142640"/>
          </a:xfrm>
          <a:prstGeom prst="rect">
            <a:avLst/>
          </a:prstGeom>
        </p:spPr>
        <p:txBody>
          <a:bodyPr lIns="0" rIns="0" tIns="0" bIns="0" anchor="ctr"/>
          <a:p>
            <a:endParaRPr b="0" lang="ja-JP" sz="1800" spc="-1" strike="noStrike">
              <a:solidFill>
                <a:srgbClr val="000000"/>
              </a:solidFill>
              <a:uFill>
                <a:solidFill>
                  <a:srgbClr val="ffffff"/>
                </a:solidFill>
              </a:uFill>
              <a:latin typeface="Calibri"/>
            </a:endParaRPr>
          </a:p>
        </p:txBody>
      </p:sp>
      <p:sp>
        <p:nvSpPr>
          <p:cNvPr id="317" name="PlaceHolder 2"/>
          <p:cNvSpPr>
            <a:spLocks noGrp="1"/>
          </p:cNvSpPr>
          <p:nvPr>
            <p:ph type="body"/>
          </p:nvPr>
        </p:nvSpPr>
        <p:spPr>
          <a:xfrm>
            <a:off x="495360" y="1600200"/>
            <a:ext cx="8915040" cy="4525560"/>
          </a:xfrm>
          <a:prstGeom prst="rect">
            <a:avLst/>
          </a:prstGeom>
        </p:spPr>
        <p:txBody>
          <a:bodyPr lIns="0" rIns="0" tIns="0" bIns="0"/>
          <a:p>
            <a:endParaRPr b="0" lang="ja-JP" sz="320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9.xml"/><Relationship Id="rId3" Type="http://schemas.openxmlformats.org/officeDocument/2006/relationships/slideLayout" Target="../slideLayouts/slideLayout110.xml"/><Relationship Id="rId4" Type="http://schemas.openxmlformats.org/officeDocument/2006/relationships/slideLayout" Target="../slideLayouts/slideLayout111.xml"/><Relationship Id="rId5" Type="http://schemas.openxmlformats.org/officeDocument/2006/relationships/slideLayout" Target="../slideLayouts/slideLayout112.xml"/><Relationship Id="rId6" Type="http://schemas.openxmlformats.org/officeDocument/2006/relationships/slideLayout" Target="../slideLayouts/slideLayout113.xml"/><Relationship Id="rId7" Type="http://schemas.openxmlformats.org/officeDocument/2006/relationships/slideLayout" Target="../slideLayouts/slideLayout114.xml"/><Relationship Id="rId8" Type="http://schemas.openxmlformats.org/officeDocument/2006/relationships/slideLayout" Target="../slideLayouts/slideLayout115.xml"/><Relationship Id="rId9" Type="http://schemas.openxmlformats.org/officeDocument/2006/relationships/slideLayout" Target="../slideLayouts/slideLayout116.xml"/><Relationship Id="rId10" Type="http://schemas.openxmlformats.org/officeDocument/2006/relationships/slideLayout" Target="../slideLayouts/slideLayout117.xml"/><Relationship Id="rId11" Type="http://schemas.openxmlformats.org/officeDocument/2006/relationships/slideLayout" Target="../slideLayouts/slideLayout118.xml"/><Relationship Id="rId12" Type="http://schemas.openxmlformats.org/officeDocument/2006/relationships/slideLayout" Target="../slideLayouts/slideLayout119.xml"/><Relationship Id="rId13" Type="http://schemas.openxmlformats.org/officeDocument/2006/relationships/slideLayout" Target="../slideLayouts/slideLayout120.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7.xml"/><Relationship Id="rId3" Type="http://schemas.openxmlformats.org/officeDocument/2006/relationships/slideLayout" Target="../slideLayouts/slideLayout98.xml"/><Relationship Id="rId4" Type="http://schemas.openxmlformats.org/officeDocument/2006/relationships/slideLayout" Target="../slideLayouts/slideLayout99.xml"/><Relationship Id="rId5" Type="http://schemas.openxmlformats.org/officeDocument/2006/relationships/slideLayout" Target="../slideLayouts/slideLayout100.xml"/><Relationship Id="rId6" Type="http://schemas.openxmlformats.org/officeDocument/2006/relationships/slideLayout" Target="../slideLayouts/slideLayout101.xml"/><Relationship Id="rId7" Type="http://schemas.openxmlformats.org/officeDocument/2006/relationships/slideLayout" Target="../slideLayouts/slideLayout102.xml"/><Relationship Id="rId8" Type="http://schemas.openxmlformats.org/officeDocument/2006/relationships/slideLayout" Target="../slideLayouts/slideLayout103.xml"/><Relationship Id="rId9" Type="http://schemas.openxmlformats.org/officeDocument/2006/relationships/slideLayout" Target="../slideLayouts/slideLayout104.xml"/><Relationship Id="rId10" Type="http://schemas.openxmlformats.org/officeDocument/2006/relationships/slideLayout" Target="../slideLayouts/slideLayout105.xml"/><Relationship Id="rId11" Type="http://schemas.openxmlformats.org/officeDocument/2006/relationships/slideLayout" Target="../slideLayouts/slideLayout106.xml"/><Relationship Id="rId12" Type="http://schemas.openxmlformats.org/officeDocument/2006/relationships/slideLayout" Target="../slideLayouts/slideLayout107.xml"/><Relationship Id="rId13"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1" name="PlaceHolder 2"/>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2" name="PlaceHolder 3"/>
          <p:cNvSpPr>
            <a:spLocks noGrp="1"/>
          </p:cNvSpPr>
          <p:nvPr>
            <p:ph type="sldNum"/>
          </p:nvPr>
        </p:nvSpPr>
        <p:spPr>
          <a:xfrm>
            <a:off x="7099200" y="6356520"/>
            <a:ext cx="2311200" cy="364680"/>
          </a:xfrm>
          <a:prstGeom prst="rect">
            <a:avLst/>
          </a:prstGeom>
        </p:spPr>
        <p:txBody>
          <a:bodyPr anchor="ctr"/>
          <a:p>
            <a:pPr algn="r">
              <a:lnSpc>
                <a:spcPct val="100000"/>
              </a:lnSpc>
            </a:pPr>
            <a:fld id="{A643DE60-F58D-4ED6-885E-3C0209FAAD3E}"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3" name="PlaceHolder 4"/>
          <p:cNvSpPr>
            <a:spLocks noGrp="1"/>
          </p:cNvSpPr>
          <p:nvPr>
            <p:ph type="title"/>
          </p:nvPr>
        </p:nvSpPr>
        <p:spPr>
          <a:xfrm>
            <a:off x="495000" y="273600"/>
            <a:ext cx="8915040" cy="1144800"/>
          </a:xfrm>
          <a:prstGeom prst="rect">
            <a:avLst/>
          </a:prstGeom>
        </p:spPr>
        <p:txBody>
          <a:bodyPr lIns="0" rIns="0" tIns="0" bIns="0" anchor="ctr"/>
          <a:p>
            <a:r>
              <a:rPr b="0" lang="ja-JP" sz="1800" spc="-1" strike="noStrike">
                <a:solidFill>
                  <a:srgbClr val="000000"/>
                </a:solidFill>
                <a:uFill>
                  <a:solidFill>
                    <a:srgbClr val="ffffff"/>
                  </a:solidFill>
                </a:uFill>
                <a:latin typeface="Calibri"/>
              </a:rPr>
              <a:t>タイトルテキストの書式を編集するにはクリックします。</a:t>
            </a:r>
            <a:endParaRPr b="0" lang="ja-JP" sz="1800" spc="-1" strike="noStrike">
              <a:solidFill>
                <a:srgbClr val="000000"/>
              </a:solidFill>
              <a:uFill>
                <a:solidFill>
                  <a:srgbClr val="ffffff"/>
                </a:solidFill>
              </a:uFill>
              <a:latin typeface="Calibri"/>
            </a:endParaRPr>
          </a:p>
        </p:txBody>
      </p:sp>
      <p:sp>
        <p:nvSpPr>
          <p:cNvPr id="4"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48" name="PlaceHolder 1"/>
          <p:cNvSpPr>
            <a:spLocks noGrp="1"/>
          </p:cNvSpPr>
          <p:nvPr>
            <p:ph type="title"/>
          </p:nvPr>
        </p:nvSpPr>
        <p:spPr>
          <a:xfrm>
            <a:off x="495360" y="274680"/>
            <a:ext cx="8915040" cy="114264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 タイトルの書式設定</a:t>
            </a:r>
            <a:endParaRPr b="0" lang="ja-JP" sz="1800" spc="-1" strike="noStrike">
              <a:solidFill>
                <a:srgbClr val="000000"/>
              </a:solidFill>
              <a:uFill>
                <a:solidFill>
                  <a:srgbClr val="ffffff"/>
                </a:solidFill>
              </a:uFill>
              <a:latin typeface="Calibri"/>
            </a:endParaRPr>
          </a:p>
        </p:txBody>
      </p:sp>
      <p:sp>
        <p:nvSpPr>
          <p:cNvPr id="349" name="PlaceHolder 2"/>
          <p:cNvSpPr>
            <a:spLocks noGrp="1"/>
          </p:cNvSpPr>
          <p:nvPr>
            <p:ph type="body"/>
          </p:nvPr>
        </p:nvSpPr>
        <p:spPr>
          <a:xfrm>
            <a:off x="495360" y="1600200"/>
            <a:ext cx="8915040" cy="4525560"/>
          </a:xfrm>
          <a:prstGeom prst="rect">
            <a:avLst/>
          </a:prstGeom>
        </p:spPr>
        <p:txBody>
          <a:bodyPr/>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3200" spc="-1" strike="noStrike">
                <a:solidFill>
                  <a:srgbClr val="000000"/>
                </a:solidFill>
                <a:uFill>
                  <a:solidFill>
                    <a:srgbClr val="ffffff"/>
                  </a:solidFill>
                </a:uFill>
                <a:latin typeface="Arial"/>
                <a:ea typeface="ＭＳ Ｐゴシック"/>
              </a:rPr>
              <a:t>2</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3</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3200" spc="-1" strike="noStrike">
                <a:solidFill>
                  <a:srgbClr val="000000"/>
                </a:solidFill>
                <a:uFill>
                  <a:solidFill>
                    <a:srgbClr val="ffffff"/>
                  </a:solidFill>
                </a:uFill>
                <a:latin typeface="Arial"/>
                <a:ea typeface="ＭＳ Ｐゴシック"/>
              </a:rPr>
              <a:t>4</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5</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6</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ja-JP" sz="3200" spc="-1" strike="noStrike">
                <a:solidFill>
                  <a:srgbClr val="000000"/>
                </a:solidFill>
                <a:uFill>
                  <a:solidFill>
                    <a:srgbClr val="ffffff"/>
                  </a:solidFill>
                </a:uFill>
                <a:latin typeface="Arial"/>
                <a:ea typeface="ＭＳ Ｐゴシック"/>
              </a:rPr>
              <a:t>7</a:t>
            </a:r>
            <a:r>
              <a:rPr b="0" lang="ja-JP" sz="3200" spc="-1" strike="noStrike">
                <a:solidFill>
                  <a:srgbClr val="000000"/>
                </a:solidFill>
                <a:uFill>
                  <a:solidFill>
                    <a:srgbClr val="ffffff"/>
                  </a:solidFill>
                </a:uFill>
                <a:latin typeface="Arial"/>
                <a:ea typeface="ＭＳ Ｐゴシック"/>
              </a:rPr>
              <a:t>レベル目のアウトラインマスタ テキストの書式設定</a:t>
            </a:r>
            <a:endParaRPr b="0" lang="ja-JP"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ja-JP" sz="2800" spc="-1" strike="noStrike">
                <a:solidFill>
                  <a:srgbClr val="000000"/>
                </a:solidFill>
                <a:uFill>
                  <a:solidFill>
                    <a:srgbClr val="ffffff"/>
                  </a:solidFill>
                </a:uFill>
                <a:latin typeface="Arial"/>
                <a:ea typeface="ＭＳ Ｐゴシック"/>
              </a:rPr>
              <a:t>第 </a:t>
            </a:r>
            <a:r>
              <a:rPr b="0" lang="ja-JP" sz="2800" spc="-1" strike="noStrike">
                <a:solidFill>
                  <a:srgbClr val="000000"/>
                </a:solidFill>
                <a:uFill>
                  <a:solidFill>
                    <a:srgbClr val="ffffff"/>
                  </a:solidFill>
                </a:uFill>
                <a:latin typeface="Arial"/>
                <a:ea typeface="ＭＳ Ｐゴシック"/>
              </a:rPr>
              <a:t>2 </a:t>
            </a:r>
            <a:r>
              <a:rPr b="0" lang="ja-JP" sz="28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ja-JP" sz="2400" spc="-1" strike="noStrike">
                <a:solidFill>
                  <a:srgbClr val="000000"/>
                </a:solidFill>
                <a:uFill>
                  <a:solidFill>
                    <a:srgbClr val="ffffff"/>
                  </a:solidFill>
                </a:uFill>
                <a:latin typeface="Arial"/>
                <a:ea typeface="ＭＳ Ｐゴシック"/>
              </a:rPr>
              <a:t>第 </a:t>
            </a:r>
            <a:r>
              <a:rPr b="0" lang="ja-JP" sz="2400" spc="-1" strike="noStrike">
                <a:solidFill>
                  <a:srgbClr val="000000"/>
                </a:solidFill>
                <a:uFill>
                  <a:solidFill>
                    <a:srgbClr val="ffffff"/>
                  </a:solidFill>
                </a:uFill>
                <a:latin typeface="Arial"/>
                <a:ea typeface="ＭＳ Ｐゴシック"/>
              </a:rPr>
              <a:t>3 </a:t>
            </a:r>
            <a:r>
              <a:rPr b="0" lang="ja-JP" sz="24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ja-JP" sz="2000" spc="-1" strike="noStrike">
                <a:solidFill>
                  <a:srgbClr val="000000"/>
                </a:solidFill>
                <a:uFill>
                  <a:solidFill>
                    <a:srgbClr val="ffffff"/>
                  </a:solidFill>
                </a:uFill>
                <a:latin typeface="Arial"/>
                <a:ea typeface="ＭＳ Ｐゴシック"/>
              </a:rPr>
              <a:t>第 </a:t>
            </a:r>
            <a:r>
              <a:rPr b="0" lang="ja-JP" sz="2000" spc="-1" strike="noStrike">
                <a:solidFill>
                  <a:srgbClr val="000000"/>
                </a:solidFill>
                <a:uFill>
                  <a:solidFill>
                    <a:srgbClr val="ffffff"/>
                  </a:solidFill>
                </a:uFill>
                <a:latin typeface="Arial"/>
                <a:ea typeface="ＭＳ Ｐゴシック"/>
              </a:rPr>
              <a:t>4 </a:t>
            </a:r>
            <a:r>
              <a:rPr b="0" lang="ja-JP" sz="20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ja-JP" sz="2000" spc="-1" strike="noStrike">
                <a:solidFill>
                  <a:srgbClr val="000000"/>
                </a:solidFill>
                <a:uFill>
                  <a:solidFill>
                    <a:srgbClr val="ffffff"/>
                  </a:solidFill>
                </a:uFill>
                <a:latin typeface="Arial"/>
                <a:ea typeface="ＭＳ Ｐゴシック"/>
              </a:rPr>
              <a:t>第 </a:t>
            </a:r>
            <a:r>
              <a:rPr b="0" lang="ja-JP" sz="2000" spc="-1" strike="noStrike">
                <a:solidFill>
                  <a:srgbClr val="000000"/>
                </a:solidFill>
                <a:uFill>
                  <a:solidFill>
                    <a:srgbClr val="ffffff"/>
                  </a:solidFill>
                </a:uFill>
                <a:latin typeface="Arial"/>
                <a:ea typeface="ＭＳ Ｐゴシック"/>
              </a:rPr>
              <a:t>5 </a:t>
            </a:r>
            <a:r>
              <a:rPr b="0" lang="ja-JP" sz="20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95360" y="274680"/>
            <a:ext cx="8915040" cy="114264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マスター タイトルの書式設定</a:t>
            </a:r>
            <a:endParaRPr b="0" lang="ja-JP" sz="180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495360" y="1600200"/>
            <a:ext cx="8915040" cy="4525560"/>
          </a:xfrm>
          <a:prstGeom prst="rect">
            <a:avLst/>
          </a:prstGeom>
        </p:spPr>
        <p:txBody>
          <a:bodyPr/>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3200" spc="-1" strike="noStrike">
                <a:solidFill>
                  <a:srgbClr val="000000"/>
                </a:solidFill>
                <a:uFill>
                  <a:solidFill>
                    <a:srgbClr val="ffffff"/>
                  </a:solidFill>
                </a:uFill>
                <a:latin typeface="Calibri"/>
              </a:rPr>
              <a:t>2</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3</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3200" spc="-1" strike="noStrike">
                <a:solidFill>
                  <a:srgbClr val="000000"/>
                </a:solidFill>
                <a:uFill>
                  <a:solidFill>
                    <a:srgbClr val="ffffff"/>
                  </a:solidFill>
                </a:uFill>
                <a:latin typeface="Calibri"/>
              </a:rPr>
              <a:t>4</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5</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6</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ja-JP" sz="3200" spc="-1" strike="noStrike">
                <a:solidFill>
                  <a:srgbClr val="000000"/>
                </a:solidFill>
                <a:uFill>
                  <a:solidFill>
                    <a:srgbClr val="ffffff"/>
                  </a:solidFill>
                </a:uFill>
                <a:latin typeface="Calibri"/>
              </a:rPr>
              <a:t>7</a:t>
            </a:r>
            <a:r>
              <a:rPr b="0" lang="ja-JP" sz="3200" spc="-1" strike="noStrike">
                <a:solidFill>
                  <a:srgbClr val="000000"/>
                </a:solidFill>
                <a:uFill>
                  <a:solidFill>
                    <a:srgbClr val="ffffff"/>
                  </a:solidFill>
                </a:uFill>
                <a:latin typeface="Calibri"/>
              </a:rPr>
              <a:t>レベル目のアウトラインマスター テキストの書式設定</a:t>
            </a:r>
            <a:endParaRPr b="0" lang="ja-JP"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ja-JP" sz="2800" spc="-1" strike="noStrike">
                <a:solidFill>
                  <a:srgbClr val="000000"/>
                </a:solidFill>
                <a:uFill>
                  <a:solidFill>
                    <a:srgbClr val="ffffff"/>
                  </a:solidFill>
                </a:uFill>
                <a:latin typeface="Calibri"/>
              </a:rPr>
              <a:t>第 </a:t>
            </a:r>
            <a:r>
              <a:rPr b="0" lang="ja-JP" sz="2800" spc="-1" strike="noStrike">
                <a:solidFill>
                  <a:srgbClr val="000000"/>
                </a:solidFill>
                <a:uFill>
                  <a:solidFill>
                    <a:srgbClr val="ffffff"/>
                  </a:solidFill>
                </a:uFill>
                <a:latin typeface="Calibri"/>
              </a:rPr>
              <a:t>2 </a:t>
            </a:r>
            <a:r>
              <a:rPr b="0" lang="ja-JP" sz="28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ja-JP" sz="2400" spc="-1" strike="noStrike">
                <a:solidFill>
                  <a:srgbClr val="000000"/>
                </a:solidFill>
                <a:uFill>
                  <a:solidFill>
                    <a:srgbClr val="ffffff"/>
                  </a:solidFill>
                </a:uFill>
                <a:latin typeface="Calibri"/>
              </a:rPr>
              <a:t>第 </a:t>
            </a:r>
            <a:r>
              <a:rPr b="0" lang="ja-JP" sz="2400" spc="-1" strike="noStrike">
                <a:solidFill>
                  <a:srgbClr val="000000"/>
                </a:solidFill>
                <a:uFill>
                  <a:solidFill>
                    <a:srgbClr val="ffffff"/>
                  </a:solidFill>
                </a:uFill>
                <a:latin typeface="Calibri"/>
              </a:rPr>
              <a:t>3 </a:t>
            </a:r>
            <a:r>
              <a:rPr b="0" lang="ja-JP" sz="24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ja-JP" sz="2000" spc="-1" strike="noStrike">
                <a:solidFill>
                  <a:srgbClr val="000000"/>
                </a:solidFill>
                <a:uFill>
                  <a:solidFill>
                    <a:srgbClr val="ffffff"/>
                  </a:solidFill>
                </a:uFill>
                <a:latin typeface="Calibri"/>
              </a:rPr>
              <a:t>第 </a:t>
            </a:r>
            <a:r>
              <a:rPr b="0" lang="ja-JP" sz="2000" spc="-1" strike="noStrike">
                <a:solidFill>
                  <a:srgbClr val="000000"/>
                </a:solidFill>
                <a:uFill>
                  <a:solidFill>
                    <a:srgbClr val="ffffff"/>
                  </a:solidFill>
                </a:uFill>
                <a:latin typeface="Calibri"/>
              </a:rPr>
              <a:t>4 </a:t>
            </a:r>
            <a:r>
              <a:rPr b="0" lang="ja-JP" sz="20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ja-JP" sz="2000" spc="-1" strike="noStrike">
                <a:solidFill>
                  <a:srgbClr val="000000"/>
                </a:solidFill>
                <a:uFill>
                  <a:solidFill>
                    <a:srgbClr val="ffffff"/>
                  </a:solidFill>
                </a:uFill>
                <a:latin typeface="Calibri"/>
              </a:rPr>
              <a:t>第 </a:t>
            </a:r>
            <a:r>
              <a:rPr b="0" lang="ja-JP" sz="2000" spc="-1" strike="noStrike">
                <a:solidFill>
                  <a:srgbClr val="000000"/>
                </a:solidFill>
                <a:uFill>
                  <a:solidFill>
                    <a:srgbClr val="ffffff"/>
                  </a:solidFill>
                </a:uFill>
                <a:latin typeface="Calibri"/>
              </a:rPr>
              <a:t>5 </a:t>
            </a:r>
            <a:r>
              <a:rPr b="0" lang="ja-JP" sz="20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7099200" y="6356520"/>
            <a:ext cx="2311200" cy="364680"/>
          </a:xfrm>
          <a:prstGeom prst="rect">
            <a:avLst/>
          </a:prstGeom>
        </p:spPr>
        <p:txBody>
          <a:bodyPr anchor="ctr"/>
          <a:p>
            <a:pPr algn="r">
              <a:lnSpc>
                <a:spcPct val="100000"/>
              </a:lnSpc>
            </a:pPr>
            <a:fld id="{C90982D1-1DF7-4750-973E-F47E9C716E71}"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743040" y="2130480"/>
            <a:ext cx="8419680" cy="146952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マスター タイトルの書式設定</a:t>
            </a:r>
            <a:endParaRPr b="0" lang="ja-JP" sz="1800" spc="-1" strike="noStrike">
              <a:solidFill>
                <a:srgbClr val="000000"/>
              </a:solidFill>
              <a:uFill>
                <a:solidFill>
                  <a:srgbClr val="ffffff"/>
                </a:solidFill>
              </a:uFill>
              <a:latin typeface="Calibri"/>
            </a:endParaRPr>
          </a:p>
        </p:txBody>
      </p:sp>
      <p:sp>
        <p:nvSpPr>
          <p:cNvPr id="79" name="PlaceHolder 2"/>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80" name="PlaceHolder 3"/>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81" name="PlaceHolder 4"/>
          <p:cNvSpPr>
            <a:spLocks noGrp="1"/>
          </p:cNvSpPr>
          <p:nvPr>
            <p:ph type="sldNum"/>
          </p:nvPr>
        </p:nvSpPr>
        <p:spPr>
          <a:xfrm>
            <a:off x="7099200" y="6356520"/>
            <a:ext cx="2311200" cy="364680"/>
          </a:xfrm>
          <a:prstGeom prst="rect">
            <a:avLst/>
          </a:prstGeom>
        </p:spPr>
        <p:txBody>
          <a:bodyPr anchor="ctr"/>
          <a:p>
            <a:pPr algn="r">
              <a:lnSpc>
                <a:spcPct val="100000"/>
              </a:lnSpc>
            </a:pPr>
            <a:fld id="{DDB5E814-A5DC-41D8-A8CD-C74C5AAF5393}"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82"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95360" y="274680"/>
            <a:ext cx="8915040" cy="114264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マスター タイトルの書式設定</a:t>
            </a:r>
            <a:endParaRPr b="0" lang="ja-JP" sz="1800" spc="-1" strike="noStrike">
              <a:solidFill>
                <a:srgbClr val="000000"/>
              </a:solidFill>
              <a:uFill>
                <a:solidFill>
                  <a:srgbClr val="ffffff"/>
                </a:solidFill>
              </a:uFill>
              <a:latin typeface="Calibri"/>
            </a:endParaRPr>
          </a:p>
        </p:txBody>
      </p:sp>
      <p:sp>
        <p:nvSpPr>
          <p:cNvPr id="118" name="PlaceHolder 2"/>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119" name="PlaceHolder 3"/>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120" name="PlaceHolder 4"/>
          <p:cNvSpPr>
            <a:spLocks noGrp="1"/>
          </p:cNvSpPr>
          <p:nvPr>
            <p:ph type="sldNum"/>
          </p:nvPr>
        </p:nvSpPr>
        <p:spPr>
          <a:xfrm>
            <a:off x="7099200" y="6356520"/>
            <a:ext cx="2311200" cy="364680"/>
          </a:xfrm>
          <a:prstGeom prst="rect">
            <a:avLst/>
          </a:prstGeom>
        </p:spPr>
        <p:txBody>
          <a:bodyPr anchor="ctr"/>
          <a:p>
            <a:pPr algn="r">
              <a:lnSpc>
                <a:spcPct val="100000"/>
              </a:lnSpc>
            </a:pPr>
            <a:fld id="{F2882904-FC20-4377-B98F-3E1EDB2C6575}"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121"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6" name="PlaceHolder 1"/>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157" name="PlaceHolder 2"/>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158" name="PlaceHolder 3"/>
          <p:cNvSpPr>
            <a:spLocks noGrp="1"/>
          </p:cNvSpPr>
          <p:nvPr>
            <p:ph type="sldNum"/>
          </p:nvPr>
        </p:nvSpPr>
        <p:spPr>
          <a:xfrm>
            <a:off x="7099200" y="6356520"/>
            <a:ext cx="2311200" cy="364680"/>
          </a:xfrm>
          <a:prstGeom prst="rect">
            <a:avLst/>
          </a:prstGeom>
        </p:spPr>
        <p:txBody>
          <a:bodyPr anchor="ctr"/>
          <a:p>
            <a:pPr algn="r">
              <a:lnSpc>
                <a:spcPct val="100000"/>
              </a:lnSpc>
            </a:pPr>
            <a:fld id="{5136F86E-C216-492B-A927-473136874D16}"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159" name="PlaceHolder 4"/>
          <p:cNvSpPr>
            <a:spLocks noGrp="1"/>
          </p:cNvSpPr>
          <p:nvPr>
            <p:ph type="title"/>
          </p:nvPr>
        </p:nvSpPr>
        <p:spPr>
          <a:xfrm>
            <a:off x="495000" y="273600"/>
            <a:ext cx="8915040" cy="1144800"/>
          </a:xfrm>
          <a:prstGeom prst="rect">
            <a:avLst/>
          </a:prstGeom>
        </p:spPr>
        <p:txBody>
          <a:bodyPr lIns="0" rIns="0" tIns="0" bIns="0" anchor="ctr"/>
          <a:p>
            <a:r>
              <a:rPr b="0" lang="ja-JP" sz="1800" spc="-1" strike="noStrike">
                <a:solidFill>
                  <a:srgbClr val="000000"/>
                </a:solidFill>
                <a:uFill>
                  <a:solidFill>
                    <a:srgbClr val="ffffff"/>
                  </a:solidFill>
                </a:uFill>
                <a:latin typeface="Calibri"/>
              </a:rPr>
              <a:t>タイトルテキストの書式を編集するにはクリックします。</a:t>
            </a:r>
            <a:endParaRPr b="0" lang="ja-JP" sz="1800" spc="-1" strike="noStrike">
              <a:solidFill>
                <a:srgbClr val="000000"/>
              </a:solidFill>
              <a:uFill>
                <a:solidFill>
                  <a:srgbClr val="ffffff"/>
                </a:solidFill>
              </a:uFill>
              <a:latin typeface="Calibri"/>
            </a:endParaRPr>
          </a:p>
        </p:txBody>
      </p:sp>
      <p:sp>
        <p:nvSpPr>
          <p:cNvPr id="160"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5" name="PlaceHolder 1"/>
          <p:cNvSpPr>
            <a:spLocks noGrp="1"/>
          </p:cNvSpPr>
          <p:nvPr>
            <p:ph type="title"/>
          </p:nvPr>
        </p:nvSpPr>
        <p:spPr>
          <a:xfrm>
            <a:off x="743040" y="2130480"/>
            <a:ext cx="8419680" cy="146952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マスター タイトルの書式設定</a:t>
            </a:r>
            <a:endParaRPr b="0" lang="ja-JP" sz="1800" spc="-1" strike="noStrike">
              <a:solidFill>
                <a:srgbClr val="000000"/>
              </a:solidFill>
              <a:uFill>
                <a:solidFill>
                  <a:srgbClr val="ffffff"/>
                </a:solidFill>
              </a:uFill>
              <a:latin typeface="Calibri"/>
            </a:endParaRPr>
          </a:p>
        </p:txBody>
      </p:sp>
      <p:sp>
        <p:nvSpPr>
          <p:cNvPr id="196" name="PlaceHolder 2"/>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197" name="PlaceHolder 3"/>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198" name="PlaceHolder 4"/>
          <p:cNvSpPr>
            <a:spLocks noGrp="1"/>
          </p:cNvSpPr>
          <p:nvPr>
            <p:ph type="sldNum"/>
          </p:nvPr>
        </p:nvSpPr>
        <p:spPr>
          <a:xfrm>
            <a:off x="7099200" y="6356520"/>
            <a:ext cx="2311200" cy="364680"/>
          </a:xfrm>
          <a:prstGeom prst="rect">
            <a:avLst/>
          </a:prstGeom>
        </p:spPr>
        <p:txBody>
          <a:bodyPr anchor="ctr"/>
          <a:p>
            <a:pPr algn="r">
              <a:lnSpc>
                <a:spcPct val="100000"/>
              </a:lnSpc>
            </a:pPr>
            <a:fld id="{4EF76380-6134-4503-A070-DB0A72A6F68A}"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199"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4" name="PlaceHolder 1"/>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235" name="PlaceHolder 2"/>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236" name="PlaceHolder 3"/>
          <p:cNvSpPr>
            <a:spLocks noGrp="1"/>
          </p:cNvSpPr>
          <p:nvPr>
            <p:ph type="sldNum"/>
          </p:nvPr>
        </p:nvSpPr>
        <p:spPr>
          <a:xfrm>
            <a:off x="7099200" y="6356520"/>
            <a:ext cx="2311200" cy="364680"/>
          </a:xfrm>
          <a:prstGeom prst="rect">
            <a:avLst/>
          </a:prstGeom>
        </p:spPr>
        <p:txBody>
          <a:bodyPr anchor="ctr"/>
          <a:p>
            <a:pPr algn="r">
              <a:lnSpc>
                <a:spcPct val="100000"/>
              </a:lnSpc>
            </a:pPr>
            <a:fld id="{422BD812-0A0C-4101-9924-883BD154A683}"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
        <p:nvSpPr>
          <p:cNvPr id="237" name="PlaceHolder 4"/>
          <p:cNvSpPr>
            <a:spLocks noGrp="1"/>
          </p:cNvSpPr>
          <p:nvPr>
            <p:ph type="title"/>
          </p:nvPr>
        </p:nvSpPr>
        <p:spPr>
          <a:xfrm>
            <a:off x="495000" y="273600"/>
            <a:ext cx="8915040" cy="1144800"/>
          </a:xfrm>
          <a:prstGeom prst="rect">
            <a:avLst/>
          </a:prstGeom>
        </p:spPr>
        <p:txBody>
          <a:bodyPr lIns="0" rIns="0" tIns="0" bIns="0" anchor="ctr"/>
          <a:p>
            <a:r>
              <a:rPr b="0" lang="ja-JP" sz="1800" spc="-1" strike="noStrike">
                <a:solidFill>
                  <a:srgbClr val="000000"/>
                </a:solidFill>
                <a:uFill>
                  <a:solidFill>
                    <a:srgbClr val="ffffff"/>
                  </a:solidFill>
                </a:uFill>
                <a:latin typeface="Calibri"/>
              </a:rPr>
              <a:t>タイトルテキストの書式を編集するにはクリックします。</a:t>
            </a:r>
            <a:endParaRPr b="0" lang="ja-JP" sz="1800" spc="-1" strike="noStrike">
              <a:solidFill>
                <a:srgbClr val="000000"/>
              </a:solidFill>
              <a:uFill>
                <a:solidFill>
                  <a:srgbClr val="ffffff"/>
                </a:solidFill>
              </a:uFill>
              <a:latin typeface="Calibri"/>
            </a:endParaRPr>
          </a:p>
        </p:txBody>
      </p:sp>
      <p:sp>
        <p:nvSpPr>
          <p:cNvPr id="238" name="PlaceHolder 5"/>
          <p:cNvSpPr>
            <a:spLocks noGrp="1"/>
          </p:cNvSpPr>
          <p:nvPr>
            <p:ph type="body"/>
          </p:nvPr>
        </p:nvSpPr>
        <p:spPr>
          <a:xfrm>
            <a:off x="495000" y="1604520"/>
            <a:ext cx="8915040" cy="3977280"/>
          </a:xfrm>
          <a:prstGeom prst="rect">
            <a:avLst/>
          </a:prstGeom>
        </p:spPr>
        <p:txBody>
          <a:bodyPr lIns="0" rIns="0" tIns="0" bIns="0"/>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2400" spc="-1" strike="noStrike">
                <a:solidFill>
                  <a:srgbClr val="000000"/>
                </a:solidFill>
                <a:uFill>
                  <a:solidFill>
                    <a:srgbClr val="ffffff"/>
                  </a:solidFill>
                </a:uFill>
                <a:latin typeface="Calibri"/>
              </a:rPr>
              <a:t>2</a:t>
            </a:r>
            <a:r>
              <a:rPr b="0" lang="ja-JP" sz="2400" spc="-1" strike="noStrike">
                <a:solidFill>
                  <a:srgbClr val="000000"/>
                </a:solidFill>
                <a:uFill>
                  <a:solidFill>
                    <a:srgbClr val="ffffff"/>
                  </a:solidFill>
                </a:uFill>
                <a:latin typeface="Calibri"/>
              </a:rPr>
              <a:t>レベル目のアウトライン</a:t>
            </a:r>
            <a:endParaRPr b="0" lang="ja-JP"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3</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2000" spc="-1" strike="noStrike">
                <a:solidFill>
                  <a:srgbClr val="000000"/>
                </a:solidFill>
                <a:uFill>
                  <a:solidFill>
                    <a:srgbClr val="ffffff"/>
                  </a:solidFill>
                </a:uFill>
                <a:latin typeface="Calibri"/>
              </a:rPr>
              <a:t>4</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5</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6</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ja-JP" sz="2000" spc="-1" strike="noStrike">
                <a:solidFill>
                  <a:srgbClr val="000000"/>
                </a:solidFill>
                <a:uFill>
                  <a:solidFill>
                    <a:srgbClr val="ffffff"/>
                  </a:solidFill>
                </a:uFill>
                <a:latin typeface="Calibri"/>
              </a:rPr>
              <a:t>7</a:t>
            </a:r>
            <a:r>
              <a:rPr b="0" lang="ja-JP" sz="2000" spc="-1" strike="noStrike">
                <a:solidFill>
                  <a:srgbClr val="000000"/>
                </a:solidFill>
                <a:uFill>
                  <a:solidFill>
                    <a:srgbClr val="ffffff"/>
                  </a:solidFill>
                </a:uFill>
                <a:latin typeface="Calibri"/>
              </a:rPr>
              <a:t>レベル目のアウトライン</a:t>
            </a:r>
            <a:endParaRPr b="0" lang="ja-JP"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3" name="PlaceHolder 1"/>
          <p:cNvSpPr>
            <a:spLocks noGrp="1"/>
          </p:cNvSpPr>
          <p:nvPr>
            <p:ph type="title"/>
          </p:nvPr>
        </p:nvSpPr>
        <p:spPr>
          <a:xfrm>
            <a:off x="495360" y="274680"/>
            <a:ext cx="8915040" cy="114264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マスター タイトルの書式設定</a:t>
            </a:r>
            <a:endParaRPr b="0" lang="ja-JP" sz="1800" spc="-1" strike="noStrike">
              <a:solidFill>
                <a:srgbClr val="000000"/>
              </a:solidFill>
              <a:uFill>
                <a:solidFill>
                  <a:srgbClr val="ffffff"/>
                </a:solidFill>
              </a:uFill>
              <a:latin typeface="Calibri"/>
            </a:endParaRPr>
          </a:p>
        </p:txBody>
      </p:sp>
      <p:sp>
        <p:nvSpPr>
          <p:cNvPr id="274" name="PlaceHolder 2"/>
          <p:cNvSpPr>
            <a:spLocks noGrp="1"/>
          </p:cNvSpPr>
          <p:nvPr>
            <p:ph type="body"/>
          </p:nvPr>
        </p:nvSpPr>
        <p:spPr>
          <a:xfrm>
            <a:off x="495360" y="1600200"/>
            <a:ext cx="8915040" cy="4525560"/>
          </a:xfrm>
          <a:prstGeom prst="rect">
            <a:avLst/>
          </a:prstGeom>
        </p:spPr>
        <p:txBody>
          <a:bodyPr/>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3200" spc="-1" strike="noStrike">
                <a:solidFill>
                  <a:srgbClr val="000000"/>
                </a:solidFill>
                <a:uFill>
                  <a:solidFill>
                    <a:srgbClr val="ffffff"/>
                  </a:solidFill>
                </a:uFill>
                <a:latin typeface="Calibri"/>
              </a:rPr>
              <a:t>2</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3</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3200" spc="-1" strike="noStrike">
                <a:solidFill>
                  <a:srgbClr val="000000"/>
                </a:solidFill>
                <a:uFill>
                  <a:solidFill>
                    <a:srgbClr val="ffffff"/>
                  </a:solidFill>
                </a:uFill>
                <a:latin typeface="Calibri"/>
              </a:rPr>
              <a:t>4</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5</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3200" spc="-1" strike="noStrike">
                <a:solidFill>
                  <a:srgbClr val="000000"/>
                </a:solidFill>
                <a:uFill>
                  <a:solidFill>
                    <a:srgbClr val="ffffff"/>
                  </a:solidFill>
                </a:uFill>
                <a:latin typeface="Calibri"/>
              </a:rPr>
              <a:t>6</a:t>
            </a:r>
            <a:r>
              <a:rPr b="0" lang="ja-JP" sz="3200" spc="-1" strike="noStrike">
                <a:solidFill>
                  <a:srgbClr val="000000"/>
                </a:solidFill>
                <a:uFill>
                  <a:solidFill>
                    <a:srgbClr val="ffffff"/>
                  </a:solidFill>
                </a:uFill>
                <a:latin typeface="Calibri"/>
              </a:rPr>
              <a:t>レベル目のアウトライン</a:t>
            </a:r>
            <a:endParaRPr b="0" lang="ja-JP"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ja-JP" sz="3200" spc="-1" strike="noStrike">
                <a:solidFill>
                  <a:srgbClr val="000000"/>
                </a:solidFill>
                <a:uFill>
                  <a:solidFill>
                    <a:srgbClr val="ffffff"/>
                  </a:solidFill>
                </a:uFill>
                <a:latin typeface="Calibri"/>
              </a:rPr>
              <a:t>7</a:t>
            </a:r>
            <a:r>
              <a:rPr b="0" lang="ja-JP" sz="3200" spc="-1" strike="noStrike">
                <a:solidFill>
                  <a:srgbClr val="000000"/>
                </a:solidFill>
                <a:uFill>
                  <a:solidFill>
                    <a:srgbClr val="ffffff"/>
                  </a:solidFill>
                </a:uFill>
                <a:latin typeface="Calibri"/>
              </a:rPr>
              <a:t>レベル目のアウトラインマスター テキストの書式設定</a:t>
            </a:r>
            <a:endParaRPr b="0" lang="ja-JP"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ja-JP" sz="2800" spc="-1" strike="noStrike">
                <a:solidFill>
                  <a:srgbClr val="000000"/>
                </a:solidFill>
                <a:uFill>
                  <a:solidFill>
                    <a:srgbClr val="ffffff"/>
                  </a:solidFill>
                </a:uFill>
                <a:latin typeface="Calibri"/>
              </a:rPr>
              <a:t>第 </a:t>
            </a:r>
            <a:r>
              <a:rPr b="0" lang="ja-JP" sz="2800" spc="-1" strike="noStrike">
                <a:solidFill>
                  <a:srgbClr val="000000"/>
                </a:solidFill>
                <a:uFill>
                  <a:solidFill>
                    <a:srgbClr val="ffffff"/>
                  </a:solidFill>
                </a:uFill>
                <a:latin typeface="Calibri"/>
              </a:rPr>
              <a:t>2 </a:t>
            </a:r>
            <a:r>
              <a:rPr b="0" lang="ja-JP" sz="28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ja-JP" sz="2400" spc="-1" strike="noStrike">
                <a:solidFill>
                  <a:srgbClr val="000000"/>
                </a:solidFill>
                <a:uFill>
                  <a:solidFill>
                    <a:srgbClr val="ffffff"/>
                  </a:solidFill>
                </a:uFill>
                <a:latin typeface="Calibri"/>
              </a:rPr>
              <a:t>第 </a:t>
            </a:r>
            <a:r>
              <a:rPr b="0" lang="ja-JP" sz="2400" spc="-1" strike="noStrike">
                <a:solidFill>
                  <a:srgbClr val="000000"/>
                </a:solidFill>
                <a:uFill>
                  <a:solidFill>
                    <a:srgbClr val="ffffff"/>
                  </a:solidFill>
                </a:uFill>
                <a:latin typeface="Calibri"/>
              </a:rPr>
              <a:t>3 </a:t>
            </a:r>
            <a:r>
              <a:rPr b="0" lang="ja-JP" sz="24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ja-JP" sz="2000" spc="-1" strike="noStrike">
                <a:solidFill>
                  <a:srgbClr val="000000"/>
                </a:solidFill>
                <a:uFill>
                  <a:solidFill>
                    <a:srgbClr val="ffffff"/>
                  </a:solidFill>
                </a:uFill>
                <a:latin typeface="Calibri"/>
              </a:rPr>
              <a:t>第 </a:t>
            </a:r>
            <a:r>
              <a:rPr b="0" lang="ja-JP" sz="2000" spc="-1" strike="noStrike">
                <a:solidFill>
                  <a:srgbClr val="000000"/>
                </a:solidFill>
                <a:uFill>
                  <a:solidFill>
                    <a:srgbClr val="ffffff"/>
                  </a:solidFill>
                </a:uFill>
                <a:latin typeface="Calibri"/>
              </a:rPr>
              <a:t>4 </a:t>
            </a:r>
            <a:r>
              <a:rPr b="0" lang="ja-JP" sz="20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ja-JP" sz="2000" spc="-1" strike="noStrike">
                <a:solidFill>
                  <a:srgbClr val="000000"/>
                </a:solidFill>
                <a:uFill>
                  <a:solidFill>
                    <a:srgbClr val="ffffff"/>
                  </a:solidFill>
                </a:uFill>
                <a:latin typeface="Calibri"/>
              </a:rPr>
              <a:t>第 </a:t>
            </a:r>
            <a:r>
              <a:rPr b="0" lang="ja-JP" sz="2000" spc="-1" strike="noStrike">
                <a:solidFill>
                  <a:srgbClr val="000000"/>
                </a:solidFill>
                <a:uFill>
                  <a:solidFill>
                    <a:srgbClr val="ffffff"/>
                  </a:solidFill>
                </a:uFill>
                <a:latin typeface="Calibri"/>
              </a:rPr>
              <a:t>5 </a:t>
            </a:r>
            <a:r>
              <a:rPr b="0" lang="ja-JP" sz="2000" spc="-1" strike="noStrike">
                <a:solidFill>
                  <a:srgbClr val="000000"/>
                </a:solidFill>
                <a:uFill>
                  <a:solidFill>
                    <a:srgbClr val="ffffff"/>
                  </a:solidFill>
                </a:uFill>
                <a:latin typeface="Calibri"/>
              </a:rPr>
              <a:t>レベル</a:t>
            </a:r>
            <a:endParaRPr b="0" lang="ja-JP" sz="3200" spc="-1" strike="noStrike">
              <a:solidFill>
                <a:srgbClr val="000000"/>
              </a:solidFill>
              <a:uFill>
                <a:solidFill>
                  <a:srgbClr val="ffffff"/>
                </a:solidFill>
              </a:uFill>
              <a:latin typeface="Calibri"/>
            </a:endParaRPr>
          </a:p>
        </p:txBody>
      </p:sp>
      <p:sp>
        <p:nvSpPr>
          <p:cNvPr id="275" name="PlaceHolder 3"/>
          <p:cNvSpPr>
            <a:spLocks noGrp="1"/>
          </p:cNvSpPr>
          <p:nvPr>
            <p:ph type="dt"/>
          </p:nvPr>
        </p:nvSpPr>
        <p:spPr>
          <a:xfrm>
            <a:off x="495360" y="6356520"/>
            <a:ext cx="2311200" cy="364680"/>
          </a:xfrm>
          <a:prstGeom prst="rect">
            <a:avLst/>
          </a:prstGeom>
        </p:spPr>
        <p:txBody>
          <a:bodyPr anchor="ctr"/>
          <a:p>
            <a:pPr>
              <a:lnSpc>
                <a:spcPct val="100000"/>
              </a:lnSpc>
            </a:pPr>
            <a:r>
              <a:rPr b="0" lang="en-US" sz="1200" spc="-1" strike="noStrike">
                <a:solidFill>
                  <a:srgbClr val="8b8b8b"/>
                </a:solidFill>
                <a:uFill>
                  <a:solidFill>
                    <a:srgbClr val="ffffff"/>
                  </a:solidFill>
                </a:uFill>
                <a:latin typeface="Calibri"/>
              </a:rPr>
              <a:t>11/14/18</a:t>
            </a:r>
            <a:endParaRPr b="0" lang="en-US" sz="1400" spc="-1" strike="noStrike">
              <a:solidFill>
                <a:srgbClr val="000000"/>
              </a:solidFill>
              <a:uFill>
                <a:solidFill>
                  <a:srgbClr val="ffffff"/>
                </a:solidFill>
              </a:uFill>
              <a:latin typeface="Times New Roman"/>
            </a:endParaRPr>
          </a:p>
        </p:txBody>
      </p:sp>
      <p:sp>
        <p:nvSpPr>
          <p:cNvPr id="276" name="PlaceHolder 4"/>
          <p:cNvSpPr>
            <a:spLocks noGrp="1"/>
          </p:cNvSpPr>
          <p:nvPr>
            <p:ph type="ftr"/>
          </p:nvPr>
        </p:nvSpPr>
        <p:spPr>
          <a:xfrm>
            <a:off x="3384720" y="6356520"/>
            <a:ext cx="3136680" cy="364680"/>
          </a:xfrm>
          <a:prstGeom prst="rect">
            <a:avLst/>
          </a:prstGeom>
        </p:spPr>
        <p:txBody>
          <a:bodyPr anchor="ctr"/>
          <a:p>
            <a:endParaRPr b="0" lang="en-US" sz="2400" spc="-1" strike="noStrike">
              <a:solidFill>
                <a:srgbClr val="000000"/>
              </a:solidFill>
              <a:uFill>
                <a:solidFill>
                  <a:srgbClr val="ffffff"/>
                </a:solidFill>
              </a:uFill>
              <a:latin typeface="Times New Roman"/>
            </a:endParaRPr>
          </a:p>
        </p:txBody>
      </p:sp>
      <p:sp>
        <p:nvSpPr>
          <p:cNvPr id="277" name="PlaceHolder 5"/>
          <p:cNvSpPr>
            <a:spLocks noGrp="1"/>
          </p:cNvSpPr>
          <p:nvPr>
            <p:ph type="sldNum"/>
          </p:nvPr>
        </p:nvSpPr>
        <p:spPr>
          <a:xfrm>
            <a:off x="7099200" y="6356520"/>
            <a:ext cx="2311200" cy="364680"/>
          </a:xfrm>
          <a:prstGeom prst="rect">
            <a:avLst/>
          </a:prstGeom>
        </p:spPr>
        <p:txBody>
          <a:bodyPr anchor="ctr"/>
          <a:p>
            <a:pPr algn="r">
              <a:lnSpc>
                <a:spcPct val="100000"/>
              </a:lnSpc>
            </a:pPr>
            <a:fld id="{5ED2EA9C-1C5E-4213-A7D3-DECE078315B9}" type="slidenum">
              <a:rPr b="0" lang="en-US" sz="1200" spc="-1" strike="noStrike">
                <a:solidFill>
                  <a:srgbClr val="8b8b8b"/>
                </a:solidFill>
                <a:uFill>
                  <a:solidFill>
                    <a:srgbClr val="ffffff"/>
                  </a:solidFill>
                </a:uFill>
                <a:latin typeface="Calibri"/>
              </a:rPr>
              <a:t>&lt;番号&gt;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12" name="PlaceHolder 1"/>
          <p:cNvSpPr>
            <a:spLocks noGrp="1"/>
          </p:cNvSpPr>
          <p:nvPr>
            <p:ph type="title"/>
          </p:nvPr>
        </p:nvSpPr>
        <p:spPr>
          <a:xfrm>
            <a:off x="495360" y="274680"/>
            <a:ext cx="8915040" cy="1142640"/>
          </a:xfrm>
          <a:prstGeom prst="rect">
            <a:avLst/>
          </a:prstGeom>
        </p:spPr>
        <p:txBody>
          <a:bodyPr anchor="ctr"/>
          <a:p>
            <a:pPr algn="ctr">
              <a:lnSpc>
                <a:spcPct val="100000"/>
              </a:lnSpc>
            </a:pPr>
            <a:r>
              <a:rPr b="0" lang="ja-JP" sz="4400" spc="-1" strike="noStrike">
                <a:solidFill>
                  <a:srgbClr val="000000"/>
                </a:solidFill>
                <a:uFill>
                  <a:solidFill>
                    <a:srgbClr val="ffffff"/>
                  </a:solidFill>
                </a:uFill>
                <a:latin typeface="Calibri"/>
              </a:rPr>
              <a:t>マスタ タイトルの書式設定</a:t>
            </a:r>
            <a:endParaRPr b="0" lang="ja-JP" sz="1800" spc="-1" strike="noStrike">
              <a:solidFill>
                <a:srgbClr val="000000"/>
              </a:solidFill>
              <a:uFill>
                <a:solidFill>
                  <a:srgbClr val="ffffff"/>
                </a:solidFill>
              </a:uFill>
              <a:latin typeface="Calibri"/>
            </a:endParaRPr>
          </a:p>
        </p:txBody>
      </p:sp>
      <p:sp>
        <p:nvSpPr>
          <p:cNvPr id="313" name="PlaceHolder 2"/>
          <p:cNvSpPr>
            <a:spLocks noGrp="1"/>
          </p:cNvSpPr>
          <p:nvPr>
            <p:ph type="body"/>
          </p:nvPr>
        </p:nvSpPr>
        <p:spPr>
          <a:xfrm>
            <a:off x="495360" y="1600200"/>
            <a:ext cx="8915040" cy="4525560"/>
          </a:xfrm>
          <a:prstGeom prst="rect">
            <a:avLst/>
          </a:prstGeom>
        </p:spPr>
        <p:txBody>
          <a:bodyPr/>
          <a:p>
            <a:pPr marL="432000" indent="-324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アウトラインテキストの書式を編集するにはクリックします。</a:t>
            </a:r>
            <a:endParaRPr b="0" lang="ja-JP" sz="320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ja-JP" sz="3200" spc="-1" strike="noStrike">
                <a:solidFill>
                  <a:srgbClr val="000000"/>
                </a:solidFill>
                <a:uFill>
                  <a:solidFill>
                    <a:srgbClr val="ffffff"/>
                  </a:solidFill>
                </a:uFill>
                <a:latin typeface="Arial"/>
                <a:ea typeface="ＭＳ Ｐゴシック"/>
              </a:rPr>
              <a:t>2</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3</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ja-JP" sz="3200" spc="-1" strike="noStrike">
                <a:solidFill>
                  <a:srgbClr val="000000"/>
                </a:solidFill>
                <a:uFill>
                  <a:solidFill>
                    <a:srgbClr val="ffffff"/>
                  </a:solidFill>
                </a:uFill>
                <a:latin typeface="Arial"/>
                <a:ea typeface="ＭＳ Ｐゴシック"/>
              </a:rPr>
              <a:t>4</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5</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ja-JP" sz="3200" spc="-1" strike="noStrike">
                <a:solidFill>
                  <a:srgbClr val="000000"/>
                </a:solidFill>
                <a:uFill>
                  <a:solidFill>
                    <a:srgbClr val="ffffff"/>
                  </a:solidFill>
                </a:uFill>
                <a:latin typeface="Arial"/>
                <a:ea typeface="ＭＳ Ｐゴシック"/>
              </a:rPr>
              <a:t>6</a:t>
            </a:r>
            <a:r>
              <a:rPr b="0" lang="ja-JP" sz="3200" spc="-1" strike="noStrike">
                <a:solidFill>
                  <a:srgbClr val="000000"/>
                </a:solidFill>
                <a:uFill>
                  <a:solidFill>
                    <a:srgbClr val="ffffff"/>
                  </a:solidFill>
                </a:uFill>
                <a:latin typeface="Arial"/>
                <a:ea typeface="ＭＳ Ｐゴシック"/>
              </a:rPr>
              <a:t>レベル目のアウトライン</a:t>
            </a:r>
            <a:endParaRPr b="0" lang="ja-JP" sz="3200" spc="-1" strike="noStrike">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b="0" lang="ja-JP" sz="3200" spc="-1" strike="noStrike">
                <a:solidFill>
                  <a:srgbClr val="000000"/>
                </a:solidFill>
                <a:uFill>
                  <a:solidFill>
                    <a:srgbClr val="ffffff"/>
                  </a:solidFill>
                </a:uFill>
                <a:latin typeface="Arial"/>
                <a:ea typeface="ＭＳ Ｐゴシック"/>
              </a:rPr>
              <a:t>7</a:t>
            </a:r>
            <a:r>
              <a:rPr b="0" lang="ja-JP" sz="3200" spc="-1" strike="noStrike">
                <a:solidFill>
                  <a:srgbClr val="000000"/>
                </a:solidFill>
                <a:uFill>
                  <a:solidFill>
                    <a:srgbClr val="ffffff"/>
                  </a:solidFill>
                </a:uFill>
                <a:latin typeface="Arial"/>
                <a:ea typeface="ＭＳ Ｐゴシック"/>
              </a:rPr>
              <a:t>レベル目のアウトラインマスタ テキストの書式設定</a:t>
            </a:r>
            <a:endParaRPr b="0" lang="ja-JP" sz="3200" spc="-1" strike="noStrike">
              <a:solidFill>
                <a:srgbClr val="000000"/>
              </a:solidFill>
              <a:uFill>
                <a:solidFill>
                  <a:srgbClr val="ffffff"/>
                </a:solidFill>
              </a:uFill>
              <a:latin typeface="Calibri"/>
            </a:endParaRPr>
          </a:p>
          <a:p>
            <a:pPr lvl="1" marL="743040" indent="-285480">
              <a:lnSpc>
                <a:spcPct val="100000"/>
              </a:lnSpc>
              <a:buClr>
                <a:srgbClr val="000000"/>
              </a:buClr>
              <a:buFont typeface="Arial"/>
              <a:buChar char="–"/>
            </a:pPr>
            <a:r>
              <a:rPr b="0" lang="ja-JP" sz="2800" spc="-1" strike="noStrike">
                <a:solidFill>
                  <a:srgbClr val="000000"/>
                </a:solidFill>
                <a:uFill>
                  <a:solidFill>
                    <a:srgbClr val="ffffff"/>
                  </a:solidFill>
                </a:uFill>
                <a:latin typeface="Arial"/>
                <a:ea typeface="ＭＳ Ｐゴシック"/>
              </a:rPr>
              <a:t>第 </a:t>
            </a:r>
            <a:r>
              <a:rPr b="0" lang="ja-JP" sz="2800" spc="-1" strike="noStrike">
                <a:solidFill>
                  <a:srgbClr val="000000"/>
                </a:solidFill>
                <a:uFill>
                  <a:solidFill>
                    <a:srgbClr val="ffffff"/>
                  </a:solidFill>
                </a:uFill>
                <a:latin typeface="Arial"/>
                <a:ea typeface="ＭＳ Ｐゴシック"/>
              </a:rPr>
              <a:t>2 </a:t>
            </a:r>
            <a:r>
              <a:rPr b="0" lang="ja-JP" sz="28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2" marL="1143000" indent="-228240">
              <a:lnSpc>
                <a:spcPct val="100000"/>
              </a:lnSpc>
              <a:buClr>
                <a:srgbClr val="000000"/>
              </a:buClr>
              <a:buFont typeface="Arial"/>
              <a:buChar char="•"/>
            </a:pPr>
            <a:r>
              <a:rPr b="0" lang="ja-JP" sz="2400" spc="-1" strike="noStrike">
                <a:solidFill>
                  <a:srgbClr val="000000"/>
                </a:solidFill>
                <a:uFill>
                  <a:solidFill>
                    <a:srgbClr val="ffffff"/>
                  </a:solidFill>
                </a:uFill>
                <a:latin typeface="Arial"/>
                <a:ea typeface="ＭＳ Ｐゴシック"/>
              </a:rPr>
              <a:t>第 </a:t>
            </a:r>
            <a:r>
              <a:rPr b="0" lang="ja-JP" sz="2400" spc="-1" strike="noStrike">
                <a:solidFill>
                  <a:srgbClr val="000000"/>
                </a:solidFill>
                <a:uFill>
                  <a:solidFill>
                    <a:srgbClr val="ffffff"/>
                  </a:solidFill>
                </a:uFill>
                <a:latin typeface="Arial"/>
                <a:ea typeface="ＭＳ Ｐゴシック"/>
              </a:rPr>
              <a:t>3 </a:t>
            </a:r>
            <a:r>
              <a:rPr b="0" lang="ja-JP" sz="24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3" marL="1600200" indent="-228240">
              <a:lnSpc>
                <a:spcPct val="100000"/>
              </a:lnSpc>
              <a:buClr>
                <a:srgbClr val="000000"/>
              </a:buClr>
              <a:buFont typeface="Arial"/>
              <a:buChar char="–"/>
            </a:pPr>
            <a:r>
              <a:rPr b="0" lang="ja-JP" sz="2000" spc="-1" strike="noStrike">
                <a:solidFill>
                  <a:srgbClr val="000000"/>
                </a:solidFill>
                <a:uFill>
                  <a:solidFill>
                    <a:srgbClr val="ffffff"/>
                  </a:solidFill>
                </a:uFill>
                <a:latin typeface="Arial"/>
                <a:ea typeface="ＭＳ Ｐゴシック"/>
              </a:rPr>
              <a:t>第 </a:t>
            </a:r>
            <a:r>
              <a:rPr b="0" lang="ja-JP" sz="2000" spc="-1" strike="noStrike">
                <a:solidFill>
                  <a:srgbClr val="000000"/>
                </a:solidFill>
                <a:uFill>
                  <a:solidFill>
                    <a:srgbClr val="ffffff"/>
                  </a:solidFill>
                </a:uFill>
                <a:latin typeface="Arial"/>
                <a:ea typeface="ＭＳ Ｐゴシック"/>
              </a:rPr>
              <a:t>4 </a:t>
            </a:r>
            <a:r>
              <a:rPr b="0" lang="ja-JP" sz="20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a:p>
            <a:pPr lvl="4" marL="2057400" indent="-228240">
              <a:lnSpc>
                <a:spcPct val="100000"/>
              </a:lnSpc>
              <a:buClr>
                <a:srgbClr val="000000"/>
              </a:buClr>
              <a:buFont typeface="Arial"/>
              <a:buChar char="»"/>
            </a:pPr>
            <a:r>
              <a:rPr b="0" lang="ja-JP" sz="2000" spc="-1" strike="noStrike">
                <a:solidFill>
                  <a:srgbClr val="000000"/>
                </a:solidFill>
                <a:uFill>
                  <a:solidFill>
                    <a:srgbClr val="ffffff"/>
                  </a:solidFill>
                </a:uFill>
                <a:latin typeface="Arial"/>
                <a:ea typeface="ＭＳ Ｐゴシック"/>
              </a:rPr>
              <a:t>第 </a:t>
            </a:r>
            <a:r>
              <a:rPr b="0" lang="ja-JP" sz="2000" spc="-1" strike="noStrike">
                <a:solidFill>
                  <a:srgbClr val="000000"/>
                </a:solidFill>
                <a:uFill>
                  <a:solidFill>
                    <a:srgbClr val="ffffff"/>
                  </a:solidFill>
                </a:uFill>
                <a:latin typeface="Arial"/>
                <a:ea typeface="ＭＳ Ｐゴシック"/>
              </a:rPr>
              <a:t>5 </a:t>
            </a:r>
            <a:r>
              <a:rPr b="0" lang="ja-JP" sz="2000" spc="-1" strike="noStrike">
                <a:solidFill>
                  <a:srgbClr val="000000"/>
                </a:solidFill>
                <a:uFill>
                  <a:solidFill>
                    <a:srgbClr val="ffffff"/>
                  </a:solidFill>
                </a:uFill>
                <a:latin typeface="Arial"/>
                <a:ea typeface="ＭＳ Ｐゴシック"/>
              </a:rPr>
              <a:t>レベル</a:t>
            </a:r>
            <a:endParaRPr b="0" lang="ja-JP" sz="32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image" Target="../media/image23.jpeg"/><Relationship Id="rId3" Type="http://schemas.openxmlformats.org/officeDocument/2006/relationships/image" Target="../media/image24.jpeg"/><Relationship Id="rId4" Type="http://schemas.openxmlformats.org/officeDocument/2006/relationships/image" Target="../media/image25.gif"/><Relationship Id="rId5" Type="http://schemas.openxmlformats.org/officeDocument/2006/relationships/image" Target="../media/image26.jpeg"/><Relationship Id="rId6" Type="http://schemas.openxmlformats.org/officeDocument/2006/relationships/image" Target="../media/image27.jpeg"/><Relationship Id="rId7" Type="http://schemas.openxmlformats.org/officeDocument/2006/relationships/image" Target="../media/image28.jpeg"/><Relationship Id="rId8" Type="http://schemas.openxmlformats.org/officeDocument/2006/relationships/image" Target="../media/image29.jpeg"/><Relationship Id="rId9" Type="http://schemas.openxmlformats.org/officeDocument/2006/relationships/image" Target="../media/image30.jpeg"/><Relationship Id="rId10"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31.jpeg"/><Relationship Id="rId2" Type="http://schemas.openxmlformats.org/officeDocument/2006/relationships/image" Target="../media/image32.jpeg"/><Relationship Id="rId3" Type="http://schemas.openxmlformats.org/officeDocument/2006/relationships/image" Target="../media/image33.jpeg"/><Relationship Id="rId4" Type="http://schemas.openxmlformats.org/officeDocument/2006/relationships/slideLayout" Target="../slideLayouts/slideLayout26.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6.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62.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97.xml"/><Relationship Id="rId2" Type="http://schemas.openxmlformats.org/officeDocument/2006/relationships/notesSlide" Target="../notesSlides/notesSlide3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97.xml"/><Relationship Id="rId2" Type="http://schemas.openxmlformats.org/officeDocument/2006/relationships/notesSlide" Target="../notesSlides/notesSlide34.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09.xml"/><Relationship Id="rId2" Type="http://schemas.openxmlformats.org/officeDocument/2006/relationships/notesSlide" Target="../notesSlides/notesSlide3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97.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42.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4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image" Target="../media/image34.wmf"/><Relationship Id="rId2" Type="http://schemas.openxmlformats.org/officeDocument/2006/relationships/slideLayout" Target="../slideLayouts/slideLayout62.xml"/>
</Relationships>
</file>

<file path=ppt/slides/_rels/slide51.xml.rels><?xml version="1.0" encoding="UTF-8"?>
<Relationships xmlns="http://schemas.openxmlformats.org/package/2006/relationships"><Relationship Id="rId1" Type="http://schemas.openxmlformats.org/officeDocument/2006/relationships/image" Target="../media/image35.wmf"/><Relationship Id="rId2" Type="http://schemas.openxmlformats.org/officeDocument/2006/relationships/slideLayout" Target="../slideLayouts/slideLayout8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CustomShape 1"/>
          <p:cNvSpPr/>
          <p:nvPr/>
        </p:nvSpPr>
        <p:spPr>
          <a:xfrm>
            <a:off x="128520" y="2061000"/>
            <a:ext cx="9655920" cy="1800000"/>
          </a:xfrm>
          <a:prstGeom prst="rect">
            <a:avLst/>
          </a:prstGeom>
          <a:ln w="12600">
            <a:noFill/>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0" lang="en-US" sz="4000" spc="-1" strike="noStrike">
                <a:solidFill>
                  <a:srgbClr val="000000"/>
                </a:solidFill>
                <a:uFill>
                  <a:solidFill>
                    <a:srgbClr val="ffffff"/>
                  </a:solidFill>
                </a:uFill>
                <a:latin typeface="ＤＨＰ特太ゴシック体"/>
                <a:ea typeface="ＤＨＰ特太ゴシック体"/>
              </a:rPr>
              <a:t>平成</a:t>
            </a:r>
            <a:r>
              <a:rPr b="0" lang="en-US" sz="4000" spc="-1" strike="noStrike">
                <a:solidFill>
                  <a:srgbClr val="000000"/>
                </a:solidFill>
                <a:uFill>
                  <a:solidFill>
                    <a:srgbClr val="ffffff"/>
                  </a:solidFill>
                </a:uFill>
                <a:latin typeface="ＤＨＰ特太ゴシック体"/>
                <a:ea typeface="ＤＨＰ特太ゴシック体"/>
              </a:rPr>
              <a:t>29</a:t>
            </a:r>
            <a:r>
              <a:rPr b="0" lang="en-US" sz="4000" spc="-1" strike="noStrike">
                <a:solidFill>
                  <a:srgbClr val="000000"/>
                </a:solidFill>
                <a:uFill>
                  <a:solidFill>
                    <a:srgbClr val="ffffff"/>
                  </a:solidFill>
                </a:uFill>
                <a:latin typeface="ＤＨＰ特太ゴシック体"/>
                <a:ea typeface="ＤＨＰ特太ゴシック体"/>
              </a:rPr>
              <a:t>年度</a:t>
            </a:r>
            <a:endParaRPr b="0" lang="en-US" sz="1800" spc="-1" strike="noStrike">
              <a:solidFill>
                <a:srgbClr val="000000"/>
              </a:solidFill>
              <a:uFill>
                <a:solidFill>
                  <a:srgbClr val="ffffff"/>
                </a:solidFill>
              </a:uFill>
              <a:latin typeface="Arial"/>
            </a:endParaRPr>
          </a:p>
          <a:p>
            <a:pPr algn="ctr">
              <a:lnSpc>
                <a:spcPct val="100000"/>
              </a:lnSpc>
            </a:pPr>
            <a:r>
              <a:rPr b="0" lang="en-US" sz="4000" spc="-1" strike="noStrike">
                <a:solidFill>
                  <a:srgbClr val="000000"/>
                </a:solidFill>
                <a:uFill>
                  <a:solidFill>
                    <a:srgbClr val="ffffff"/>
                  </a:solidFill>
                </a:uFill>
                <a:latin typeface="ＤＨＰ特太ゴシック体"/>
                <a:ea typeface="ＤＨＰ特太ゴシック体"/>
              </a:rPr>
              <a:t>社会福祉法人指導監査ブロック別</a:t>
            </a:r>
            <a:endParaRPr b="0" lang="en-US" sz="1800" spc="-1" strike="noStrike">
              <a:solidFill>
                <a:srgbClr val="000000"/>
              </a:solidFill>
              <a:uFill>
                <a:solidFill>
                  <a:srgbClr val="ffffff"/>
                </a:solidFill>
              </a:uFill>
              <a:latin typeface="Arial"/>
            </a:endParaRPr>
          </a:p>
          <a:p>
            <a:pPr algn="ctr">
              <a:lnSpc>
                <a:spcPct val="100000"/>
              </a:lnSpc>
            </a:pPr>
            <a:r>
              <a:rPr b="0" lang="en-US" sz="4000" spc="-1" strike="noStrike">
                <a:solidFill>
                  <a:srgbClr val="000000"/>
                </a:solidFill>
                <a:uFill>
                  <a:solidFill>
                    <a:srgbClr val="ffffff"/>
                  </a:solidFill>
                </a:uFill>
                <a:latin typeface="ＤＨＰ特太ゴシック体"/>
                <a:ea typeface="ＤＨＰ特太ゴシック体"/>
              </a:rPr>
              <a:t>担当者研修会</a:t>
            </a:r>
            <a:endParaRPr b="0" lang="en-US" sz="1800" spc="-1" strike="noStrike">
              <a:solidFill>
                <a:srgbClr val="000000"/>
              </a:solidFill>
              <a:uFill>
                <a:solidFill>
                  <a:srgbClr val="ffffff"/>
                </a:solidFill>
              </a:uFill>
              <a:latin typeface="Arial"/>
            </a:endParaRPr>
          </a:p>
        </p:txBody>
      </p:sp>
      <p:sp>
        <p:nvSpPr>
          <p:cNvPr id="390" name="CustomShape 2"/>
          <p:cNvSpPr/>
          <p:nvPr/>
        </p:nvSpPr>
        <p:spPr>
          <a:xfrm>
            <a:off x="128520" y="4797000"/>
            <a:ext cx="9655920" cy="935640"/>
          </a:xfrm>
          <a:prstGeom prst="rect">
            <a:avLst/>
          </a:prstGeom>
          <a:ln w="12600">
            <a:noFill/>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0" lang="en-US" sz="2800" spc="-1" strike="noStrike">
                <a:solidFill>
                  <a:srgbClr val="000000"/>
                </a:solidFill>
                <a:uFill>
                  <a:solidFill>
                    <a:srgbClr val="ffffff"/>
                  </a:solidFill>
                </a:uFill>
                <a:latin typeface="ＤＨＰ特太ゴシック体"/>
                <a:ea typeface="ＤＨＰ特太ゴシック体"/>
              </a:rPr>
              <a:t>厚生労働省</a:t>
            </a:r>
            <a:endParaRPr b="0" lang="en-US" sz="1800" spc="-1" strike="noStrike">
              <a:solidFill>
                <a:srgbClr val="000000"/>
              </a:solidFill>
              <a:uFill>
                <a:solidFill>
                  <a:srgbClr val="ffffff"/>
                </a:solidFill>
              </a:uFill>
              <a:latin typeface="Arial"/>
            </a:endParaRPr>
          </a:p>
          <a:p>
            <a:pPr algn="ctr">
              <a:lnSpc>
                <a:spcPct val="100000"/>
              </a:lnSpc>
            </a:pPr>
            <a:r>
              <a:rPr b="0" lang="en-US" sz="2800" spc="-1" strike="noStrike">
                <a:solidFill>
                  <a:srgbClr val="000000"/>
                </a:solidFill>
                <a:uFill>
                  <a:solidFill>
                    <a:srgbClr val="ffffff"/>
                  </a:solidFill>
                </a:uFill>
                <a:latin typeface="ＤＨＰ特太ゴシック体"/>
                <a:ea typeface="ＤＨＰ特太ゴシック体"/>
              </a:rPr>
              <a:t>社会･援護局福祉基盤課</a:t>
            </a:r>
            <a:endParaRPr b="0" lang="en-US" sz="1800" spc="-1" strike="noStrike">
              <a:solidFill>
                <a:srgbClr val="000000"/>
              </a:solidFill>
              <a:uFill>
                <a:solidFill>
                  <a:srgbClr val="ffffff"/>
                </a:solidFill>
              </a:uFill>
              <a:latin typeface="Arial"/>
            </a:endParaRPr>
          </a:p>
        </p:txBody>
      </p:sp>
      <p:graphicFrame>
        <p:nvGraphicFramePr>
          <p:cNvPr id="391" name="Table 3"/>
          <p:cNvGraphicFramePr/>
          <p:nvPr/>
        </p:nvGraphicFramePr>
        <p:xfrm>
          <a:off x="6400440" y="188640"/>
          <a:ext cx="3384000" cy="675000"/>
        </p:xfrm>
        <a:graphic>
          <a:graphicData uri="http://schemas.openxmlformats.org/drawingml/2006/table">
            <a:tbl>
              <a:tblPr/>
              <a:tblGrid>
                <a:gridCol w="2239200"/>
                <a:gridCol w="1144800"/>
              </a:tblGrid>
              <a:tr h="675000">
                <a:tc>
                  <a:txBody>
                    <a:bodyPr lIns="68400" rIns="68400" tIns="0" bIns="0" anchor="ctr"/>
                    <a:p>
                      <a:pPr algn="ctr">
                        <a:lnSpc>
                          <a:spcPct val="100000"/>
                        </a:lnSpc>
                      </a:pPr>
                      <a:r>
                        <a:rPr b="1" lang="en-US" sz="1100" spc="-1" strike="noStrike">
                          <a:solidFill>
                            <a:srgbClr val="ffffff"/>
                          </a:solidFill>
                          <a:uFill>
                            <a:solidFill>
                              <a:srgbClr val="ffffff"/>
                            </a:solidFill>
                          </a:uFill>
                          <a:latin typeface="Arial"/>
                        </a:rPr>
                        <a:t>平成</a:t>
                      </a:r>
                      <a:r>
                        <a:rPr b="1" lang="en-US" sz="1100" spc="-1" strike="noStrike">
                          <a:solidFill>
                            <a:srgbClr val="ffffff"/>
                          </a:solidFill>
                          <a:uFill>
                            <a:solidFill>
                              <a:srgbClr val="ffffff"/>
                            </a:solidFill>
                          </a:uFill>
                          <a:latin typeface="Arial"/>
                        </a:rPr>
                        <a:t>29</a:t>
                      </a:r>
                      <a:r>
                        <a:rPr b="1" lang="en-US" sz="1100" spc="-1" strike="noStrike">
                          <a:solidFill>
                            <a:srgbClr val="ffffff"/>
                          </a:solidFill>
                          <a:uFill>
                            <a:solidFill>
                              <a:srgbClr val="ffffff"/>
                            </a:solidFill>
                          </a:uFill>
                          <a:latin typeface="Arial"/>
                        </a:rPr>
                        <a:t>年度社会福祉法人指導監査ブロック別担当者研修会</a:t>
                      </a:r>
                      <a:endParaRPr b="0" lang="en-US"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lIns="68400" rIns="68400" tIns="0" bIns="0" anchor="ctr"/>
                    <a:p>
                      <a:pPr algn="ctr">
                        <a:lnSpc>
                          <a:spcPct val="100000"/>
                        </a:lnSpc>
                      </a:pPr>
                      <a:r>
                        <a:rPr b="1" lang="en-US" sz="1100" spc="-1" strike="noStrike">
                          <a:solidFill>
                            <a:srgbClr val="ffffff"/>
                          </a:solidFill>
                          <a:uFill>
                            <a:solidFill>
                              <a:srgbClr val="ffffff"/>
                            </a:solidFill>
                          </a:uFill>
                          <a:latin typeface="Arial"/>
                        </a:rPr>
                        <a:t>資料１</a:t>
                      </a:r>
                      <a:endParaRPr b="0" lang="en-US" sz="1800" spc="-1" strike="noStrike">
                        <a:solidFill>
                          <a:srgbClr val="000000"/>
                        </a:solidFill>
                        <a:uFill>
                          <a:solidFill>
                            <a:srgbClr val="ffffff"/>
                          </a:solidFill>
                        </a:uFill>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r>
            </a:tbl>
          </a:graphicData>
        </a:graphic>
      </p:graphicFrame>
      <p:pic>
        <p:nvPicPr>
          <p:cNvPr id="392" name="Picture 2" descr=""/>
          <p:cNvPicPr/>
          <p:nvPr/>
        </p:nvPicPr>
        <p:blipFill>
          <a:blip r:embed="rId1"/>
          <a:stretch/>
        </p:blipFill>
        <p:spPr>
          <a:xfrm>
            <a:off x="344520" y="188640"/>
            <a:ext cx="3149640" cy="86364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1" name="CustomShape 1"/>
          <p:cNvSpPr/>
          <p:nvPr/>
        </p:nvSpPr>
        <p:spPr>
          <a:xfrm>
            <a:off x="5724000" y="5771880"/>
            <a:ext cx="4067640" cy="104112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12" name="CustomShape 2"/>
          <p:cNvSpPr/>
          <p:nvPr/>
        </p:nvSpPr>
        <p:spPr>
          <a:xfrm>
            <a:off x="5724000" y="4740120"/>
            <a:ext cx="4067640" cy="91800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13" name="CustomShape 3"/>
          <p:cNvSpPr/>
          <p:nvPr/>
        </p:nvSpPr>
        <p:spPr>
          <a:xfrm>
            <a:off x="5724000" y="2808000"/>
            <a:ext cx="4067640" cy="1800000"/>
          </a:xfrm>
          <a:prstGeom prst="roundRect">
            <a:avLst>
              <a:gd name="adj" fmla="val 11364"/>
            </a:avLst>
          </a:prstGeom>
          <a:ln w="12600">
            <a:round/>
          </a:ln>
        </p:spPr>
        <p:style>
          <a:lnRef idx="2">
            <a:schemeClr val="dk1"/>
          </a:lnRef>
          <a:fillRef idx="1">
            <a:schemeClr val="lt1"/>
          </a:fillRef>
          <a:effectRef idx="0">
            <a:schemeClr val="dk1"/>
          </a:effectRef>
          <a:fontRef idx="minor"/>
        </p:style>
      </p:sp>
      <p:sp>
        <p:nvSpPr>
          <p:cNvPr id="514" name="CustomShape 4"/>
          <p:cNvSpPr/>
          <p:nvPr/>
        </p:nvSpPr>
        <p:spPr>
          <a:xfrm>
            <a:off x="5724000" y="1515240"/>
            <a:ext cx="4067640" cy="111996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15" name="CustomShape 5"/>
          <p:cNvSpPr/>
          <p:nvPr/>
        </p:nvSpPr>
        <p:spPr>
          <a:xfrm>
            <a:off x="83520" y="548640"/>
            <a:ext cx="9705600" cy="575640"/>
          </a:xfrm>
          <a:prstGeom prst="rect">
            <a:avLst/>
          </a:prstGeom>
          <a:ln>
            <a:round/>
          </a:ln>
        </p:spPr>
        <p:style>
          <a:lnRef idx="2">
            <a:schemeClr val="accent1"/>
          </a:lnRef>
          <a:fillRef idx="1">
            <a:schemeClr val="lt1"/>
          </a:fillRef>
          <a:effectRef idx="0">
            <a:schemeClr val="accent1"/>
          </a:effectRef>
          <a:fontRef idx="minor"/>
        </p:style>
        <p:txBody>
          <a:bodyPr lIns="90000" rIns="90000" tIns="45000" bIns="45000" anchor="ctr"/>
          <a:p>
            <a:pPr marL="181080" indent="-180720">
              <a:lnSpc>
                <a:spcPct val="100000"/>
              </a:lnSpc>
            </a:pPr>
            <a:r>
              <a:rPr b="0" lang="en-US" sz="1600" spc="-1" strike="noStrike">
                <a:solidFill>
                  <a:srgbClr val="000000"/>
                </a:solidFill>
                <a:uFill>
                  <a:solidFill>
                    <a:srgbClr val="ffffff"/>
                  </a:solidFill>
                </a:uFill>
                <a:latin typeface="ＭＳ Ｐゴシック"/>
              </a:rPr>
              <a:t>○</a:t>
            </a:r>
            <a:r>
              <a:rPr b="0" lang="en-US" sz="1600" spc="-1" strike="noStrike">
                <a:solidFill>
                  <a:srgbClr val="000000"/>
                </a:solidFill>
                <a:uFill>
                  <a:solidFill>
                    <a:srgbClr val="ffffff"/>
                  </a:solidFill>
                </a:uFill>
                <a:latin typeface="ＭＳ Ｐゴシック"/>
              </a:rPr>
              <a:t>　社会福祉法人について、一般財団法人・公益財団法人と同等以上の公益性を担保できる経営組織とする。</a:t>
            </a:r>
            <a:endParaRPr b="0" lang="en-US" sz="1800" spc="-1" strike="noStrike">
              <a:solidFill>
                <a:srgbClr val="000000"/>
              </a:solidFill>
              <a:uFill>
                <a:solidFill>
                  <a:srgbClr val="ffffff"/>
                </a:solidFill>
              </a:uFill>
              <a:latin typeface="Arial"/>
            </a:endParaRPr>
          </a:p>
        </p:txBody>
      </p:sp>
      <p:sp>
        <p:nvSpPr>
          <p:cNvPr id="516" name="CustomShape 6"/>
          <p:cNvSpPr/>
          <p:nvPr/>
        </p:nvSpPr>
        <p:spPr>
          <a:xfrm>
            <a:off x="1158840" y="1124640"/>
            <a:ext cx="4226040" cy="3646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800" spc="-1" strike="noStrike">
                <a:solidFill>
                  <a:srgbClr val="000000"/>
                </a:solidFill>
                <a:uFill>
                  <a:solidFill>
                    <a:srgbClr val="ffffff"/>
                  </a:solidFill>
                </a:uFill>
                <a:latin typeface="ＭＳ Ｐゴシック"/>
                <a:ea typeface="ＭＳ Ｐゴシック"/>
              </a:rPr>
              <a:t>＜改正前＞</a:t>
            </a:r>
            <a:endParaRPr b="0" lang="en-US" sz="1800" spc="-1" strike="noStrike">
              <a:solidFill>
                <a:srgbClr val="000000"/>
              </a:solidFill>
              <a:uFill>
                <a:solidFill>
                  <a:srgbClr val="ffffff"/>
                </a:solidFill>
              </a:uFill>
              <a:latin typeface="Arial"/>
            </a:endParaRPr>
          </a:p>
        </p:txBody>
      </p:sp>
      <p:sp>
        <p:nvSpPr>
          <p:cNvPr id="517" name="CustomShape 7"/>
          <p:cNvSpPr/>
          <p:nvPr/>
        </p:nvSpPr>
        <p:spPr>
          <a:xfrm>
            <a:off x="72000" y="1516680"/>
            <a:ext cx="1007640" cy="1119960"/>
          </a:xfrm>
          <a:prstGeom prst="roundRect">
            <a:avLst>
              <a:gd name="adj" fmla="val 16667"/>
            </a:avLst>
          </a:prstGeom>
          <a:ln>
            <a:solidFill>
              <a:srgbClr val="f59240"/>
            </a:solidFill>
            <a:round/>
          </a:ln>
          <a:effectLst>
            <a:outerShdw blurRad="40000" dir="5400000" dist="20000" rotWithShape="0">
              <a:srgbClr val="000000">
                <a:alpha val="38000"/>
              </a:srgbClr>
            </a:outerShdw>
          </a:effectLst>
        </p:spPr>
        <p:style>
          <a:lnRef idx="1">
            <a:schemeClr val="accent6"/>
          </a:lnRef>
          <a:fillRef idx="2">
            <a:schemeClr val="accent6"/>
          </a:fillRef>
          <a:effectRef idx="1">
            <a:schemeClr val="accent6"/>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理事</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ＭＳ Ｐゴシック"/>
              </a:rPr>
              <a:t>理事長</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ＭＳ Ｐゴシック"/>
              </a:rPr>
              <a:t>理事会</a:t>
            </a:r>
            <a:endParaRPr b="0" lang="en-US" sz="1800" spc="-1" strike="noStrike">
              <a:solidFill>
                <a:srgbClr val="000000"/>
              </a:solidFill>
              <a:uFill>
                <a:solidFill>
                  <a:srgbClr val="ffffff"/>
                </a:solidFill>
              </a:uFill>
              <a:latin typeface="Arial"/>
            </a:endParaRPr>
          </a:p>
        </p:txBody>
      </p:sp>
      <p:sp>
        <p:nvSpPr>
          <p:cNvPr id="518" name="CustomShape 8"/>
          <p:cNvSpPr/>
          <p:nvPr/>
        </p:nvSpPr>
        <p:spPr>
          <a:xfrm>
            <a:off x="5766480" y="1628640"/>
            <a:ext cx="3938400" cy="94284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理事会を業務執行に関する意思決定機関として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位置付け、</a:t>
            </a:r>
            <a:r>
              <a:rPr b="0" lang="en-US" sz="1400" spc="-1" strike="noStrike" u="sng">
                <a:solidFill>
                  <a:srgbClr val="000000"/>
                </a:solidFill>
                <a:uFill>
                  <a:solidFill>
                    <a:srgbClr val="ffffff"/>
                  </a:solidFill>
                </a:uFill>
                <a:latin typeface="ＭＳ Ｐゴシック"/>
                <a:ea typeface="ＭＳ Ｐゴシック"/>
              </a:rPr>
              <a:t>理事・理事長に対する牽制機能</a:t>
            </a:r>
            <a:r>
              <a:rPr b="0" lang="en-US" sz="1400" spc="-1" strike="noStrike">
                <a:solidFill>
                  <a:srgbClr val="000000"/>
                </a:solidFill>
                <a:uFill>
                  <a:solidFill>
                    <a:srgbClr val="ffffff"/>
                  </a:solidFill>
                </a:uFill>
                <a:latin typeface="ＭＳ Ｐゴシック"/>
                <a:ea typeface="ＭＳ Ｐゴシック"/>
              </a:rPr>
              <a:t>を</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働かせる。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理事等の義務と責任を法律上規定。</a:t>
            </a:r>
            <a:endParaRPr b="0" lang="en-US" sz="1800" spc="-1" strike="noStrike">
              <a:solidFill>
                <a:srgbClr val="000000"/>
              </a:solidFill>
              <a:uFill>
                <a:solidFill>
                  <a:srgbClr val="ffffff"/>
                </a:solidFill>
              </a:uFill>
              <a:latin typeface="Arial"/>
            </a:endParaRPr>
          </a:p>
        </p:txBody>
      </p:sp>
      <p:sp>
        <p:nvSpPr>
          <p:cNvPr id="519" name="CustomShape 9"/>
          <p:cNvSpPr/>
          <p:nvPr/>
        </p:nvSpPr>
        <p:spPr>
          <a:xfrm>
            <a:off x="72000" y="2781000"/>
            <a:ext cx="1007640" cy="1800000"/>
          </a:xfrm>
          <a:prstGeom prst="roundRect">
            <a:avLst>
              <a:gd name="adj" fmla="val 16667"/>
            </a:avLst>
          </a:prstGeom>
          <a:ln>
            <a:solidFill>
              <a:srgbClr val="f59240"/>
            </a:solidFill>
            <a:round/>
          </a:ln>
          <a:effectLst>
            <a:outerShdw blurRad="40000" dir="5400000" dist="20000" rotWithShape="0">
              <a:srgbClr val="000000">
                <a:alpha val="38000"/>
              </a:srgbClr>
            </a:outerShdw>
          </a:effectLst>
        </p:spPr>
        <p:style>
          <a:lnRef idx="1">
            <a:schemeClr val="accent6"/>
          </a:lnRef>
          <a:fillRef idx="2">
            <a:schemeClr val="accent6"/>
          </a:fillRef>
          <a:effectRef idx="1">
            <a:schemeClr val="accent6"/>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評議員</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ＭＳ Ｐゴシック"/>
              </a:rPr>
              <a:t>評議員会</a:t>
            </a:r>
            <a:endParaRPr b="0" lang="en-US" sz="1800" spc="-1" strike="noStrike">
              <a:solidFill>
                <a:srgbClr val="000000"/>
              </a:solidFill>
              <a:uFill>
                <a:solidFill>
                  <a:srgbClr val="ffffff"/>
                </a:solidFill>
              </a:uFill>
              <a:latin typeface="Arial"/>
            </a:endParaRPr>
          </a:p>
        </p:txBody>
      </p:sp>
      <p:sp>
        <p:nvSpPr>
          <p:cNvPr id="520" name="CustomShape 10"/>
          <p:cNvSpPr/>
          <p:nvPr/>
        </p:nvSpPr>
        <p:spPr>
          <a:xfrm>
            <a:off x="5772240" y="2844000"/>
            <a:ext cx="3978000" cy="19771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評議員会を法人運営の基本ルール・体制の決定</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と事後的な監督を行う機関として位置付け、</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必置の議決機関</a:t>
            </a:r>
            <a:r>
              <a:rPr b="0" lang="en-US" sz="1400" spc="-1" strike="noStrike">
                <a:solidFill>
                  <a:srgbClr val="000000"/>
                </a:solidFill>
                <a:uFill>
                  <a:solidFill>
                    <a:srgbClr val="ffffff"/>
                  </a:solidFill>
                </a:uFill>
                <a:latin typeface="ＭＳ Ｐゴシック"/>
                <a:ea typeface="ＭＳ Ｐゴシック"/>
              </a:rPr>
              <a:t>とする。</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ＭＳ Ｐゴシック"/>
                <a:ea typeface="ＭＳ Ｐゴシック"/>
              </a:rPr>
              <a:t>　　　　※小規模法人について評議員定数の経過措置</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（決議事項）</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・定款の変更</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・理事・監事・会計監査人の選任、解任</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・理事・監事の報酬の決定　　等</a:t>
            </a:r>
            <a:endParaRPr b="0" lang="en-US" sz="1800" spc="-1" strike="noStrike">
              <a:solidFill>
                <a:srgbClr val="000000"/>
              </a:solidFill>
              <a:uFill>
                <a:solidFill>
                  <a:srgbClr val="ffffff"/>
                </a:solidFill>
              </a:uFill>
              <a:latin typeface="Arial"/>
            </a:endParaRPr>
          </a:p>
        </p:txBody>
      </p:sp>
      <p:sp>
        <p:nvSpPr>
          <p:cNvPr id="521" name="CustomShape 11"/>
          <p:cNvSpPr/>
          <p:nvPr/>
        </p:nvSpPr>
        <p:spPr>
          <a:xfrm>
            <a:off x="72000" y="4735800"/>
            <a:ext cx="1007640" cy="891720"/>
          </a:xfrm>
          <a:prstGeom prst="roundRect">
            <a:avLst>
              <a:gd name="adj" fmla="val 16667"/>
            </a:avLst>
          </a:prstGeom>
          <a:ln>
            <a:solidFill>
              <a:srgbClr val="f59240"/>
            </a:solidFill>
            <a:round/>
          </a:ln>
          <a:effectLst>
            <a:outerShdw blurRad="40000" dir="5400000" dist="20000" rotWithShape="0">
              <a:srgbClr val="000000">
                <a:alpha val="38000"/>
              </a:srgbClr>
            </a:outerShdw>
          </a:effectLst>
        </p:spPr>
        <p:style>
          <a:lnRef idx="1">
            <a:schemeClr val="accent6"/>
          </a:lnRef>
          <a:fillRef idx="2">
            <a:schemeClr val="accent6"/>
          </a:fillRef>
          <a:effectRef idx="1">
            <a:schemeClr val="accent6"/>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　監事</a:t>
            </a:r>
            <a:endParaRPr b="0" lang="en-US" sz="1800" spc="-1" strike="noStrike">
              <a:solidFill>
                <a:srgbClr val="000000"/>
              </a:solidFill>
              <a:uFill>
                <a:solidFill>
                  <a:srgbClr val="ffffff"/>
                </a:solidFill>
              </a:uFill>
              <a:latin typeface="Arial"/>
            </a:endParaRPr>
          </a:p>
        </p:txBody>
      </p:sp>
      <p:sp>
        <p:nvSpPr>
          <p:cNvPr id="522" name="CustomShape 12"/>
          <p:cNvSpPr/>
          <p:nvPr/>
        </p:nvSpPr>
        <p:spPr>
          <a:xfrm>
            <a:off x="5793120" y="4941000"/>
            <a:ext cx="3539880" cy="51660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監事の権限、義務（</a:t>
            </a:r>
            <a:r>
              <a:rPr b="0" lang="en-US" sz="1400" spc="-1" strike="noStrike" u="sng">
                <a:solidFill>
                  <a:srgbClr val="000000"/>
                </a:solidFill>
                <a:uFill>
                  <a:solidFill>
                    <a:srgbClr val="ffffff"/>
                  </a:solidFill>
                </a:uFill>
                <a:latin typeface="ＭＳ Ｐゴシック"/>
                <a:ea typeface="ＭＳ Ｐゴシック"/>
              </a:rPr>
              <a:t>理事会への出席義務</a:t>
            </a:r>
            <a:r>
              <a:rPr b="0" lang="en-US" sz="1400" spc="-1" strike="noStrike">
                <a:solidFill>
                  <a:srgbClr val="000000"/>
                </a:solidFill>
                <a:uFill>
                  <a:solidFill>
                    <a:srgbClr val="ffffff"/>
                  </a:solidFill>
                </a:uFill>
                <a:latin typeface="ＭＳ Ｐゴシック"/>
                <a:ea typeface="ＭＳ Ｐゴシック"/>
              </a:rPr>
              <a:t>、</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報告義務等）、責任を法律上規定。</a:t>
            </a:r>
            <a:endParaRPr b="0" lang="en-US" sz="1800" spc="-1" strike="noStrike">
              <a:solidFill>
                <a:srgbClr val="000000"/>
              </a:solidFill>
              <a:uFill>
                <a:solidFill>
                  <a:srgbClr val="ffffff"/>
                </a:solidFill>
              </a:uFill>
              <a:latin typeface="Arial"/>
            </a:endParaRPr>
          </a:p>
        </p:txBody>
      </p:sp>
      <p:sp>
        <p:nvSpPr>
          <p:cNvPr id="523" name="CustomShape 13"/>
          <p:cNvSpPr/>
          <p:nvPr/>
        </p:nvSpPr>
        <p:spPr>
          <a:xfrm>
            <a:off x="72000" y="5771880"/>
            <a:ext cx="1007640" cy="1022760"/>
          </a:xfrm>
          <a:prstGeom prst="roundRect">
            <a:avLst>
              <a:gd name="adj" fmla="val 16667"/>
            </a:avLst>
          </a:prstGeom>
          <a:ln>
            <a:solidFill>
              <a:srgbClr val="f59240"/>
            </a:solidFill>
            <a:round/>
          </a:ln>
          <a:effectLst>
            <a:outerShdw blurRad="40000" dir="5400000" dist="20000" rotWithShape="0">
              <a:srgbClr val="000000">
                <a:alpha val="38000"/>
              </a:srgbClr>
            </a:outerShdw>
          </a:effectLst>
        </p:spPr>
        <p:style>
          <a:lnRef idx="1">
            <a:schemeClr val="accent6"/>
          </a:lnRef>
          <a:fillRef idx="2">
            <a:schemeClr val="accent6"/>
          </a:fillRef>
          <a:effectRef idx="1">
            <a:schemeClr val="accent6"/>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会計</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ＭＳ Ｐゴシック"/>
              </a:rPr>
              <a:t>監査人</a:t>
            </a:r>
            <a:endParaRPr b="0" lang="en-US" sz="1800" spc="-1" strike="noStrike">
              <a:solidFill>
                <a:srgbClr val="000000"/>
              </a:solidFill>
              <a:uFill>
                <a:solidFill>
                  <a:srgbClr val="ffffff"/>
                </a:solidFill>
              </a:uFill>
              <a:latin typeface="Arial"/>
            </a:endParaRPr>
          </a:p>
        </p:txBody>
      </p:sp>
      <p:sp>
        <p:nvSpPr>
          <p:cNvPr id="524" name="CustomShape 14"/>
          <p:cNvSpPr/>
          <p:nvPr/>
        </p:nvSpPr>
        <p:spPr>
          <a:xfrm>
            <a:off x="5817240" y="5987880"/>
            <a:ext cx="4055040" cy="6991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u="sng">
                <a:solidFill>
                  <a:srgbClr val="000000"/>
                </a:solidFill>
                <a:uFill>
                  <a:solidFill>
                    <a:srgbClr val="ffffff"/>
                  </a:solidFill>
                </a:uFill>
                <a:latin typeface="ＭＳ Ｐゴシック"/>
                <a:ea typeface="ＭＳ Ｐゴシック"/>
              </a:rPr>
              <a:t>一定規模以上の法人への会計監査人による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u="sng">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監査の義務付け</a:t>
            </a:r>
            <a:r>
              <a:rPr b="0" lang="en-US" sz="1400" spc="-1" strike="noStrike">
                <a:solidFill>
                  <a:srgbClr val="000000"/>
                </a:solidFill>
                <a:uFill>
                  <a:solidFill>
                    <a:srgbClr val="ffffff"/>
                  </a:solidFill>
                </a:uFill>
                <a:latin typeface="ＭＳ Ｐゴシック"/>
                <a:ea typeface="ＭＳ Ｐゴシック"/>
              </a:rPr>
              <a:t>（法律）。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525" name="CustomShape 15"/>
          <p:cNvSpPr/>
          <p:nvPr/>
        </p:nvSpPr>
        <p:spPr>
          <a:xfrm>
            <a:off x="1224000" y="1516680"/>
            <a:ext cx="4031640" cy="111996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26" name="CustomShape 16"/>
          <p:cNvSpPr/>
          <p:nvPr/>
        </p:nvSpPr>
        <p:spPr>
          <a:xfrm>
            <a:off x="5328000" y="1809000"/>
            <a:ext cx="287640" cy="539640"/>
          </a:xfrm>
          <a:prstGeom prst="rightArrow">
            <a:avLst>
              <a:gd name="adj1" fmla="val 50000"/>
              <a:gd name="adj2" fmla="val 50000"/>
            </a:avLst>
          </a:prstGeom>
          <a:solidFill>
            <a:schemeClr val="bg1">
              <a:lumMod val="50000"/>
            </a:schemeClr>
          </a:solidFill>
          <a:ln>
            <a:solidFill>
              <a:schemeClr val="bg1">
                <a:lumMod val="50000"/>
              </a:schemeClr>
            </a:solidFill>
            <a:round/>
          </a:ln>
        </p:spPr>
        <p:style>
          <a:lnRef idx="2">
            <a:schemeClr val="accent1">
              <a:shade val="50000"/>
            </a:schemeClr>
          </a:lnRef>
          <a:fillRef idx="1">
            <a:schemeClr val="accent1"/>
          </a:fillRef>
          <a:effectRef idx="0">
            <a:schemeClr val="accent1"/>
          </a:effectRef>
          <a:fontRef idx="minor"/>
        </p:style>
      </p:sp>
      <p:sp>
        <p:nvSpPr>
          <p:cNvPr id="527" name="CustomShape 17"/>
          <p:cNvSpPr/>
          <p:nvPr/>
        </p:nvSpPr>
        <p:spPr>
          <a:xfrm>
            <a:off x="5623200" y="1124640"/>
            <a:ext cx="4226040" cy="3646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800" spc="-1" strike="noStrike">
                <a:solidFill>
                  <a:srgbClr val="000000"/>
                </a:solidFill>
                <a:uFill>
                  <a:solidFill>
                    <a:srgbClr val="ffffff"/>
                  </a:solidFill>
                </a:uFill>
                <a:latin typeface="ＭＳ Ｐゴシック"/>
                <a:ea typeface="ＭＳ Ｐゴシック"/>
              </a:rPr>
              <a:t>＜改正後＞</a:t>
            </a:r>
            <a:endParaRPr b="0" lang="en-US" sz="1800" spc="-1" strike="noStrike">
              <a:solidFill>
                <a:srgbClr val="000000"/>
              </a:solidFill>
              <a:uFill>
                <a:solidFill>
                  <a:srgbClr val="ffffff"/>
                </a:solidFill>
              </a:uFill>
              <a:latin typeface="Arial"/>
            </a:endParaRPr>
          </a:p>
        </p:txBody>
      </p:sp>
      <p:sp>
        <p:nvSpPr>
          <p:cNvPr id="528" name="CustomShape 18"/>
          <p:cNvSpPr/>
          <p:nvPr/>
        </p:nvSpPr>
        <p:spPr>
          <a:xfrm>
            <a:off x="1224000" y="5771880"/>
            <a:ext cx="4031640" cy="104112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29" name="CustomShape 19"/>
          <p:cNvSpPr/>
          <p:nvPr/>
        </p:nvSpPr>
        <p:spPr>
          <a:xfrm>
            <a:off x="1280520" y="5841000"/>
            <a:ext cx="4367160" cy="94284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資産額</a:t>
            </a:r>
            <a:r>
              <a:rPr b="0" lang="en-US" sz="1400" spc="-1" strike="noStrike">
                <a:solidFill>
                  <a:srgbClr val="000000"/>
                </a:solidFill>
                <a:uFill>
                  <a:solidFill>
                    <a:srgbClr val="ffffff"/>
                  </a:solidFill>
                </a:uFill>
                <a:latin typeface="ＭＳ Ｐゴシック"/>
                <a:ea typeface="ＭＳ Ｐゴシック"/>
              </a:rPr>
              <a:t>100</a:t>
            </a:r>
            <a:r>
              <a:rPr b="0" lang="en-US" sz="1400" spc="-1" strike="noStrike">
                <a:solidFill>
                  <a:srgbClr val="000000"/>
                </a:solidFill>
                <a:uFill>
                  <a:solidFill>
                    <a:srgbClr val="ffffff"/>
                  </a:solidFill>
                </a:uFill>
                <a:latin typeface="ＭＳ Ｐゴシック"/>
                <a:ea typeface="ＭＳ Ｐゴシック"/>
              </a:rPr>
              <a:t>億円以上若しくは負債額</a:t>
            </a:r>
            <a:r>
              <a:rPr b="0" lang="en-US" sz="1400" spc="-1" strike="noStrike">
                <a:solidFill>
                  <a:srgbClr val="000000"/>
                </a:solidFill>
                <a:uFill>
                  <a:solidFill>
                    <a:srgbClr val="ffffff"/>
                  </a:solidFill>
                </a:uFill>
                <a:latin typeface="ＭＳ Ｐゴシック"/>
                <a:ea typeface="ＭＳ Ｐゴシック"/>
              </a:rPr>
              <a:t>50</a:t>
            </a:r>
            <a:r>
              <a:rPr b="0" lang="en-US" sz="1400" spc="-1" strike="noStrike">
                <a:solidFill>
                  <a:srgbClr val="000000"/>
                </a:solidFill>
                <a:uFill>
                  <a:solidFill>
                    <a:srgbClr val="ffffff"/>
                  </a:solidFill>
                </a:uFill>
                <a:latin typeface="ＭＳ Ｐゴシック"/>
                <a:ea typeface="ＭＳ Ｐゴシック"/>
              </a:rPr>
              <a:t>億円以上</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又は収支決算額</a:t>
            </a:r>
            <a:r>
              <a:rPr b="0" lang="en-US" sz="1400" spc="-1" strike="noStrike">
                <a:solidFill>
                  <a:srgbClr val="000000"/>
                </a:solidFill>
                <a:uFill>
                  <a:solidFill>
                    <a:srgbClr val="ffffff"/>
                  </a:solidFill>
                </a:uFill>
                <a:latin typeface="ＭＳ Ｐゴシック"/>
                <a:ea typeface="ＭＳ Ｐゴシック"/>
              </a:rPr>
              <a:t>10</a:t>
            </a:r>
            <a:r>
              <a:rPr b="0" lang="en-US" sz="1400" spc="-1" strike="noStrike">
                <a:solidFill>
                  <a:srgbClr val="000000"/>
                </a:solidFill>
                <a:uFill>
                  <a:solidFill>
                    <a:srgbClr val="ffffff"/>
                  </a:solidFill>
                </a:uFill>
                <a:latin typeface="ＭＳ Ｐゴシック"/>
                <a:ea typeface="ＭＳ Ｐゴシック"/>
              </a:rPr>
              <a:t>億円以上の法人は２年に１回、</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その他の法人は５年に１回の外部監査が望まし</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いとしている（通知）。</a:t>
            </a:r>
            <a:endParaRPr b="0" lang="en-US" sz="1800" spc="-1" strike="noStrike">
              <a:solidFill>
                <a:srgbClr val="000000"/>
              </a:solidFill>
              <a:uFill>
                <a:solidFill>
                  <a:srgbClr val="ffffff"/>
                </a:solidFill>
              </a:uFill>
              <a:latin typeface="Arial"/>
            </a:endParaRPr>
          </a:p>
        </p:txBody>
      </p:sp>
      <p:sp>
        <p:nvSpPr>
          <p:cNvPr id="530" name="CustomShape 20"/>
          <p:cNvSpPr/>
          <p:nvPr/>
        </p:nvSpPr>
        <p:spPr>
          <a:xfrm>
            <a:off x="1224000" y="4716720"/>
            <a:ext cx="4031640" cy="910800"/>
          </a:xfrm>
          <a:prstGeom prst="roundRect">
            <a:avLst>
              <a:gd name="adj" fmla="val 16667"/>
            </a:avLst>
          </a:prstGeom>
          <a:ln w="12600">
            <a:round/>
          </a:ln>
        </p:spPr>
        <p:style>
          <a:lnRef idx="2">
            <a:schemeClr val="dk1"/>
          </a:lnRef>
          <a:fillRef idx="1">
            <a:schemeClr val="lt1"/>
          </a:fillRef>
          <a:effectRef idx="0">
            <a:schemeClr val="dk1"/>
          </a:effectRef>
          <a:fontRef idx="minor"/>
        </p:style>
      </p:sp>
      <p:sp>
        <p:nvSpPr>
          <p:cNvPr id="531" name="CustomShape 21"/>
          <p:cNvSpPr/>
          <p:nvPr/>
        </p:nvSpPr>
        <p:spPr>
          <a:xfrm>
            <a:off x="1224000" y="2823480"/>
            <a:ext cx="4031640" cy="1757160"/>
          </a:xfrm>
          <a:prstGeom prst="roundRect">
            <a:avLst>
              <a:gd name="adj" fmla="val 11409"/>
            </a:avLst>
          </a:prstGeom>
          <a:ln w="12600">
            <a:round/>
          </a:ln>
        </p:spPr>
        <p:style>
          <a:lnRef idx="2">
            <a:schemeClr val="dk1"/>
          </a:lnRef>
          <a:fillRef idx="1">
            <a:schemeClr val="lt1"/>
          </a:fillRef>
          <a:effectRef idx="0">
            <a:schemeClr val="dk1"/>
          </a:effectRef>
          <a:fontRef idx="minor"/>
        </p:style>
      </p:sp>
      <p:sp>
        <p:nvSpPr>
          <p:cNvPr id="532" name="CustomShape 22"/>
          <p:cNvSpPr/>
          <p:nvPr/>
        </p:nvSpPr>
        <p:spPr>
          <a:xfrm>
            <a:off x="1279080" y="2981160"/>
            <a:ext cx="3962880" cy="17953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評議員会は、</a:t>
            </a:r>
            <a:r>
              <a:rPr b="0" lang="en-US" sz="1400" spc="-1" strike="noStrike" u="sng">
                <a:solidFill>
                  <a:srgbClr val="000000"/>
                </a:solidFill>
                <a:uFill>
                  <a:solidFill>
                    <a:srgbClr val="ffffff"/>
                  </a:solidFill>
                </a:uFill>
                <a:latin typeface="ＭＳ Ｐゴシック"/>
                <a:ea typeface="ＭＳ Ｐゴシック"/>
              </a:rPr>
              <a:t>任意設置の諮問機関</a:t>
            </a:r>
            <a:r>
              <a:rPr b="0" lang="en-US" sz="1400" spc="-1" strike="noStrike">
                <a:solidFill>
                  <a:srgbClr val="000000"/>
                </a:solidFill>
                <a:uFill>
                  <a:solidFill>
                    <a:srgbClr val="ffffff"/>
                  </a:solidFill>
                </a:uFill>
                <a:latin typeface="ＭＳ Ｐゴシック"/>
                <a:ea typeface="ＭＳ Ｐゴシック"/>
              </a:rPr>
              <a:t>であり、</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理事・理事長に対する牽制機能が不十分。</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（審議事項）</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・定款の変更</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・理事・監事の選任　等</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533" name="CustomShape 23"/>
          <p:cNvSpPr/>
          <p:nvPr/>
        </p:nvSpPr>
        <p:spPr>
          <a:xfrm>
            <a:off x="1268640" y="4835520"/>
            <a:ext cx="3973320" cy="7297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監事の理事・使用人に対する事業報告の要求や</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財産の調査権限、理事会に対する報告義務等が</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定められていない。</a:t>
            </a:r>
            <a:endParaRPr b="0" lang="en-US" sz="1800" spc="-1" strike="noStrike">
              <a:solidFill>
                <a:srgbClr val="000000"/>
              </a:solidFill>
              <a:uFill>
                <a:solidFill>
                  <a:srgbClr val="ffffff"/>
                </a:solidFill>
              </a:uFill>
              <a:latin typeface="Arial"/>
            </a:endParaRPr>
          </a:p>
        </p:txBody>
      </p:sp>
      <p:sp>
        <p:nvSpPr>
          <p:cNvPr id="534" name="CustomShape 24"/>
          <p:cNvSpPr/>
          <p:nvPr/>
        </p:nvSpPr>
        <p:spPr>
          <a:xfrm>
            <a:off x="1268640" y="1616040"/>
            <a:ext cx="4188240" cy="9961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理事会による理事・理事長に対する牽制機能が</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制度化されていない。</a:t>
            </a:r>
            <a:endParaRPr b="0" lang="en-US" sz="1800" spc="-1" strike="noStrike">
              <a:solidFill>
                <a:srgbClr val="000000"/>
              </a:solidFill>
              <a:uFill>
                <a:solidFill>
                  <a:srgbClr val="ffffff"/>
                </a:solidFill>
              </a:uFill>
              <a:latin typeface="Arial"/>
            </a:endParaRPr>
          </a:p>
          <a:p>
            <a:pPr>
              <a:lnSpc>
                <a:spcPct val="15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理事、理事長の役割、権限の範囲が明確でない。</a:t>
            </a:r>
            <a:endParaRPr b="0" lang="en-US" sz="1800" spc="-1" strike="noStrike">
              <a:solidFill>
                <a:srgbClr val="000000"/>
              </a:solidFill>
              <a:uFill>
                <a:solidFill>
                  <a:srgbClr val="ffffff"/>
                </a:solidFill>
              </a:uFill>
              <a:latin typeface="Arial"/>
            </a:endParaRPr>
          </a:p>
          <a:p>
            <a:pPr>
              <a:lnSpc>
                <a:spcPts val="423"/>
              </a:lnSpc>
            </a:pPr>
            <a:r>
              <a:rPr b="0" lang="en-US" sz="1050" spc="-1" strike="noStrike">
                <a:solidFill>
                  <a:srgbClr val="000000"/>
                </a:solidFill>
                <a:uFill>
                  <a:solidFill>
                    <a:srgbClr val="ffffff"/>
                  </a:solidFill>
                </a:uFill>
                <a:latin typeface="ＭＳ Ｐゴシック"/>
                <a:ea typeface="ＭＳ Ｐゴシック"/>
              </a:rPr>
              <a:t>　　（注）理事会、理事長は通知に規定が置かれている。</a:t>
            </a:r>
            <a:endParaRPr b="0" lang="en-US" sz="1800" spc="-1" strike="noStrike">
              <a:solidFill>
                <a:srgbClr val="000000"/>
              </a:solidFill>
              <a:uFill>
                <a:solidFill>
                  <a:srgbClr val="ffffff"/>
                </a:solidFill>
              </a:uFill>
              <a:latin typeface="Arial"/>
            </a:endParaRPr>
          </a:p>
        </p:txBody>
      </p:sp>
      <p:sp>
        <p:nvSpPr>
          <p:cNvPr id="535" name="CustomShape 25"/>
          <p:cNvSpPr/>
          <p:nvPr/>
        </p:nvSpPr>
        <p:spPr>
          <a:xfrm>
            <a:off x="5328000" y="3429000"/>
            <a:ext cx="287640" cy="539640"/>
          </a:xfrm>
          <a:prstGeom prst="rightArrow">
            <a:avLst>
              <a:gd name="adj1" fmla="val 50000"/>
              <a:gd name="adj2" fmla="val 50000"/>
            </a:avLst>
          </a:prstGeom>
          <a:solidFill>
            <a:schemeClr val="bg1">
              <a:lumMod val="50000"/>
            </a:schemeClr>
          </a:solidFill>
          <a:ln>
            <a:solidFill>
              <a:schemeClr val="bg1">
                <a:lumMod val="50000"/>
              </a:schemeClr>
            </a:solidFill>
            <a:round/>
          </a:ln>
        </p:spPr>
        <p:style>
          <a:lnRef idx="2">
            <a:schemeClr val="accent1">
              <a:shade val="50000"/>
            </a:schemeClr>
          </a:lnRef>
          <a:fillRef idx="1">
            <a:schemeClr val="accent1"/>
          </a:fillRef>
          <a:effectRef idx="0">
            <a:schemeClr val="accent1"/>
          </a:effectRef>
          <a:fontRef idx="minor"/>
        </p:style>
      </p:sp>
      <p:sp>
        <p:nvSpPr>
          <p:cNvPr id="536" name="CustomShape 26"/>
          <p:cNvSpPr/>
          <p:nvPr/>
        </p:nvSpPr>
        <p:spPr>
          <a:xfrm>
            <a:off x="5328000" y="4905360"/>
            <a:ext cx="287640" cy="539640"/>
          </a:xfrm>
          <a:prstGeom prst="rightArrow">
            <a:avLst>
              <a:gd name="adj1" fmla="val 50000"/>
              <a:gd name="adj2" fmla="val 50000"/>
            </a:avLst>
          </a:prstGeom>
          <a:solidFill>
            <a:schemeClr val="bg1">
              <a:lumMod val="50000"/>
            </a:schemeClr>
          </a:solidFill>
          <a:ln>
            <a:solidFill>
              <a:schemeClr val="bg1">
                <a:lumMod val="50000"/>
              </a:schemeClr>
            </a:solidFill>
            <a:round/>
          </a:ln>
        </p:spPr>
        <p:style>
          <a:lnRef idx="2">
            <a:schemeClr val="accent1">
              <a:shade val="50000"/>
            </a:schemeClr>
          </a:lnRef>
          <a:fillRef idx="1">
            <a:schemeClr val="accent1"/>
          </a:fillRef>
          <a:effectRef idx="0">
            <a:schemeClr val="accent1"/>
          </a:effectRef>
          <a:fontRef idx="minor"/>
        </p:style>
      </p:sp>
      <p:sp>
        <p:nvSpPr>
          <p:cNvPr id="537" name="CustomShape 27"/>
          <p:cNvSpPr/>
          <p:nvPr/>
        </p:nvSpPr>
        <p:spPr>
          <a:xfrm>
            <a:off x="5328000" y="6059880"/>
            <a:ext cx="287640" cy="539640"/>
          </a:xfrm>
          <a:prstGeom prst="rightArrow">
            <a:avLst>
              <a:gd name="adj1" fmla="val 50000"/>
              <a:gd name="adj2" fmla="val 50000"/>
            </a:avLst>
          </a:prstGeom>
          <a:solidFill>
            <a:schemeClr val="bg1">
              <a:lumMod val="50000"/>
            </a:schemeClr>
          </a:solidFill>
          <a:ln>
            <a:solidFill>
              <a:schemeClr val="bg1">
                <a:lumMod val="50000"/>
              </a:schemeClr>
            </a:solidFill>
            <a:round/>
          </a:ln>
        </p:spPr>
        <p:style>
          <a:lnRef idx="2">
            <a:schemeClr val="accent1">
              <a:shade val="50000"/>
            </a:schemeClr>
          </a:lnRef>
          <a:fillRef idx="1">
            <a:schemeClr val="accent1"/>
          </a:fillRef>
          <a:effectRef idx="0">
            <a:schemeClr val="accent1"/>
          </a:effectRef>
          <a:fontRef idx="minor"/>
        </p:style>
      </p:sp>
      <p:sp>
        <p:nvSpPr>
          <p:cNvPr id="538" name="CustomShape 28"/>
          <p:cNvSpPr/>
          <p:nvPr/>
        </p:nvSpPr>
        <p:spPr>
          <a:xfrm>
            <a:off x="2712240" y="77400"/>
            <a:ext cx="4448160" cy="4564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000000"/>
                </a:solidFill>
                <a:uFill>
                  <a:solidFill>
                    <a:srgbClr val="ffffff"/>
                  </a:solidFill>
                </a:uFill>
                <a:latin typeface="メイリオ"/>
                <a:ea typeface="メイリオ"/>
              </a:rPr>
              <a:t>１．経営組織の在り方について</a:t>
            </a:r>
            <a:endParaRPr b="0" lang="en-US" sz="1800" spc="-1" strike="noStrike">
              <a:solidFill>
                <a:srgbClr val="000000"/>
              </a:solidFill>
              <a:uFill>
                <a:solidFill>
                  <a:srgbClr val="ffffff"/>
                </a:solidFill>
              </a:uFill>
              <a:latin typeface="Arial"/>
            </a:endParaRPr>
          </a:p>
        </p:txBody>
      </p:sp>
      <p:sp>
        <p:nvSpPr>
          <p:cNvPr id="539" name="CustomShape 29"/>
          <p:cNvSpPr/>
          <p:nvPr/>
        </p:nvSpPr>
        <p:spPr>
          <a:xfrm>
            <a:off x="7545240" y="6448320"/>
            <a:ext cx="231120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000000"/>
                </a:solidFill>
                <a:uFill>
                  <a:solidFill>
                    <a:srgbClr val="ffffff"/>
                  </a:solidFill>
                </a:uFill>
                <a:latin typeface="ＭＳ ゴシック"/>
                <a:ea typeface="ＭＳ ゴシック"/>
              </a:rPr>
              <a:t>9</a:t>
            </a:r>
            <a:r>
              <a:rPr b="0" lang="en-US" sz="1600" spc="-1" strike="noStrike">
                <a:solidFill>
                  <a:srgbClr val="000000"/>
                </a:solidFill>
                <a:uFill>
                  <a:solidFill>
                    <a:srgbClr val="ffffff"/>
                  </a:solidFill>
                </a:uFill>
                <a:latin typeface="ＭＳ ゴシック"/>
                <a:ea typeface="ＭＳ ゴシック"/>
              </a:rPr>
              <a:t>　</a:t>
            </a:r>
            <a:endParaRPr b="0" lang="en-US" sz="1200" spc="-1" strike="noStrike">
              <a:solidFill>
                <a:srgbClr val="000000"/>
              </a:solidFill>
              <a:uFill>
                <a:solidFill>
                  <a:srgbClr val="ffffff"/>
                </a:solidFill>
              </a:uFill>
              <a:latin typeface="Arial"/>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0" name="CustomShape 1"/>
          <p:cNvSpPr/>
          <p:nvPr/>
        </p:nvSpPr>
        <p:spPr>
          <a:xfrm>
            <a:off x="56520" y="548640"/>
            <a:ext cx="9810360" cy="1872000"/>
          </a:xfrm>
          <a:prstGeom prst="rect">
            <a:avLst/>
          </a:prstGeom>
          <a:ln>
            <a:round/>
          </a:ln>
        </p:spPr>
        <p:style>
          <a:lnRef idx="2">
            <a:schemeClr val="accent1"/>
          </a:lnRef>
          <a:fillRef idx="1">
            <a:schemeClr val="lt1"/>
          </a:fillRef>
          <a:effectRef idx="0">
            <a:schemeClr val="accent1"/>
          </a:effectRef>
          <a:fontRef idx="minor"/>
        </p:style>
      </p:sp>
      <p:graphicFrame>
        <p:nvGraphicFramePr>
          <p:cNvPr id="541" name="Table 2"/>
          <p:cNvGraphicFramePr/>
          <p:nvPr/>
        </p:nvGraphicFramePr>
        <p:xfrm>
          <a:off x="207000" y="2810160"/>
          <a:ext cx="3895920" cy="3635640"/>
        </p:xfrm>
        <a:graphic>
          <a:graphicData uri="http://schemas.openxmlformats.org/drawingml/2006/table">
            <a:tbl>
              <a:tblPr/>
              <a:tblGrid>
                <a:gridCol w="2338200"/>
                <a:gridCol w="837360"/>
                <a:gridCol w="720360"/>
              </a:tblGrid>
              <a:tr h="42552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c>
                  <a:txBody>
                    <a:bodyPr/>
                    <a:p>
                      <a:pPr algn="ctr">
                        <a:lnSpc>
                          <a:spcPct val="100000"/>
                        </a:lnSpc>
                      </a:pPr>
                      <a:r>
                        <a:rPr b="1" lang="en-US" sz="1100" spc="-1" strike="noStrike">
                          <a:solidFill>
                            <a:srgbClr val="ffffff"/>
                          </a:solidFill>
                          <a:uFill>
                            <a:solidFill>
                              <a:srgbClr val="ffffff"/>
                            </a:solidFill>
                          </a:uFill>
                          <a:latin typeface="Calibri"/>
                        </a:rPr>
                        <a:t>備置き・</a:t>
                      </a:r>
                      <a:endParaRPr b="0" lang="en-US" sz="1800" spc="-1" strike="noStrike">
                        <a:solidFill>
                          <a:srgbClr val="000000"/>
                        </a:solidFill>
                        <a:uFill>
                          <a:solidFill>
                            <a:srgbClr val="ffffff"/>
                          </a:solidFill>
                        </a:uFill>
                        <a:latin typeface="Arial"/>
                      </a:endParaRPr>
                    </a:p>
                    <a:p>
                      <a:pPr algn="ctr">
                        <a:lnSpc>
                          <a:spcPct val="100000"/>
                        </a:lnSpc>
                      </a:pPr>
                      <a:r>
                        <a:rPr b="1" lang="en-US" sz="1100" spc="-1" strike="noStrike">
                          <a:solidFill>
                            <a:srgbClr val="ffffff"/>
                          </a:solidFill>
                          <a:uFill>
                            <a:solidFill>
                              <a:srgbClr val="ffffff"/>
                            </a:solidFill>
                          </a:uFill>
                          <a:latin typeface="Calibri"/>
                        </a:rPr>
                        <a:t>閲覧</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c>
                  <a:txBody>
                    <a:bodyPr/>
                    <a:p>
                      <a:pPr algn="ctr">
                        <a:lnSpc>
                          <a:spcPct val="150000"/>
                        </a:lnSpc>
                      </a:pPr>
                      <a:r>
                        <a:rPr b="1" lang="en-US" sz="1100" spc="-1" strike="noStrike">
                          <a:solidFill>
                            <a:srgbClr val="ffffff"/>
                          </a:solidFill>
                          <a:uFill>
                            <a:solidFill>
                              <a:srgbClr val="ffffff"/>
                            </a:solidFill>
                          </a:uFill>
                          <a:latin typeface="Calibri"/>
                        </a:rPr>
                        <a:t>公表</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r>
              <a:tr h="257040">
                <a:tc>
                  <a:txBody>
                    <a:bodyPr/>
                    <a:p>
                      <a:pPr>
                        <a:lnSpc>
                          <a:spcPct val="100000"/>
                        </a:lnSpc>
                      </a:pPr>
                      <a:r>
                        <a:rPr b="0" lang="en-US" sz="1100" spc="-1" strike="noStrike">
                          <a:solidFill>
                            <a:srgbClr val="000000"/>
                          </a:solidFill>
                          <a:uFill>
                            <a:solidFill>
                              <a:srgbClr val="ffffff"/>
                            </a:solidFill>
                          </a:uFill>
                          <a:latin typeface="Calibri"/>
                        </a:rPr>
                        <a:t>事業報告書</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nSpc>
                          <a:spcPct val="100000"/>
                        </a:lnSpc>
                      </a:pPr>
                      <a:r>
                        <a:rPr b="0" lang="en-US" sz="1100" spc="-1" strike="noStrike">
                          <a:solidFill>
                            <a:srgbClr val="000000"/>
                          </a:solidFill>
                          <a:uFill>
                            <a:solidFill>
                              <a:srgbClr val="ffffff"/>
                            </a:solidFill>
                          </a:uFill>
                          <a:latin typeface="Calibri"/>
                        </a:rPr>
                        <a:t>財産目録</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80880">
                <a:tc>
                  <a:txBody>
                    <a:bodyPr/>
                    <a:p>
                      <a:pPr>
                        <a:lnSpc>
                          <a:spcPct val="100000"/>
                        </a:lnSpc>
                      </a:pPr>
                      <a:r>
                        <a:rPr b="0" lang="en-US" sz="1100" spc="-1" strike="noStrike">
                          <a:solidFill>
                            <a:srgbClr val="000000"/>
                          </a:solidFill>
                          <a:uFill>
                            <a:solidFill>
                              <a:srgbClr val="ffffff"/>
                            </a:solidFill>
                          </a:uFill>
                          <a:latin typeface="Calibri"/>
                        </a:rPr>
                        <a:t>貸借対照表</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（通知）</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400680">
                <a:tc>
                  <a:txBody>
                    <a:bodyPr/>
                    <a:p>
                      <a:pPr>
                        <a:lnSpc>
                          <a:spcPct val="100000"/>
                        </a:lnSpc>
                      </a:pPr>
                      <a:r>
                        <a:rPr b="0" lang="en-US" sz="1100" spc="-1" strike="noStrike">
                          <a:solidFill>
                            <a:srgbClr val="000000"/>
                          </a:solidFill>
                          <a:uFill>
                            <a:solidFill>
                              <a:srgbClr val="ffffff"/>
                            </a:solidFill>
                          </a:uFill>
                          <a:latin typeface="Calibri"/>
                        </a:rPr>
                        <a:t>収支計算書（事業活動計算書・資金収支計算書）</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（通知）</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57040">
                <a:tc>
                  <a:txBody>
                    <a:bodyPr/>
                    <a:p>
                      <a:pPr>
                        <a:lnSpc>
                          <a:spcPct val="100000"/>
                        </a:lnSpc>
                      </a:pPr>
                      <a:r>
                        <a:rPr b="0" lang="en-US" sz="1100" spc="-1" strike="noStrike">
                          <a:solidFill>
                            <a:srgbClr val="000000"/>
                          </a:solidFill>
                          <a:uFill>
                            <a:solidFill>
                              <a:srgbClr val="ffffff"/>
                            </a:solidFill>
                          </a:uFill>
                          <a:latin typeface="Calibri"/>
                        </a:rPr>
                        <a:t>監事の意見を記載した書類</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604800">
                <a:tc>
                  <a:txBody>
                    <a:bodyPr/>
                    <a:p>
                      <a:pPr>
                        <a:lnSpc>
                          <a:spcPct val="100000"/>
                        </a:lnSpc>
                      </a:pPr>
                      <a:r>
                        <a:rPr b="0" lang="en-US" sz="1100" spc="-1" strike="noStrike">
                          <a:solidFill>
                            <a:srgbClr val="000000"/>
                          </a:solidFill>
                          <a:uFill>
                            <a:solidFill>
                              <a:srgbClr val="ffffff"/>
                            </a:solidFill>
                          </a:uFill>
                          <a:latin typeface="Calibri"/>
                        </a:rPr>
                        <a:t>現況報告書（役員名簿、補助金、社会貢献活動に係る支出額、役員の親族等との取引状況を含む。）</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（通知）</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nSpc>
                          <a:spcPct val="100000"/>
                        </a:lnSpc>
                      </a:pPr>
                      <a:r>
                        <a:rPr b="0" lang="en-US" sz="1100" spc="-1" strike="noStrike">
                          <a:solidFill>
                            <a:srgbClr val="000000"/>
                          </a:solidFill>
                          <a:uFill>
                            <a:solidFill>
                              <a:srgbClr val="ffffff"/>
                            </a:solidFill>
                          </a:uFill>
                          <a:latin typeface="Calibri"/>
                        </a:rPr>
                        <a:t>役員区分ごとの報酬総額</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nSpc>
                          <a:spcPct val="100000"/>
                        </a:lnSpc>
                      </a:pPr>
                      <a:r>
                        <a:rPr b="0" lang="en-US" sz="1100" spc="-1" strike="noStrike">
                          <a:solidFill>
                            <a:srgbClr val="000000"/>
                          </a:solidFill>
                          <a:uFill>
                            <a:solidFill>
                              <a:srgbClr val="ffffff"/>
                            </a:solidFill>
                          </a:uFill>
                          <a:latin typeface="Calibri"/>
                        </a:rPr>
                        <a:t>定款</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31840">
                <a:tc>
                  <a:txBody>
                    <a:bodyPr/>
                    <a:p>
                      <a:pPr>
                        <a:lnSpc>
                          <a:spcPct val="100000"/>
                        </a:lnSpc>
                      </a:pPr>
                      <a:r>
                        <a:rPr b="0" lang="en-US" sz="1100" spc="-1" strike="noStrike">
                          <a:solidFill>
                            <a:srgbClr val="000000"/>
                          </a:solidFill>
                          <a:uFill>
                            <a:solidFill>
                              <a:srgbClr val="ffffff"/>
                            </a:solidFill>
                          </a:uFill>
                          <a:latin typeface="Calibri"/>
                        </a:rPr>
                        <a:t>役員報酬基準</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55600">
                <a:tc>
                  <a:txBody>
                    <a:bodyPr/>
                    <a:p>
                      <a:pPr>
                        <a:lnSpc>
                          <a:spcPct val="100000"/>
                        </a:lnSpc>
                      </a:pPr>
                      <a:r>
                        <a:rPr b="0" lang="en-US" sz="1100" spc="-1" strike="noStrike">
                          <a:solidFill>
                            <a:srgbClr val="000000"/>
                          </a:solidFill>
                          <a:uFill>
                            <a:solidFill>
                              <a:srgbClr val="ffffff"/>
                            </a:solidFill>
                          </a:uFill>
                          <a:latin typeface="Calibri"/>
                        </a:rPr>
                        <a:t>事業計画書</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bl>
          </a:graphicData>
        </a:graphic>
      </p:graphicFrame>
      <p:graphicFrame>
        <p:nvGraphicFramePr>
          <p:cNvPr id="542" name="Table 3"/>
          <p:cNvGraphicFramePr/>
          <p:nvPr/>
        </p:nvGraphicFramePr>
        <p:xfrm>
          <a:off x="4290480" y="2800800"/>
          <a:ext cx="1728000" cy="3569760"/>
        </p:xfrm>
        <a:graphic>
          <a:graphicData uri="http://schemas.openxmlformats.org/drawingml/2006/table">
            <a:tbl>
              <a:tblPr/>
              <a:tblGrid>
                <a:gridCol w="864000"/>
                <a:gridCol w="864000"/>
              </a:tblGrid>
              <a:tr h="417240">
                <a:tc>
                  <a:txBody>
                    <a:bodyPr/>
                    <a:p>
                      <a:pPr algn="ctr">
                        <a:lnSpc>
                          <a:spcPct val="100000"/>
                        </a:lnSpc>
                      </a:pPr>
                      <a:r>
                        <a:rPr b="1" lang="en-US" sz="1100" spc="-1" strike="noStrike">
                          <a:solidFill>
                            <a:srgbClr val="ffffff"/>
                          </a:solidFill>
                          <a:uFill>
                            <a:solidFill>
                              <a:srgbClr val="ffffff"/>
                            </a:solidFill>
                          </a:uFill>
                          <a:latin typeface="Calibri"/>
                        </a:rPr>
                        <a:t>備置き・</a:t>
                      </a:r>
                      <a:endParaRPr b="0" lang="en-US" sz="1800" spc="-1" strike="noStrike">
                        <a:solidFill>
                          <a:srgbClr val="000000"/>
                        </a:solidFill>
                        <a:uFill>
                          <a:solidFill>
                            <a:srgbClr val="ffffff"/>
                          </a:solidFill>
                        </a:uFill>
                        <a:latin typeface="Arial"/>
                      </a:endParaRPr>
                    </a:p>
                    <a:p>
                      <a:pPr algn="ctr">
                        <a:lnSpc>
                          <a:spcPct val="100000"/>
                        </a:lnSpc>
                      </a:pPr>
                      <a:r>
                        <a:rPr b="1" lang="en-US" sz="1100" spc="-1" strike="noStrike">
                          <a:solidFill>
                            <a:srgbClr val="ffffff"/>
                          </a:solidFill>
                          <a:uFill>
                            <a:solidFill>
                              <a:srgbClr val="ffffff"/>
                            </a:solidFill>
                          </a:uFill>
                          <a:latin typeface="Calibri"/>
                        </a:rPr>
                        <a:t>閲覧</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c>
                  <a:txBody>
                    <a:bodyPr/>
                    <a:p>
                      <a:pPr algn="ctr">
                        <a:lnSpc>
                          <a:spcPct val="150000"/>
                        </a:lnSpc>
                      </a:pPr>
                      <a:r>
                        <a:rPr b="1" lang="en-US" sz="1100" spc="-1" strike="noStrike">
                          <a:solidFill>
                            <a:srgbClr val="ffffff"/>
                          </a:solidFill>
                          <a:uFill>
                            <a:solidFill>
                              <a:srgbClr val="ffffff"/>
                            </a:solidFill>
                          </a:uFill>
                          <a:latin typeface="Calibri"/>
                        </a:rPr>
                        <a:t>公表</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r>
              <a:tr h="25200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40212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5200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582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5092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bl>
          </a:graphicData>
        </a:graphic>
      </p:graphicFrame>
      <p:graphicFrame>
        <p:nvGraphicFramePr>
          <p:cNvPr id="543" name="Table 4"/>
          <p:cNvGraphicFramePr/>
          <p:nvPr/>
        </p:nvGraphicFramePr>
        <p:xfrm>
          <a:off x="6249240" y="2803320"/>
          <a:ext cx="1872000" cy="3592440"/>
        </p:xfrm>
        <a:graphic>
          <a:graphicData uri="http://schemas.openxmlformats.org/drawingml/2006/table">
            <a:tbl>
              <a:tblPr/>
              <a:tblGrid>
                <a:gridCol w="946080"/>
                <a:gridCol w="925920"/>
              </a:tblGrid>
              <a:tr h="411120">
                <a:tc>
                  <a:txBody>
                    <a:bodyPr/>
                    <a:p>
                      <a:pPr algn="ctr">
                        <a:lnSpc>
                          <a:spcPct val="100000"/>
                        </a:lnSpc>
                      </a:pPr>
                      <a:r>
                        <a:rPr b="1" lang="en-US" sz="1100" spc="-1" strike="noStrike">
                          <a:solidFill>
                            <a:srgbClr val="ffffff"/>
                          </a:solidFill>
                          <a:uFill>
                            <a:solidFill>
                              <a:srgbClr val="ffffff"/>
                            </a:solidFill>
                          </a:uFill>
                          <a:latin typeface="Calibri"/>
                        </a:rPr>
                        <a:t>備置き・</a:t>
                      </a:r>
                      <a:endParaRPr b="0" lang="en-US" sz="1800" spc="-1" strike="noStrike">
                        <a:solidFill>
                          <a:srgbClr val="000000"/>
                        </a:solidFill>
                        <a:uFill>
                          <a:solidFill>
                            <a:srgbClr val="ffffff"/>
                          </a:solidFill>
                        </a:uFill>
                        <a:latin typeface="Arial"/>
                      </a:endParaRPr>
                    </a:p>
                    <a:p>
                      <a:pPr algn="ctr">
                        <a:lnSpc>
                          <a:spcPct val="100000"/>
                        </a:lnSpc>
                      </a:pPr>
                      <a:r>
                        <a:rPr b="1" lang="en-US" sz="1100" spc="-1" strike="noStrike">
                          <a:solidFill>
                            <a:srgbClr val="ffffff"/>
                          </a:solidFill>
                          <a:uFill>
                            <a:solidFill>
                              <a:srgbClr val="ffffff"/>
                            </a:solidFill>
                          </a:uFill>
                          <a:latin typeface="Calibri"/>
                        </a:rPr>
                        <a:t>閲覧</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c>
                  <a:txBody>
                    <a:bodyPr/>
                    <a:p>
                      <a:pPr algn="ctr">
                        <a:lnSpc>
                          <a:spcPct val="100000"/>
                        </a:lnSpc>
                      </a:pPr>
                      <a:r>
                        <a:rPr b="1" lang="en-US" sz="1100" spc="-1" strike="noStrike">
                          <a:solidFill>
                            <a:srgbClr val="ffffff"/>
                          </a:solidFill>
                          <a:uFill>
                            <a:solidFill>
                              <a:srgbClr val="ffffff"/>
                            </a:solidFill>
                          </a:uFill>
                          <a:latin typeface="Calibri"/>
                        </a:rPr>
                        <a:t>公告・</a:t>
                      </a:r>
                      <a:endParaRPr b="0" lang="en-US" sz="1800" spc="-1" strike="noStrike">
                        <a:solidFill>
                          <a:srgbClr val="000000"/>
                        </a:solidFill>
                        <a:uFill>
                          <a:solidFill>
                            <a:srgbClr val="ffffff"/>
                          </a:solidFill>
                        </a:uFill>
                        <a:latin typeface="Arial"/>
                      </a:endParaRPr>
                    </a:p>
                    <a:p>
                      <a:pPr algn="ctr">
                        <a:lnSpc>
                          <a:spcPct val="100000"/>
                        </a:lnSpc>
                      </a:pPr>
                      <a:r>
                        <a:rPr b="1" lang="en-US" sz="1100" spc="-1" strike="noStrike">
                          <a:solidFill>
                            <a:srgbClr val="ffffff"/>
                          </a:solidFill>
                          <a:uFill>
                            <a:solidFill>
                              <a:srgbClr val="ffffff"/>
                            </a:solidFill>
                          </a:uFill>
                          <a:latin typeface="Calibri"/>
                        </a:rPr>
                        <a:t>公表</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r>
              <a:tr h="2480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393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6640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53928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462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bl>
          </a:graphicData>
        </a:graphic>
      </p:graphicFrame>
      <p:graphicFrame>
        <p:nvGraphicFramePr>
          <p:cNvPr id="544" name="Table 5"/>
          <p:cNvGraphicFramePr/>
          <p:nvPr/>
        </p:nvGraphicFramePr>
        <p:xfrm>
          <a:off x="8358120" y="2800440"/>
          <a:ext cx="1298160" cy="3613680"/>
        </p:xfrm>
        <a:graphic>
          <a:graphicData uri="http://schemas.openxmlformats.org/drawingml/2006/table">
            <a:tbl>
              <a:tblPr/>
              <a:tblGrid>
                <a:gridCol w="1298520"/>
              </a:tblGrid>
              <a:tr h="404640">
                <a:tc>
                  <a:txBody>
                    <a:bodyPr/>
                    <a:p>
                      <a:pPr algn="ctr">
                        <a:lnSpc>
                          <a:spcPct val="150000"/>
                        </a:lnSpc>
                      </a:pPr>
                      <a:r>
                        <a:rPr b="1" lang="en-US" sz="1100" spc="-1" strike="noStrike">
                          <a:solidFill>
                            <a:srgbClr val="ffffff"/>
                          </a:solidFill>
                          <a:uFill>
                            <a:solidFill>
                              <a:srgbClr val="ffffff"/>
                            </a:solidFill>
                          </a:uFill>
                          <a:latin typeface="Calibri"/>
                        </a:rPr>
                        <a:t>公表</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r>
              <a:tr h="25488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5488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（通知で措置済）</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4179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rPr>
                        <a:t>（通知で措置済）</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5488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592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35856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23184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253080">
                <a:tc>
                  <a:txBody>
                    <a:bodyPr/>
                    <a:p>
                      <a:pPr algn="ctr">
                        <a:lnSpc>
                          <a:spcPct val="100000"/>
                        </a:lnSpc>
                      </a:pPr>
                      <a:r>
                        <a:rPr b="0" lang="en-US" sz="11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bl>
          </a:graphicData>
        </a:graphic>
      </p:graphicFrame>
      <p:sp>
        <p:nvSpPr>
          <p:cNvPr id="545" name="CustomShape 6"/>
          <p:cNvSpPr/>
          <p:nvPr/>
        </p:nvSpPr>
        <p:spPr>
          <a:xfrm>
            <a:off x="2833920" y="2512440"/>
            <a:ext cx="935640" cy="274320"/>
          </a:xfrm>
          <a:prstGeom prst="rect">
            <a:avLst/>
          </a:prstGeom>
          <a:noFill/>
          <a:ln>
            <a:noFill/>
          </a:ln>
        </p:spPr>
        <p:style>
          <a:lnRef idx="0"/>
          <a:fillRef idx="0"/>
          <a:effectRef idx="0"/>
          <a:fontRef idx="minor"/>
        </p:style>
        <p:txBody>
          <a:bodyPr/>
          <a:p>
            <a:pPr algn="ctr">
              <a:lnSpc>
                <a:spcPct val="100000"/>
              </a:lnSpc>
            </a:pPr>
            <a:r>
              <a:rPr b="0" lang="en-US" sz="1200" spc="-1" strike="noStrike">
                <a:solidFill>
                  <a:srgbClr val="000000"/>
                </a:solidFill>
                <a:uFill>
                  <a:solidFill>
                    <a:srgbClr val="ffffff"/>
                  </a:solidFill>
                </a:uFill>
                <a:latin typeface="Calibri"/>
                <a:ea typeface="ＭＳ Ｐゴシック"/>
              </a:rPr>
              <a:t>改正前</a:t>
            </a:r>
            <a:endParaRPr b="0" lang="en-US" sz="1800" spc="-1" strike="noStrike">
              <a:solidFill>
                <a:srgbClr val="000000"/>
              </a:solidFill>
              <a:uFill>
                <a:solidFill>
                  <a:srgbClr val="ffffff"/>
                </a:solidFill>
              </a:uFill>
              <a:latin typeface="Arial"/>
            </a:endParaRPr>
          </a:p>
        </p:txBody>
      </p:sp>
      <p:sp>
        <p:nvSpPr>
          <p:cNvPr id="546" name="CustomShape 7"/>
          <p:cNvSpPr/>
          <p:nvPr/>
        </p:nvSpPr>
        <p:spPr>
          <a:xfrm>
            <a:off x="2552760" y="2527920"/>
            <a:ext cx="1535760" cy="4232520"/>
          </a:xfrm>
          <a:prstGeom prst="rect">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547" name="CustomShape 8"/>
          <p:cNvSpPr/>
          <p:nvPr/>
        </p:nvSpPr>
        <p:spPr>
          <a:xfrm>
            <a:off x="4719960" y="2512440"/>
            <a:ext cx="935640" cy="274320"/>
          </a:xfrm>
          <a:prstGeom prst="rect">
            <a:avLst/>
          </a:prstGeom>
          <a:noFill/>
          <a:ln>
            <a:noFill/>
          </a:ln>
        </p:spPr>
        <p:style>
          <a:lnRef idx="0"/>
          <a:fillRef idx="0"/>
          <a:effectRef idx="0"/>
          <a:fontRef idx="minor"/>
        </p:style>
        <p:txBody>
          <a:bodyPr/>
          <a:p>
            <a:pPr algn="ctr">
              <a:lnSpc>
                <a:spcPct val="100000"/>
              </a:lnSpc>
            </a:pPr>
            <a:r>
              <a:rPr b="0" lang="en-US" sz="1200" spc="-1" strike="noStrike">
                <a:solidFill>
                  <a:srgbClr val="ff0000"/>
                </a:solidFill>
                <a:uFill>
                  <a:solidFill>
                    <a:srgbClr val="ffffff"/>
                  </a:solidFill>
                </a:uFill>
                <a:latin typeface="Calibri"/>
                <a:ea typeface="ＭＳ Ｐゴシック"/>
              </a:rPr>
              <a:t>改正後</a:t>
            </a:r>
            <a:endParaRPr b="0" lang="en-US" sz="1800" spc="-1" strike="noStrike">
              <a:solidFill>
                <a:srgbClr val="000000"/>
              </a:solidFill>
              <a:uFill>
                <a:solidFill>
                  <a:srgbClr val="ffffff"/>
                </a:solidFill>
              </a:uFill>
              <a:latin typeface="Arial"/>
            </a:endParaRPr>
          </a:p>
        </p:txBody>
      </p:sp>
      <p:sp>
        <p:nvSpPr>
          <p:cNvPr id="548" name="CustomShape 9"/>
          <p:cNvSpPr/>
          <p:nvPr/>
        </p:nvSpPr>
        <p:spPr>
          <a:xfrm>
            <a:off x="6609240" y="2512440"/>
            <a:ext cx="1295640" cy="274320"/>
          </a:xfrm>
          <a:prstGeom prst="rect">
            <a:avLst/>
          </a:prstGeom>
          <a:noFill/>
          <a:ln>
            <a:noFill/>
          </a:ln>
        </p:spPr>
        <p:style>
          <a:lnRef idx="0"/>
          <a:fillRef idx="0"/>
          <a:effectRef idx="0"/>
          <a:fontRef idx="minor"/>
        </p:style>
        <p:txBody>
          <a:bodyPr/>
          <a:p>
            <a:pPr>
              <a:lnSpc>
                <a:spcPct val="100000"/>
              </a:lnSpc>
            </a:pPr>
            <a:r>
              <a:rPr b="0" lang="en-US" sz="1200" spc="-1" strike="noStrike">
                <a:solidFill>
                  <a:srgbClr val="000000"/>
                </a:solidFill>
                <a:uFill>
                  <a:solidFill>
                    <a:srgbClr val="ffffff"/>
                  </a:solidFill>
                </a:uFill>
                <a:latin typeface="Calibri"/>
                <a:ea typeface="ＭＳ Ｐゴシック"/>
              </a:rPr>
              <a:t>公益財団法人</a:t>
            </a:r>
            <a:endParaRPr b="0" lang="en-US" sz="1800" spc="-1" strike="noStrike">
              <a:solidFill>
                <a:srgbClr val="000000"/>
              </a:solidFill>
              <a:uFill>
                <a:solidFill>
                  <a:srgbClr val="ffffff"/>
                </a:solidFill>
              </a:uFill>
              <a:latin typeface="Arial"/>
            </a:endParaRPr>
          </a:p>
        </p:txBody>
      </p:sp>
      <p:sp>
        <p:nvSpPr>
          <p:cNvPr id="549" name="CustomShape 10"/>
          <p:cNvSpPr/>
          <p:nvPr/>
        </p:nvSpPr>
        <p:spPr>
          <a:xfrm>
            <a:off x="8625240" y="2421000"/>
            <a:ext cx="935640" cy="456120"/>
          </a:xfrm>
          <a:prstGeom prst="rect">
            <a:avLst/>
          </a:prstGeom>
          <a:noFill/>
          <a:ln>
            <a:noFill/>
          </a:ln>
        </p:spPr>
        <p:style>
          <a:lnRef idx="0"/>
          <a:fillRef idx="0"/>
          <a:effectRef idx="0"/>
          <a:fontRef idx="minor"/>
        </p:style>
        <p:txBody>
          <a:bodyPr/>
          <a:p>
            <a:pPr>
              <a:lnSpc>
                <a:spcPts val="494"/>
              </a:lnSpc>
            </a:pPr>
            <a:r>
              <a:rPr b="0" lang="en-US" sz="1200" spc="-1" strike="noStrike">
                <a:solidFill>
                  <a:srgbClr val="000000"/>
                </a:solidFill>
                <a:uFill>
                  <a:solidFill>
                    <a:srgbClr val="ffffff"/>
                  </a:solidFill>
                </a:uFill>
                <a:latin typeface="Calibri"/>
                <a:ea typeface="ＭＳ Ｐゴシック"/>
              </a:rPr>
              <a:t>規制改革</a:t>
            </a:r>
            <a:endParaRPr b="0" lang="en-US" sz="1800" spc="-1" strike="noStrike">
              <a:solidFill>
                <a:srgbClr val="000000"/>
              </a:solidFill>
              <a:uFill>
                <a:solidFill>
                  <a:srgbClr val="ffffff"/>
                </a:solidFill>
              </a:uFill>
              <a:latin typeface="Arial"/>
            </a:endParaRPr>
          </a:p>
          <a:p>
            <a:pPr>
              <a:lnSpc>
                <a:spcPts val="494"/>
              </a:lnSpc>
            </a:pPr>
            <a:r>
              <a:rPr b="0" lang="en-US" sz="1200" spc="-1" strike="noStrike">
                <a:solidFill>
                  <a:srgbClr val="000000"/>
                </a:solidFill>
                <a:uFill>
                  <a:solidFill>
                    <a:srgbClr val="ffffff"/>
                  </a:solidFill>
                </a:uFill>
                <a:latin typeface="Calibri"/>
                <a:ea typeface="ＭＳ Ｐゴシック"/>
              </a:rPr>
              <a:t>実施計画</a:t>
            </a:r>
            <a:endParaRPr b="0" lang="en-US" sz="1800" spc="-1" strike="noStrike">
              <a:solidFill>
                <a:srgbClr val="000000"/>
              </a:solidFill>
              <a:uFill>
                <a:solidFill>
                  <a:srgbClr val="ffffff"/>
                </a:solidFill>
              </a:uFill>
              <a:latin typeface="Arial"/>
            </a:endParaRPr>
          </a:p>
        </p:txBody>
      </p:sp>
      <p:sp>
        <p:nvSpPr>
          <p:cNvPr id="550" name="CustomShape 11"/>
          <p:cNvSpPr/>
          <p:nvPr/>
        </p:nvSpPr>
        <p:spPr>
          <a:xfrm>
            <a:off x="4276440" y="2527920"/>
            <a:ext cx="1756440" cy="4232520"/>
          </a:xfrm>
          <a:prstGeom prst="rect">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551" name="CustomShape 12"/>
          <p:cNvSpPr/>
          <p:nvPr/>
        </p:nvSpPr>
        <p:spPr>
          <a:xfrm>
            <a:off x="76320" y="640800"/>
            <a:ext cx="9700920" cy="1870920"/>
          </a:xfrm>
          <a:prstGeom prst="rect">
            <a:avLst/>
          </a:prstGeom>
          <a:noFill/>
          <a:ln>
            <a:noFill/>
          </a:ln>
        </p:spPr>
        <p:style>
          <a:lnRef idx="0"/>
          <a:fillRef idx="0"/>
          <a:effectRef idx="0"/>
          <a:fontRef idx="minor"/>
        </p:style>
        <p:txBody>
          <a:bodyPr lIns="90000" rIns="90000" tIns="45000" bIns="45000"/>
          <a:p>
            <a:pPr marL="181080" indent="-180720">
              <a:lnSpc>
                <a:spcPts val="529"/>
              </a:lnSpc>
            </a:pPr>
            <a:r>
              <a:rPr b="0" lang="en-US" sz="1400" spc="-1" strike="noStrike">
                <a:solidFill>
                  <a:srgbClr val="000000"/>
                </a:solidFill>
                <a:uFill>
                  <a:solidFill>
                    <a:srgbClr val="ffffff"/>
                  </a:solidFill>
                </a:uFill>
                <a:latin typeface="Calibri"/>
                <a:ea typeface="ＭＳ Ｐゴシック"/>
              </a:rPr>
              <a:t>○</a:t>
            </a:r>
            <a:r>
              <a:rPr b="0" lang="en-US" sz="1400" spc="-1" strike="noStrike">
                <a:solidFill>
                  <a:srgbClr val="000000"/>
                </a:solidFill>
                <a:uFill>
                  <a:solidFill>
                    <a:srgbClr val="ffffff"/>
                  </a:solidFill>
                </a:uFill>
                <a:latin typeface="Calibri"/>
                <a:ea typeface="ＭＳ Ｐゴシック"/>
              </a:rPr>
              <a:t>　社会福祉法人の高い公益性に照らし、公益財団法人以上の運営の透明性を確保することとし、以下の事項を法令上明記。</a:t>
            </a:r>
            <a:endParaRPr b="0" lang="en-US" sz="1800" spc="-1" strike="noStrike">
              <a:solidFill>
                <a:srgbClr val="000000"/>
              </a:solidFill>
              <a:uFill>
                <a:solidFill>
                  <a:srgbClr val="ffffff"/>
                </a:solidFill>
              </a:uFill>
              <a:latin typeface="Arial"/>
            </a:endParaRPr>
          </a:p>
          <a:p>
            <a:pPr marL="181080" indent="-180720">
              <a:lnSpc>
                <a:spcPts val="529"/>
              </a:lnSpc>
            </a:pPr>
            <a:r>
              <a:rPr b="0" lang="en-US" sz="1400" spc="-1" strike="noStrike">
                <a:solidFill>
                  <a:srgbClr val="000000"/>
                </a:solidFill>
                <a:uFill>
                  <a:solidFill>
                    <a:srgbClr val="ffffff"/>
                  </a:solidFill>
                </a:uFill>
                <a:latin typeface="Calibri"/>
                <a:ea typeface="ＭＳ Ｐゴシック"/>
              </a:rPr>
              <a:t>　</a:t>
            </a:r>
            <a:r>
              <a:rPr b="0" lang="en-US" sz="1400" spc="-1" strike="noStrike">
                <a:solidFill>
                  <a:srgbClr val="000000"/>
                </a:solidFill>
                <a:uFill>
                  <a:solidFill>
                    <a:srgbClr val="ffffff"/>
                  </a:solidFill>
                </a:uFill>
                <a:latin typeface="ＭＳ Ｐ明朝"/>
                <a:ea typeface="ＭＳ Ｐ明朝"/>
              </a:rPr>
              <a:t>　</a:t>
            </a:r>
            <a:r>
              <a:rPr b="0" lang="en-US" sz="1400" spc="-1" strike="noStrike">
                <a:solidFill>
                  <a:srgbClr val="000000"/>
                </a:solidFill>
                <a:uFill>
                  <a:solidFill>
                    <a:srgbClr val="ffffff"/>
                  </a:solidFill>
                </a:uFill>
                <a:latin typeface="ＭＳ Ｐゴシック"/>
                <a:ea typeface="ＭＳ Ｐゴシック"/>
              </a:rPr>
              <a:t>・　定款、事業計画書、役員報酬基準を新たに閲覧対象とすること</a:t>
            </a:r>
            <a:endParaRPr b="0" lang="en-US" sz="1800" spc="-1" strike="noStrike">
              <a:solidFill>
                <a:srgbClr val="000000"/>
              </a:solidFill>
              <a:uFill>
                <a:solidFill>
                  <a:srgbClr val="ffffff"/>
                </a:solidFill>
              </a:uFill>
              <a:latin typeface="Arial"/>
            </a:endParaRPr>
          </a:p>
          <a:p>
            <a:pPr marL="181080" indent="-180720">
              <a:lnSpc>
                <a:spcPts val="529"/>
              </a:lnSpc>
            </a:pPr>
            <a:r>
              <a:rPr b="0" lang="en-US" sz="1400" spc="-1" strike="noStrike">
                <a:solidFill>
                  <a:srgbClr val="000000"/>
                </a:solidFill>
                <a:uFill>
                  <a:solidFill>
                    <a:srgbClr val="ffffff"/>
                  </a:solidFill>
                </a:uFill>
                <a:latin typeface="ＭＳ Ｐゴシック"/>
                <a:ea typeface="ＭＳ Ｐゴシック"/>
              </a:rPr>
              <a:t>　　・　閲覧請求者を利害関係人から国民一般にすること</a:t>
            </a:r>
            <a:endParaRPr b="0" lang="en-US" sz="1800" spc="-1" strike="noStrike">
              <a:solidFill>
                <a:srgbClr val="000000"/>
              </a:solidFill>
              <a:uFill>
                <a:solidFill>
                  <a:srgbClr val="ffffff"/>
                </a:solidFill>
              </a:uFill>
              <a:latin typeface="Arial"/>
            </a:endParaRPr>
          </a:p>
          <a:p>
            <a:pPr marL="181080" indent="-180720">
              <a:lnSpc>
                <a:spcPts val="529"/>
              </a:lnSpc>
            </a:pPr>
            <a:r>
              <a:rPr b="0" lang="en-US" sz="1400" spc="-1" strike="noStrike">
                <a:solidFill>
                  <a:srgbClr val="000000"/>
                </a:solidFill>
                <a:uFill>
                  <a:solidFill>
                    <a:srgbClr val="ffffff"/>
                  </a:solidFill>
                </a:uFill>
                <a:latin typeface="ＭＳ Ｐゴシック"/>
                <a:ea typeface="ＭＳ Ｐゴシック"/>
              </a:rPr>
              <a:t>　　・　定款、貸借対照表、収支計算書、役員報酬基準を公表対象とすること</a:t>
            </a:r>
            <a:endParaRPr b="0" lang="en-US" sz="1800" spc="-1" strike="noStrike">
              <a:solidFill>
                <a:srgbClr val="000000"/>
              </a:solidFill>
              <a:uFill>
                <a:solidFill>
                  <a:srgbClr val="ffffff"/>
                </a:solidFill>
              </a:uFill>
              <a:latin typeface="Arial"/>
            </a:endParaRPr>
          </a:p>
          <a:p>
            <a:pPr marL="181080" indent="-180720">
              <a:lnSpc>
                <a:spcPts val="529"/>
              </a:lnSpc>
            </a:pPr>
            <a:r>
              <a:rPr b="0" lang="en-US" sz="1400" spc="-1" strike="noStrike">
                <a:solidFill>
                  <a:srgbClr val="000000"/>
                </a:solidFill>
                <a:uFill>
                  <a:solidFill>
                    <a:srgbClr val="ffffff"/>
                  </a:solidFill>
                </a:uFill>
                <a:latin typeface="Calibri"/>
                <a:ea typeface="ＭＳ Ｐゴシック"/>
              </a:rPr>
              <a:t>○</a:t>
            </a:r>
            <a:r>
              <a:rPr b="0" lang="en-US" sz="1400" spc="-1" strike="noStrike">
                <a:solidFill>
                  <a:srgbClr val="000000"/>
                </a:solidFill>
                <a:uFill>
                  <a:solidFill>
                    <a:srgbClr val="ffffff"/>
                  </a:solidFill>
                </a:uFill>
                <a:latin typeface="ＭＳ Ｐゴシック"/>
                <a:ea typeface="ＭＳ Ｐゴシック"/>
              </a:rPr>
              <a:t>　既に通知により公表を義務付けている現況報告書（役員名簿、補助金、社会貢献活動に係る支出額、役員の親族等との取引内容を含む。）について、規制改革実施計画を踏まえ、役員区分ごとの報酬総額を追加した上で、閲覧・公表対象とすることを法令上明記。</a:t>
            </a:r>
            <a:endParaRPr b="0" lang="en-US" sz="1800" spc="-1" strike="noStrike">
              <a:solidFill>
                <a:srgbClr val="000000"/>
              </a:solidFill>
              <a:uFill>
                <a:solidFill>
                  <a:srgbClr val="ffffff"/>
                </a:solidFill>
              </a:uFill>
              <a:latin typeface="Arial"/>
            </a:endParaRPr>
          </a:p>
          <a:p>
            <a:pPr marL="181080" indent="-180720">
              <a:lnSpc>
                <a:spcPts val="529"/>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　国民が情報入手しやすいホームページを活用して公表。　　　</a:t>
            </a:r>
            <a:endParaRPr b="0" lang="en-US" sz="1800" spc="-1" strike="noStrike">
              <a:solidFill>
                <a:srgbClr val="000000"/>
              </a:solidFill>
              <a:uFill>
                <a:solidFill>
                  <a:srgbClr val="ffffff"/>
                </a:solidFill>
              </a:uFill>
              <a:latin typeface="Arial"/>
            </a:endParaRPr>
          </a:p>
        </p:txBody>
      </p:sp>
      <p:sp>
        <p:nvSpPr>
          <p:cNvPr id="552" name="CustomShape 13"/>
          <p:cNvSpPr/>
          <p:nvPr/>
        </p:nvSpPr>
        <p:spPr>
          <a:xfrm>
            <a:off x="92880" y="6669360"/>
            <a:ext cx="2555640" cy="242640"/>
          </a:xfrm>
          <a:prstGeom prst="rect">
            <a:avLst/>
          </a:prstGeom>
          <a:noFill/>
          <a:ln>
            <a:noFill/>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Calibri"/>
                <a:ea typeface="ＭＳ Ｐゴシック"/>
              </a:rPr>
              <a:t>（※）現況報告書に記載</a:t>
            </a:r>
            <a:endParaRPr b="0" lang="en-US" sz="1800" spc="-1" strike="noStrike">
              <a:solidFill>
                <a:srgbClr val="000000"/>
              </a:solidFill>
              <a:uFill>
                <a:solidFill>
                  <a:srgbClr val="ffffff"/>
                </a:solidFill>
              </a:uFill>
              <a:latin typeface="Arial"/>
            </a:endParaRPr>
          </a:p>
        </p:txBody>
      </p:sp>
      <p:sp>
        <p:nvSpPr>
          <p:cNvPr id="553" name="CustomShape 14"/>
          <p:cNvSpPr/>
          <p:nvPr/>
        </p:nvSpPr>
        <p:spPr>
          <a:xfrm>
            <a:off x="2584800" y="102240"/>
            <a:ext cx="4753080" cy="456120"/>
          </a:xfrm>
          <a:prstGeom prst="rect">
            <a:avLst/>
          </a:prstGeom>
          <a:noFill/>
          <a:ln>
            <a:noFill/>
          </a:ln>
        </p:spPr>
        <p:style>
          <a:lnRef idx="0"/>
          <a:fillRef idx="0"/>
          <a:effectRef idx="0"/>
          <a:fontRef idx="minor"/>
        </p:style>
        <p:txBody>
          <a:bodyPr wrap="none" lIns="90000" rIns="90000" tIns="45000" bIns="45000"/>
          <a:p>
            <a:pPr algn="ctr">
              <a:lnSpc>
                <a:spcPct val="100000"/>
              </a:lnSpc>
            </a:pPr>
            <a:r>
              <a:rPr b="1" lang="en-US" sz="2400" spc="-1" strike="noStrike">
                <a:solidFill>
                  <a:srgbClr val="000000"/>
                </a:solidFill>
                <a:uFill>
                  <a:solidFill>
                    <a:srgbClr val="ffffff"/>
                  </a:solidFill>
                </a:uFill>
                <a:latin typeface="メイリオ"/>
                <a:ea typeface="メイリオ"/>
              </a:rPr>
              <a:t>２．運営の透明性の確保について</a:t>
            </a:r>
            <a:endParaRPr b="0" lang="en-US" sz="1800" spc="-1" strike="noStrike">
              <a:solidFill>
                <a:srgbClr val="000000"/>
              </a:solidFill>
              <a:uFill>
                <a:solidFill>
                  <a:srgbClr val="ffffff"/>
                </a:solidFill>
              </a:uFill>
              <a:latin typeface="Arial"/>
            </a:endParaRPr>
          </a:p>
        </p:txBody>
      </p:sp>
      <p:sp>
        <p:nvSpPr>
          <p:cNvPr id="554" name="CustomShape 15"/>
          <p:cNvSpPr/>
          <p:nvPr/>
        </p:nvSpPr>
        <p:spPr>
          <a:xfrm>
            <a:off x="7545240" y="6448320"/>
            <a:ext cx="231120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08080"/>
                </a:solidFill>
                <a:uFill>
                  <a:solidFill>
                    <a:srgbClr val="ffffff"/>
                  </a:solidFill>
                </a:uFill>
                <a:latin typeface="ＭＳ ゴシック"/>
                <a:ea typeface="ＭＳ ゴシック"/>
              </a:rPr>
              <a:t>10</a:t>
            </a:r>
            <a:r>
              <a:rPr b="0" lang="en-US" sz="1600" spc="-1" strike="noStrike">
                <a:solidFill>
                  <a:srgbClr val="000000"/>
                </a:solidFill>
                <a:uFill>
                  <a:solidFill>
                    <a:srgbClr val="ffffff"/>
                  </a:solidFill>
                </a:uFill>
                <a:latin typeface="ＭＳ ゴシック"/>
                <a:ea typeface="ＭＳ ゴシック"/>
              </a:rPr>
              <a:t>　</a:t>
            </a:r>
            <a:endParaRPr b="0" lang="en-US" sz="12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5" name="CustomShape 1"/>
          <p:cNvSpPr/>
          <p:nvPr/>
        </p:nvSpPr>
        <p:spPr>
          <a:xfrm>
            <a:off x="3453120" y="6126840"/>
            <a:ext cx="3024000" cy="614160"/>
          </a:xfrm>
          <a:prstGeom prst="ellipse">
            <a:avLst/>
          </a:prstGeom>
          <a:pattFill prst="openDmnd">
            <a:fgClr>
              <a:srgbClr val="ffccff"/>
            </a:fgClr>
            <a:bgClr>
              <a:srgbClr val="ffffff"/>
            </a:bgClr>
          </a:pattFill>
          <a:ln w="9360">
            <a:solidFill>
              <a:srgbClr val="ff99ff"/>
            </a:solidFill>
            <a:round/>
          </a:ln>
        </p:spPr>
        <p:style>
          <a:lnRef idx="2">
            <a:schemeClr val="accent1">
              <a:shade val="50000"/>
            </a:schemeClr>
          </a:lnRef>
          <a:fillRef idx="1">
            <a:schemeClr val="accent1"/>
          </a:fillRef>
          <a:effectRef idx="0">
            <a:schemeClr val="accent1"/>
          </a:effectRef>
          <a:fontRef idx="minor"/>
        </p:style>
      </p:sp>
      <p:sp>
        <p:nvSpPr>
          <p:cNvPr id="556" name="CustomShape 2"/>
          <p:cNvSpPr/>
          <p:nvPr/>
        </p:nvSpPr>
        <p:spPr>
          <a:xfrm>
            <a:off x="146520" y="1989000"/>
            <a:ext cx="9642960" cy="3584160"/>
          </a:xfrm>
          <a:prstGeom prst="rect">
            <a:avLst/>
          </a:prstGeom>
          <a:pattFill prst="openDmnd">
            <a:fgClr>
              <a:srgbClr val="dce6f2"/>
            </a:fgClr>
            <a:bgClr>
              <a:srgbClr val="ffffff"/>
            </a:bgClr>
          </a:pattFill>
          <a:ln w="5724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557" name="CustomShape 3"/>
          <p:cNvSpPr/>
          <p:nvPr/>
        </p:nvSpPr>
        <p:spPr>
          <a:xfrm>
            <a:off x="128520" y="692640"/>
            <a:ext cx="9648720" cy="1079640"/>
          </a:xfrm>
          <a:prstGeom prst="rect">
            <a:avLst/>
          </a:prstGeom>
          <a:solidFill>
            <a:schemeClr val="bg1"/>
          </a:solidFill>
          <a:ln>
            <a:round/>
          </a:ln>
          <a:effectLst>
            <a:outerShdw algn="tl" blurRad="50800" dir="2700000" dist="38100"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600" spc="-1" strike="noStrike">
                <a:solidFill>
                  <a:srgbClr val="000000"/>
                </a:solidFill>
                <a:uFill>
                  <a:solidFill>
                    <a:srgbClr val="ffffff"/>
                  </a:solidFill>
                </a:uFill>
                <a:latin typeface="HG丸ｺﾞｼｯｸM-PRO"/>
                <a:ea typeface="HG丸ｺﾞｼｯｸM-PRO"/>
              </a:rPr>
              <a:t>○</a:t>
            </a:r>
            <a:r>
              <a:rPr b="0" lang="en-US" sz="1600" spc="-1" strike="noStrike">
                <a:solidFill>
                  <a:srgbClr val="000000"/>
                </a:solidFill>
                <a:uFill>
                  <a:solidFill>
                    <a:srgbClr val="ffffff"/>
                  </a:solidFill>
                </a:uFill>
                <a:latin typeface="HG丸ｺﾞｼｯｸM-PRO"/>
                <a:ea typeface="HG丸ｺﾞｼｯｸM-PRO"/>
              </a:rPr>
              <a:t>　社会福祉法人が保有する財産については、事業継続に必要な財産（控除対象財産）を控除した上で、再投下対象財産（社会福祉充実財産）を明確化する。</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600" spc="-1" strike="noStrike">
                <a:solidFill>
                  <a:srgbClr val="000000"/>
                </a:solidFill>
                <a:uFill>
                  <a:solidFill>
                    <a:srgbClr val="ffffff"/>
                  </a:solidFill>
                </a:uFill>
                <a:latin typeface="HG丸ｺﾞｼｯｸM-PRO"/>
                <a:ea typeface="HG丸ｺﾞｼｯｸM-PRO"/>
              </a:rPr>
              <a:t>○</a:t>
            </a:r>
            <a:r>
              <a:rPr b="0" lang="en-US" sz="1600" spc="-1" strike="noStrike">
                <a:solidFill>
                  <a:srgbClr val="000000"/>
                </a:solidFill>
                <a:uFill>
                  <a:solidFill>
                    <a:srgbClr val="ffffff"/>
                  </a:solidFill>
                </a:uFill>
                <a:latin typeface="HG丸ｺﾞｼｯｸM-PRO"/>
                <a:ea typeface="HG丸ｺﾞｼｯｸM-PRO"/>
              </a:rPr>
              <a:t>　社会福祉充実財産が生じる場合には、法人が策定する社会福祉充実計画に基づき、既存事業の充実や新たな取組に有効活用する仕組みを構築する。</a:t>
            </a:r>
            <a:endParaRPr b="0" lang="en-US" sz="1800" spc="-1" strike="noStrike">
              <a:solidFill>
                <a:srgbClr val="000000"/>
              </a:solidFill>
              <a:uFill>
                <a:solidFill>
                  <a:srgbClr val="ffffff"/>
                </a:solidFill>
              </a:uFill>
              <a:latin typeface="Arial"/>
            </a:endParaRPr>
          </a:p>
        </p:txBody>
      </p:sp>
      <p:sp>
        <p:nvSpPr>
          <p:cNvPr id="558" name="CustomShape 4"/>
          <p:cNvSpPr/>
          <p:nvPr/>
        </p:nvSpPr>
        <p:spPr>
          <a:xfrm>
            <a:off x="128520" y="6126840"/>
            <a:ext cx="3024000" cy="614160"/>
          </a:xfrm>
          <a:prstGeom prst="ellipse">
            <a:avLst/>
          </a:prstGeom>
          <a:pattFill prst="openDmnd">
            <a:fgClr>
              <a:srgbClr val="ffccff"/>
            </a:fgClr>
            <a:bgClr>
              <a:srgbClr val="ffffff"/>
            </a:bgClr>
          </a:pattFill>
          <a:ln w="9360">
            <a:solidFill>
              <a:srgbClr val="ff99ff"/>
            </a:solidFill>
            <a:round/>
          </a:ln>
        </p:spPr>
        <p:style>
          <a:lnRef idx="2">
            <a:schemeClr val="accent1">
              <a:shade val="50000"/>
            </a:schemeClr>
          </a:lnRef>
          <a:fillRef idx="1">
            <a:schemeClr val="accent1"/>
          </a:fillRef>
          <a:effectRef idx="0">
            <a:schemeClr val="accent1"/>
          </a:effectRef>
          <a:fontRef idx="minor"/>
        </p:style>
      </p:sp>
      <p:sp>
        <p:nvSpPr>
          <p:cNvPr id="559" name="CustomShape 5"/>
          <p:cNvSpPr/>
          <p:nvPr/>
        </p:nvSpPr>
        <p:spPr>
          <a:xfrm rot="5400000">
            <a:off x="6707160" y="4065840"/>
            <a:ext cx="785160" cy="3688200"/>
          </a:xfrm>
          <a:prstGeom prst="curvedConnector2">
            <a:avLst/>
          </a:prstGeom>
          <a:noFill/>
          <a:ln w="76320">
            <a:solidFill>
              <a:srgbClr val="66ff33"/>
            </a:solidFill>
            <a:round/>
            <a:tailEnd len="med" type="triangle" w="med"/>
          </a:ln>
        </p:spPr>
        <p:style>
          <a:lnRef idx="1">
            <a:schemeClr val="accent1"/>
          </a:lnRef>
          <a:fillRef idx="0">
            <a:schemeClr val="accent1"/>
          </a:fillRef>
          <a:effectRef idx="0">
            <a:schemeClr val="accent1"/>
          </a:effectRef>
          <a:fontRef idx="minor"/>
        </p:style>
      </p:sp>
      <p:pic>
        <p:nvPicPr>
          <p:cNvPr id="560" name="図 4" descr=""/>
          <p:cNvPicPr/>
          <p:nvPr/>
        </p:nvPicPr>
        <p:blipFill>
          <a:blip r:embed="rId1"/>
          <a:stretch/>
        </p:blipFill>
        <p:spPr>
          <a:xfrm>
            <a:off x="272520" y="3179880"/>
            <a:ext cx="1429560" cy="896760"/>
          </a:xfrm>
          <a:prstGeom prst="rect">
            <a:avLst/>
          </a:prstGeom>
          <a:ln>
            <a:noFill/>
          </a:ln>
        </p:spPr>
      </p:pic>
      <p:sp>
        <p:nvSpPr>
          <p:cNvPr id="561" name="CustomShape 6"/>
          <p:cNvSpPr/>
          <p:nvPr/>
        </p:nvSpPr>
        <p:spPr>
          <a:xfrm>
            <a:off x="128520" y="2864520"/>
            <a:ext cx="178956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【活用可能な財産】</a:t>
            </a:r>
            <a:endParaRPr b="0" lang="en-US" sz="1800" spc="-1" strike="noStrike">
              <a:solidFill>
                <a:srgbClr val="000000"/>
              </a:solidFill>
              <a:uFill>
                <a:solidFill>
                  <a:srgbClr val="ffffff"/>
                </a:solidFill>
              </a:uFill>
              <a:latin typeface="Arial"/>
            </a:endParaRPr>
          </a:p>
        </p:txBody>
      </p:sp>
      <p:sp>
        <p:nvSpPr>
          <p:cNvPr id="562" name="CustomShape 7"/>
          <p:cNvSpPr/>
          <p:nvPr/>
        </p:nvSpPr>
        <p:spPr>
          <a:xfrm>
            <a:off x="1609920" y="2231640"/>
            <a:ext cx="1656000" cy="620640"/>
          </a:xfrm>
          <a:prstGeom prst="wedgeRoundRectCallout">
            <a:avLst>
              <a:gd name="adj1" fmla="val -57963"/>
              <a:gd name="adj2" fmla="val 118177"/>
              <a:gd name="adj3" fmla="val 16667"/>
            </a:avLst>
          </a:prstGeom>
          <a:solidFill>
            <a:schemeClr val="bg1"/>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000" spc="-1" strike="noStrike">
                <a:solidFill>
                  <a:srgbClr val="000000"/>
                </a:solidFill>
                <a:uFill>
                  <a:solidFill>
                    <a:srgbClr val="ffffff"/>
                  </a:solidFill>
                </a:uFill>
                <a:latin typeface="HGPｺﾞｼｯｸM"/>
                <a:ea typeface="HGPｺﾞｼｯｸM"/>
              </a:rPr>
              <a:t>資産から負債（借入金等）や基本金を控除し、現に活用可能な資産を算出。</a:t>
            </a:r>
            <a:endParaRPr b="0" lang="en-US" sz="1800" spc="-1" strike="noStrike">
              <a:solidFill>
                <a:srgbClr val="000000"/>
              </a:solidFill>
              <a:uFill>
                <a:solidFill>
                  <a:srgbClr val="ffffff"/>
                </a:solidFill>
              </a:uFill>
              <a:latin typeface="Arial"/>
            </a:endParaRPr>
          </a:p>
        </p:txBody>
      </p:sp>
      <p:sp>
        <p:nvSpPr>
          <p:cNvPr id="563" name="CustomShape 8"/>
          <p:cNvSpPr/>
          <p:nvPr/>
        </p:nvSpPr>
        <p:spPr>
          <a:xfrm>
            <a:off x="2890440" y="3286800"/>
            <a:ext cx="3914280" cy="1415160"/>
          </a:xfrm>
          <a:prstGeom prst="ellipse">
            <a:avLst/>
          </a:prstGeom>
          <a:solidFill>
            <a:srgbClr val="ffff99"/>
          </a:solidFill>
          <a:ln w="12600">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sp>
      <p:pic>
        <p:nvPicPr>
          <p:cNvPr id="564" name="図 10" descr=""/>
          <p:cNvPicPr/>
          <p:nvPr/>
        </p:nvPicPr>
        <p:blipFill>
          <a:blip r:embed="rId2"/>
          <a:stretch/>
        </p:blipFill>
        <p:spPr>
          <a:xfrm>
            <a:off x="2710440" y="3723840"/>
            <a:ext cx="1079640" cy="709920"/>
          </a:xfrm>
          <a:prstGeom prst="rect">
            <a:avLst/>
          </a:prstGeom>
          <a:ln>
            <a:noFill/>
          </a:ln>
        </p:spPr>
      </p:pic>
      <p:sp>
        <p:nvSpPr>
          <p:cNvPr id="565" name="CustomShape 9"/>
          <p:cNvSpPr/>
          <p:nvPr/>
        </p:nvSpPr>
        <p:spPr>
          <a:xfrm>
            <a:off x="2360880" y="3357000"/>
            <a:ext cx="178956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【①事業用不動産等】</a:t>
            </a:r>
            <a:endParaRPr b="0" lang="en-US" sz="1800" spc="-1" strike="noStrike">
              <a:solidFill>
                <a:srgbClr val="000000"/>
              </a:solidFill>
              <a:uFill>
                <a:solidFill>
                  <a:srgbClr val="ffffff"/>
                </a:solidFill>
              </a:uFill>
              <a:latin typeface="Arial"/>
            </a:endParaRPr>
          </a:p>
        </p:txBody>
      </p:sp>
      <p:pic>
        <p:nvPicPr>
          <p:cNvPr id="566" name="図 16" descr=""/>
          <p:cNvPicPr/>
          <p:nvPr/>
        </p:nvPicPr>
        <p:blipFill>
          <a:blip r:embed="rId3"/>
          <a:stretch/>
        </p:blipFill>
        <p:spPr>
          <a:xfrm>
            <a:off x="4170240" y="2817720"/>
            <a:ext cx="1297080" cy="826920"/>
          </a:xfrm>
          <a:prstGeom prst="rect">
            <a:avLst/>
          </a:prstGeom>
          <a:ln>
            <a:noFill/>
          </a:ln>
        </p:spPr>
      </p:pic>
      <p:sp>
        <p:nvSpPr>
          <p:cNvPr id="567" name="CustomShape 10"/>
          <p:cNvSpPr/>
          <p:nvPr/>
        </p:nvSpPr>
        <p:spPr>
          <a:xfrm>
            <a:off x="3872880" y="3789000"/>
            <a:ext cx="1979280" cy="51660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8eb4e3"/>
                </a:solidFill>
                <a:uFill>
                  <a:solidFill>
                    <a:srgbClr val="ffffff"/>
                  </a:solidFill>
                </a:uFill>
                <a:latin typeface="ＤＦ特太ゴシック体"/>
                <a:ea typeface="ＤＦ特太ゴシック体"/>
              </a:rPr>
              <a:t>事業継続に必要な財産</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8eb4e3"/>
                </a:solidFill>
                <a:uFill>
                  <a:solidFill>
                    <a:srgbClr val="ffffff"/>
                  </a:solidFill>
                </a:uFill>
                <a:latin typeface="ＤＦ特太ゴシック体"/>
                <a:ea typeface="ＤＦ特太ゴシック体"/>
              </a:rPr>
              <a:t>（＝控除対象財産）</a:t>
            </a:r>
            <a:endParaRPr b="0" lang="en-US" sz="1800" spc="-1" strike="noStrike">
              <a:solidFill>
                <a:srgbClr val="000000"/>
              </a:solidFill>
              <a:uFill>
                <a:solidFill>
                  <a:srgbClr val="ffffff"/>
                </a:solidFill>
              </a:uFill>
              <a:latin typeface="Arial"/>
            </a:endParaRPr>
          </a:p>
        </p:txBody>
      </p:sp>
      <p:sp>
        <p:nvSpPr>
          <p:cNvPr id="568" name="CustomShape 11"/>
          <p:cNvSpPr/>
          <p:nvPr/>
        </p:nvSpPr>
        <p:spPr>
          <a:xfrm>
            <a:off x="1928520" y="3529080"/>
            <a:ext cx="575640" cy="338400"/>
          </a:xfrm>
          <a:prstGeom prst="mathMinus">
            <a:avLst>
              <a:gd name="adj1" fmla="val 23520"/>
            </a:avLst>
          </a:prstGeom>
          <a:solidFill>
            <a:schemeClr val="accent1">
              <a:lumMod val="75000"/>
            </a:schemeClr>
          </a:solidFill>
          <a:ln>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sp>
      <p:sp>
        <p:nvSpPr>
          <p:cNvPr id="569" name="CustomShape 12"/>
          <p:cNvSpPr/>
          <p:nvPr/>
        </p:nvSpPr>
        <p:spPr>
          <a:xfrm>
            <a:off x="7422840" y="3529080"/>
            <a:ext cx="564120" cy="426960"/>
          </a:xfrm>
          <a:prstGeom prst="mathEqual">
            <a:avLst>
              <a:gd name="adj1" fmla="val 23520"/>
              <a:gd name="adj2" fmla="val 11760"/>
            </a:avLst>
          </a:prstGeom>
          <a:solidFill>
            <a:schemeClr val="accent1">
              <a:lumMod val="75000"/>
            </a:schemeClr>
          </a:solidFill>
          <a:ln>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sp>
      <p:sp>
        <p:nvSpPr>
          <p:cNvPr id="570" name="CustomShape 13"/>
          <p:cNvSpPr/>
          <p:nvPr/>
        </p:nvSpPr>
        <p:spPr>
          <a:xfrm>
            <a:off x="704520" y="4844520"/>
            <a:ext cx="1507680" cy="600480"/>
          </a:xfrm>
          <a:prstGeom prst="wedgeRoundRectCallout">
            <a:avLst>
              <a:gd name="adj1" fmla="val 91385"/>
              <a:gd name="adj2" fmla="val -144546"/>
              <a:gd name="adj3" fmla="val 16667"/>
            </a:avLst>
          </a:prstGeom>
          <a:solidFill>
            <a:schemeClr val="bg1"/>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100" spc="-1" strike="noStrike">
                <a:solidFill>
                  <a:srgbClr val="000000"/>
                </a:solidFill>
                <a:uFill>
                  <a:solidFill>
                    <a:srgbClr val="ffffff"/>
                  </a:solidFill>
                </a:uFill>
                <a:latin typeface="HGPｺﾞｼｯｸM"/>
                <a:ea typeface="HGPｺﾞｼｯｸM"/>
              </a:rPr>
              <a:t>社会福祉事業等に活用している不動産の帳簿価格。</a:t>
            </a:r>
            <a:endParaRPr b="0" lang="en-US" sz="1800" spc="-1" strike="noStrike">
              <a:solidFill>
                <a:srgbClr val="000000"/>
              </a:solidFill>
              <a:uFill>
                <a:solidFill>
                  <a:srgbClr val="ffffff"/>
                </a:solidFill>
              </a:uFill>
              <a:latin typeface="Arial"/>
            </a:endParaRPr>
          </a:p>
        </p:txBody>
      </p:sp>
      <p:sp>
        <p:nvSpPr>
          <p:cNvPr id="571" name="CustomShape 14"/>
          <p:cNvSpPr/>
          <p:nvPr/>
        </p:nvSpPr>
        <p:spPr>
          <a:xfrm>
            <a:off x="7911360" y="2133000"/>
            <a:ext cx="1793880" cy="672480"/>
          </a:xfrm>
          <a:prstGeom prst="wedgeRoundRectCallout">
            <a:avLst>
              <a:gd name="adj1" fmla="val 9182"/>
              <a:gd name="adj2" fmla="val 79141"/>
              <a:gd name="adj3" fmla="val 16667"/>
            </a:avLst>
          </a:prstGeom>
          <a:solidFill>
            <a:schemeClr val="bg1"/>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000" spc="-1" strike="noStrike">
                <a:solidFill>
                  <a:srgbClr val="000000"/>
                </a:solidFill>
                <a:uFill>
                  <a:solidFill>
                    <a:srgbClr val="ffffff"/>
                  </a:solidFill>
                </a:uFill>
                <a:latin typeface="HGPｺﾞｼｯｸM"/>
                <a:ea typeface="HGPｺﾞｼｯｸM"/>
              </a:rPr>
              <a:t>「社会福祉充実計画」を策定し、計画的に、既存事業の充実又は新規事業に活用。</a:t>
            </a:r>
            <a:endParaRPr b="0" lang="en-US" sz="1800" spc="-1" strike="noStrike">
              <a:solidFill>
                <a:srgbClr val="000000"/>
              </a:solidFill>
              <a:uFill>
                <a:solidFill>
                  <a:srgbClr val="ffffff"/>
                </a:solidFill>
              </a:uFill>
              <a:latin typeface="Arial"/>
            </a:endParaRPr>
          </a:p>
        </p:txBody>
      </p:sp>
      <p:sp>
        <p:nvSpPr>
          <p:cNvPr id="572" name="CustomShape 15"/>
          <p:cNvSpPr/>
          <p:nvPr/>
        </p:nvSpPr>
        <p:spPr>
          <a:xfrm>
            <a:off x="272520" y="4149000"/>
            <a:ext cx="1573560" cy="526680"/>
          </a:xfrm>
          <a:prstGeom prst="bracketPair">
            <a:avLst>
              <a:gd name="adj" fmla="val 16667"/>
            </a:avLst>
          </a:prstGeom>
          <a:noFill/>
          <a:ln>
            <a:solidFill>
              <a:schemeClr val="tx1"/>
            </a:solidFill>
            <a:round/>
          </a:ln>
        </p:spPr>
        <p:style>
          <a:lnRef idx="1">
            <a:schemeClr val="accent1"/>
          </a:lnRef>
          <a:fillRef idx="0">
            <a:schemeClr val="accent1"/>
          </a:fillRef>
          <a:effectRef idx="0">
            <a:schemeClr val="accent1"/>
          </a:effectRef>
          <a:fontRef idx="minor"/>
        </p:style>
        <p:txBody>
          <a:bodyPr lIns="90000" rIns="90000" tIns="45000" bIns="45000" anchor="ctr"/>
          <a:p>
            <a:pPr marL="85680" indent="-85320">
              <a:lnSpc>
                <a:spcPct val="100000"/>
              </a:lnSpc>
            </a:pPr>
            <a:r>
              <a:rPr b="0" lang="en-US" sz="1100" spc="-1" strike="noStrike">
                <a:solidFill>
                  <a:srgbClr val="000000"/>
                </a:solidFill>
                <a:uFill>
                  <a:solidFill>
                    <a:srgbClr val="ffffff"/>
                  </a:solidFill>
                </a:uFill>
                <a:latin typeface="HGPｺﾞｼｯｸM"/>
                <a:ea typeface="HGPｺﾞｼｯｸM"/>
              </a:rPr>
              <a:t>資産－負債－基本金－国庫補助等特別積立金</a:t>
            </a:r>
            <a:endParaRPr b="0" lang="en-US" sz="1800" spc="-1" strike="noStrike">
              <a:solidFill>
                <a:srgbClr val="000000"/>
              </a:solidFill>
              <a:uFill>
                <a:solidFill>
                  <a:srgbClr val="ffffff"/>
                </a:solidFill>
              </a:uFill>
              <a:latin typeface="Arial"/>
            </a:endParaRPr>
          </a:p>
        </p:txBody>
      </p:sp>
      <p:sp>
        <p:nvSpPr>
          <p:cNvPr id="573" name="CustomShape 16"/>
          <p:cNvSpPr/>
          <p:nvPr/>
        </p:nvSpPr>
        <p:spPr>
          <a:xfrm>
            <a:off x="6000120" y="4725000"/>
            <a:ext cx="1328760" cy="419400"/>
          </a:xfrm>
          <a:prstGeom prst="bracketPair">
            <a:avLst>
              <a:gd name="adj" fmla="val 16667"/>
            </a:avLst>
          </a:prstGeom>
          <a:noFill/>
          <a:ln>
            <a:solidFill>
              <a:schemeClr val="tx1"/>
            </a:solidFill>
            <a:round/>
          </a:ln>
        </p:spPr>
        <p:style>
          <a:lnRef idx="1">
            <a:schemeClr val="accent1"/>
          </a:lnRef>
          <a:fillRef idx="0">
            <a:schemeClr val="accent1"/>
          </a:fillRef>
          <a:effectRef idx="0">
            <a:schemeClr val="accent1"/>
          </a:effectRef>
          <a:fontRef idx="minor"/>
        </p:style>
        <p:txBody>
          <a:bodyPr lIns="90000" rIns="90000" tIns="45000" bIns="45000" anchor="ctr"/>
          <a:p>
            <a:pPr marL="85680" indent="-85320" algn="ctr">
              <a:lnSpc>
                <a:spcPct val="100000"/>
              </a:lnSpc>
            </a:pPr>
            <a:r>
              <a:rPr b="0" lang="en-US" sz="1100" spc="-1" strike="noStrike">
                <a:solidFill>
                  <a:srgbClr val="000000"/>
                </a:solidFill>
                <a:uFill>
                  <a:solidFill>
                    <a:srgbClr val="ffffff"/>
                  </a:solidFill>
                </a:uFill>
                <a:latin typeface="HGPｺﾞｼｯｸM"/>
                <a:ea typeface="HGPｺﾞｼｯｸM"/>
              </a:rPr>
              <a:t>年間支出の３月分</a:t>
            </a:r>
            <a:endParaRPr b="0" lang="en-US" sz="1800" spc="-1" strike="noStrike">
              <a:solidFill>
                <a:srgbClr val="000000"/>
              </a:solidFill>
              <a:uFill>
                <a:solidFill>
                  <a:srgbClr val="ffffff"/>
                </a:solidFill>
              </a:uFill>
              <a:latin typeface="Arial"/>
            </a:endParaRPr>
          </a:p>
        </p:txBody>
      </p:sp>
      <p:sp>
        <p:nvSpPr>
          <p:cNvPr id="574" name="CustomShape 17"/>
          <p:cNvSpPr/>
          <p:nvPr/>
        </p:nvSpPr>
        <p:spPr>
          <a:xfrm>
            <a:off x="2432880" y="4581000"/>
            <a:ext cx="1583640" cy="365040"/>
          </a:xfrm>
          <a:prstGeom prst="bracketPair">
            <a:avLst>
              <a:gd name="adj" fmla="val 16667"/>
            </a:avLst>
          </a:prstGeom>
          <a:noFill/>
          <a:ln>
            <a:solidFill>
              <a:schemeClr val="tx1"/>
            </a:solidFill>
            <a:round/>
          </a:ln>
        </p:spPr>
        <p:style>
          <a:lnRef idx="1">
            <a:schemeClr val="accent1"/>
          </a:lnRef>
          <a:fillRef idx="0">
            <a:schemeClr val="accent1"/>
          </a:fillRef>
          <a:effectRef idx="0">
            <a:schemeClr val="accent1"/>
          </a:effectRef>
          <a:fontRef idx="minor"/>
        </p:style>
        <p:txBody>
          <a:bodyPr lIns="90000" rIns="90000" tIns="45000" bIns="45000" anchor="ctr"/>
          <a:p>
            <a:pPr marL="85680" indent="-85320" algn="ctr">
              <a:lnSpc>
                <a:spcPct val="100000"/>
              </a:lnSpc>
            </a:pPr>
            <a:r>
              <a:rPr b="0" lang="en-US" sz="1100" spc="-1" strike="noStrike">
                <a:solidFill>
                  <a:srgbClr val="000000"/>
                </a:solidFill>
                <a:uFill>
                  <a:solidFill>
                    <a:srgbClr val="ffffff"/>
                  </a:solidFill>
                </a:uFill>
                <a:latin typeface="HGPｺﾞｼｯｸM"/>
                <a:ea typeface="HGPｺﾞｼｯｸM"/>
              </a:rPr>
              <a:t>財産目録上の事業用</a:t>
            </a:r>
            <a:endParaRPr b="0" lang="en-US" sz="1800" spc="-1" strike="noStrike">
              <a:solidFill>
                <a:srgbClr val="000000"/>
              </a:solidFill>
              <a:uFill>
                <a:solidFill>
                  <a:srgbClr val="ffffff"/>
                </a:solidFill>
              </a:uFill>
              <a:latin typeface="Arial"/>
            </a:endParaRPr>
          </a:p>
          <a:p>
            <a:pPr marL="85680" indent="-85320" algn="ctr">
              <a:lnSpc>
                <a:spcPct val="100000"/>
              </a:lnSpc>
            </a:pPr>
            <a:r>
              <a:rPr b="0" lang="en-US" sz="1100" spc="-1" strike="noStrike">
                <a:solidFill>
                  <a:srgbClr val="000000"/>
                </a:solidFill>
                <a:uFill>
                  <a:solidFill>
                    <a:srgbClr val="ffffff"/>
                  </a:solidFill>
                </a:uFill>
                <a:latin typeface="HGPｺﾞｼｯｸM"/>
                <a:ea typeface="HGPｺﾞｼｯｸM"/>
              </a:rPr>
              <a:t>不動産等の合計額</a:t>
            </a:r>
            <a:endParaRPr b="0" lang="en-US" sz="1800" spc="-1" strike="noStrike">
              <a:solidFill>
                <a:srgbClr val="000000"/>
              </a:solidFill>
              <a:uFill>
                <a:solidFill>
                  <a:srgbClr val="ffffff"/>
                </a:solidFill>
              </a:uFill>
              <a:latin typeface="Arial"/>
            </a:endParaRPr>
          </a:p>
        </p:txBody>
      </p:sp>
      <p:sp>
        <p:nvSpPr>
          <p:cNvPr id="575" name="CustomShape 18"/>
          <p:cNvSpPr/>
          <p:nvPr/>
        </p:nvSpPr>
        <p:spPr>
          <a:xfrm>
            <a:off x="5472360" y="2805840"/>
            <a:ext cx="2432520" cy="478800"/>
          </a:xfrm>
          <a:prstGeom prst="bracketPair">
            <a:avLst>
              <a:gd name="adj" fmla="val 16667"/>
            </a:avLst>
          </a:prstGeom>
          <a:noFill/>
          <a:ln>
            <a:solidFill>
              <a:schemeClr val="tx1"/>
            </a:solidFill>
            <a:round/>
          </a:ln>
        </p:spPr>
        <p:style>
          <a:lnRef idx="1">
            <a:schemeClr val="accent1"/>
          </a:lnRef>
          <a:fillRef idx="0">
            <a:schemeClr val="accent1"/>
          </a:fillRef>
          <a:effectRef idx="0">
            <a:schemeClr val="accent1"/>
          </a:effectRef>
          <a:fontRef idx="minor"/>
        </p:style>
        <p:txBody>
          <a:bodyPr lIns="90000" rIns="90000" tIns="45000" bIns="45000" anchor="ctr"/>
          <a:p>
            <a:pPr marL="85680" indent="-85320">
              <a:lnSpc>
                <a:spcPct val="100000"/>
              </a:lnSpc>
            </a:pPr>
            <a:r>
              <a:rPr b="0" lang="en-US" sz="1100" spc="-1" strike="noStrike">
                <a:solidFill>
                  <a:srgbClr val="000000"/>
                </a:solidFill>
                <a:uFill>
                  <a:solidFill>
                    <a:srgbClr val="ffffff"/>
                  </a:solidFill>
                </a:uFill>
                <a:latin typeface="HGPｺﾞｼｯｸM"/>
                <a:ea typeface="HGPｺﾞｼｯｸM"/>
              </a:rPr>
              <a:t>減価償却累計額</a:t>
            </a:r>
            <a:r>
              <a:rPr b="0" lang="en-US" sz="1100" spc="-1" strike="noStrike">
                <a:solidFill>
                  <a:srgbClr val="000000"/>
                </a:solidFill>
                <a:uFill>
                  <a:solidFill>
                    <a:srgbClr val="ffffff"/>
                  </a:solidFill>
                </a:uFill>
                <a:latin typeface="HGPｺﾞｼｯｸM"/>
                <a:ea typeface="HGPｺﾞｼｯｸM"/>
              </a:rPr>
              <a:t>×</a:t>
            </a:r>
            <a:r>
              <a:rPr b="0" lang="en-US" sz="1100" spc="-1" strike="noStrike">
                <a:solidFill>
                  <a:srgbClr val="000000"/>
                </a:solidFill>
                <a:uFill>
                  <a:solidFill>
                    <a:srgbClr val="ffffff"/>
                  </a:solidFill>
                </a:uFill>
                <a:latin typeface="HGPｺﾞｼｯｸM"/>
                <a:ea typeface="HGPｺﾞｼｯｸM"/>
              </a:rPr>
              <a:t>建設単価等</a:t>
            </a:r>
            <a:endParaRPr b="0" lang="en-US" sz="1800" spc="-1" strike="noStrike">
              <a:solidFill>
                <a:srgbClr val="000000"/>
              </a:solidFill>
              <a:uFill>
                <a:solidFill>
                  <a:srgbClr val="ffffff"/>
                </a:solidFill>
              </a:uFill>
              <a:latin typeface="Arial"/>
            </a:endParaRPr>
          </a:p>
          <a:p>
            <a:pPr marL="85680" indent="-85320">
              <a:lnSpc>
                <a:spcPct val="100000"/>
              </a:lnSpc>
            </a:pPr>
            <a:r>
              <a:rPr b="0" lang="en-US" sz="1100" spc="-1" strike="noStrike">
                <a:solidFill>
                  <a:srgbClr val="000000"/>
                </a:solidFill>
                <a:uFill>
                  <a:solidFill>
                    <a:srgbClr val="ffffff"/>
                  </a:solidFill>
                </a:uFill>
                <a:latin typeface="HGPｺﾞｼｯｸM"/>
                <a:ea typeface="HGPｺﾞｼｯｸM"/>
              </a:rPr>
              <a:t>上昇率</a:t>
            </a:r>
            <a:r>
              <a:rPr b="0" lang="en-US" sz="1100" spc="-1" strike="noStrike">
                <a:solidFill>
                  <a:srgbClr val="000000"/>
                </a:solidFill>
                <a:uFill>
                  <a:solidFill>
                    <a:srgbClr val="ffffff"/>
                  </a:solidFill>
                </a:uFill>
                <a:latin typeface="HGPｺﾞｼｯｸM"/>
                <a:ea typeface="HGPｺﾞｼｯｸM"/>
              </a:rPr>
              <a:t>×</a:t>
            </a:r>
            <a:r>
              <a:rPr b="0" lang="en-US" sz="1100" spc="-1" strike="noStrike">
                <a:solidFill>
                  <a:srgbClr val="000000"/>
                </a:solidFill>
                <a:uFill>
                  <a:solidFill>
                    <a:srgbClr val="ffffff"/>
                  </a:solidFill>
                </a:uFill>
                <a:latin typeface="HGPｺﾞｼｯｸM"/>
                <a:ea typeface="HGPｺﾞｼｯｸM"/>
              </a:rPr>
              <a:t>自己資金比率（</a:t>
            </a:r>
            <a:r>
              <a:rPr b="0" lang="en-US" sz="1100" spc="-1" strike="noStrike">
                <a:solidFill>
                  <a:srgbClr val="000000"/>
                </a:solidFill>
                <a:uFill>
                  <a:solidFill>
                    <a:srgbClr val="ffffff"/>
                  </a:solidFill>
                </a:uFill>
                <a:latin typeface="HGPｺﾞｼｯｸM"/>
                <a:ea typeface="HGPｺﾞｼｯｸM"/>
              </a:rPr>
              <a:t>22</a:t>
            </a:r>
            <a:r>
              <a:rPr b="0" lang="en-US" sz="1100" spc="-1" strike="noStrike">
                <a:solidFill>
                  <a:srgbClr val="000000"/>
                </a:solidFill>
                <a:uFill>
                  <a:solidFill>
                    <a:srgbClr val="ffffff"/>
                  </a:solidFill>
                </a:uFill>
                <a:latin typeface="HGPｺﾞｼｯｸM"/>
                <a:ea typeface="HGPｺﾞｼｯｸM"/>
              </a:rPr>
              <a:t>％）　等</a:t>
            </a:r>
            <a:endParaRPr b="0" lang="en-US" sz="1800" spc="-1" strike="noStrike">
              <a:solidFill>
                <a:srgbClr val="000000"/>
              </a:solidFill>
              <a:uFill>
                <a:solidFill>
                  <a:srgbClr val="ffffff"/>
                </a:solidFill>
              </a:uFill>
              <a:latin typeface="Arial"/>
            </a:endParaRPr>
          </a:p>
        </p:txBody>
      </p:sp>
      <p:pic>
        <p:nvPicPr>
          <p:cNvPr id="576" name="図 43" descr=""/>
          <p:cNvPicPr/>
          <p:nvPr/>
        </p:nvPicPr>
        <p:blipFill>
          <a:blip r:embed="rId4"/>
          <a:stretch/>
        </p:blipFill>
        <p:spPr>
          <a:xfrm>
            <a:off x="1195920" y="5921640"/>
            <a:ext cx="804600" cy="603360"/>
          </a:xfrm>
          <a:prstGeom prst="rect">
            <a:avLst/>
          </a:prstGeom>
          <a:ln>
            <a:noFill/>
          </a:ln>
        </p:spPr>
      </p:pic>
      <p:sp>
        <p:nvSpPr>
          <p:cNvPr id="577" name="CustomShape 19"/>
          <p:cNvSpPr/>
          <p:nvPr/>
        </p:nvSpPr>
        <p:spPr>
          <a:xfrm>
            <a:off x="471600" y="6453360"/>
            <a:ext cx="2159280" cy="30348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000000"/>
                </a:solidFill>
                <a:uFill>
                  <a:solidFill>
                    <a:srgbClr val="ffffff"/>
                  </a:solidFill>
                </a:uFill>
                <a:latin typeface="ＤＦ特太ゴシック体"/>
                <a:ea typeface="ＤＦ特太ゴシック体"/>
              </a:rPr>
              <a:t>第１順位：社会福祉事業</a:t>
            </a:r>
            <a:endParaRPr b="0" lang="en-US" sz="1800" spc="-1" strike="noStrike">
              <a:solidFill>
                <a:srgbClr val="000000"/>
              </a:solidFill>
              <a:uFill>
                <a:solidFill>
                  <a:srgbClr val="ffffff"/>
                </a:solidFill>
              </a:uFill>
              <a:latin typeface="Arial"/>
            </a:endParaRPr>
          </a:p>
        </p:txBody>
      </p:sp>
      <p:sp>
        <p:nvSpPr>
          <p:cNvPr id="578" name="CustomShape 20"/>
          <p:cNvSpPr/>
          <p:nvPr/>
        </p:nvSpPr>
        <p:spPr>
          <a:xfrm>
            <a:off x="6860160" y="6392520"/>
            <a:ext cx="1260000" cy="30348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000000"/>
                </a:solidFill>
                <a:uFill>
                  <a:solidFill>
                    <a:srgbClr val="ffffff"/>
                  </a:solidFill>
                </a:uFill>
                <a:latin typeface="ＤＦ特太ゴシック体"/>
                <a:ea typeface="ＤＦ特太ゴシック体"/>
              </a:rPr>
              <a:t>地域公益事業</a:t>
            </a:r>
            <a:endParaRPr b="0" lang="en-US" sz="1800" spc="-1" strike="noStrike">
              <a:solidFill>
                <a:srgbClr val="000000"/>
              </a:solidFill>
              <a:uFill>
                <a:solidFill>
                  <a:srgbClr val="ffffff"/>
                </a:solidFill>
              </a:uFill>
              <a:latin typeface="Arial"/>
            </a:endParaRPr>
          </a:p>
        </p:txBody>
      </p:sp>
      <p:sp>
        <p:nvSpPr>
          <p:cNvPr id="579" name="CustomShape 21"/>
          <p:cNvSpPr/>
          <p:nvPr/>
        </p:nvSpPr>
        <p:spPr>
          <a:xfrm>
            <a:off x="6681240" y="6126840"/>
            <a:ext cx="3024000" cy="614160"/>
          </a:xfrm>
          <a:prstGeom prst="ellipse">
            <a:avLst/>
          </a:prstGeom>
          <a:pattFill prst="openDmnd">
            <a:fgClr>
              <a:srgbClr val="ffccff"/>
            </a:fgClr>
            <a:bgClr>
              <a:srgbClr val="ffffff"/>
            </a:bgClr>
          </a:pattFill>
          <a:ln w="9360">
            <a:solidFill>
              <a:srgbClr val="ff99ff"/>
            </a:solidFill>
            <a:round/>
          </a:ln>
        </p:spPr>
        <p:style>
          <a:lnRef idx="2">
            <a:schemeClr val="accent1">
              <a:shade val="50000"/>
            </a:schemeClr>
          </a:lnRef>
          <a:fillRef idx="1">
            <a:schemeClr val="accent1"/>
          </a:fillRef>
          <a:effectRef idx="0">
            <a:schemeClr val="accent1"/>
          </a:effectRef>
          <a:fontRef idx="minor"/>
        </p:style>
      </p:sp>
      <p:sp>
        <p:nvSpPr>
          <p:cNvPr id="580" name="CustomShape 22"/>
          <p:cNvSpPr/>
          <p:nvPr/>
        </p:nvSpPr>
        <p:spPr>
          <a:xfrm>
            <a:off x="3855960" y="6505560"/>
            <a:ext cx="2159280" cy="30348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000000"/>
                </a:solidFill>
                <a:uFill>
                  <a:solidFill>
                    <a:srgbClr val="ffffff"/>
                  </a:solidFill>
                </a:uFill>
                <a:latin typeface="ＤＦ特太ゴシック体"/>
                <a:ea typeface="ＤＦ特太ゴシック体"/>
              </a:rPr>
              <a:t>第２順位：地域公益事業</a:t>
            </a:r>
            <a:endParaRPr b="0" lang="en-US" sz="1800" spc="-1" strike="noStrike">
              <a:solidFill>
                <a:srgbClr val="000000"/>
              </a:solidFill>
              <a:uFill>
                <a:solidFill>
                  <a:srgbClr val="ffffff"/>
                </a:solidFill>
              </a:uFill>
              <a:latin typeface="Arial"/>
            </a:endParaRPr>
          </a:p>
        </p:txBody>
      </p:sp>
      <p:pic>
        <p:nvPicPr>
          <p:cNvPr id="581" name="図 1" descr=""/>
          <p:cNvPicPr/>
          <p:nvPr/>
        </p:nvPicPr>
        <p:blipFill>
          <a:blip r:embed="rId5"/>
          <a:stretch/>
        </p:blipFill>
        <p:spPr>
          <a:xfrm>
            <a:off x="7905240" y="5957640"/>
            <a:ext cx="721080" cy="577080"/>
          </a:xfrm>
          <a:prstGeom prst="rect">
            <a:avLst/>
          </a:prstGeom>
          <a:ln>
            <a:noFill/>
          </a:ln>
        </p:spPr>
      </p:pic>
      <p:sp>
        <p:nvSpPr>
          <p:cNvPr id="582" name="CustomShape 23"/>
          <p:cNvSpPr/>
          <p:nvPr/>
        </p:nvSpPr>
        <p:spPr>
          <a:xfrm>
            <a:off x="7312320" y="6505560"/>
            <a:ext cx="1799640" cy="303480"/>
          </a:xfrm>
          <a:prstGeom prst="rect">
            <a:avLst/>
          </a:prstGeom>
          <a:noFill/>
          <a:ln>
            <a:noFill/>
          </a:ln>
        </p:spPr>
        <p:style>
          <a:lnRef idx="0"/>
          <a:fillRef idx="0"/>
          <a:effectRef idx="0"/>
          <a:fontRef idx="minor"/>
        </p:style>
        <p:txBody>
          <a:bodyPr wrap="none" lIns="90000" rIns="90000" tIns="45000" bIns="45000"/>
          <a:p>
            <a:pPr algn="ctr">
              <a:lnSpc>
                <a:spcPct val="100000"/>
              </a:lnSpc>
            </a:pPr>
            <a:r>
              <a:rPr b="0" lang="en-US" sz="1400" spc="-1" strike="noStrike">
                <a:solidFill>
                  <a:srgbClr val="000000"/>
                </a:solidFill>
                <a:uFill>
                  <a:solidFill>
                    <a:srgbClr val="ffffff"/>
                  </a:solidFill>
                </a:uFill>
                <a:latin typeface="ＤＦ特太ゴシック体"/>
                <a:ea typeface="ＤＦ特太ゴシック体"/>
              </a:rPr>
              <a:t>第３順位：公益事業</a:t>
            </a:r>
            <a:endParaRPr b="0" lang="en-US" sz="1800" spc="-1" strike="noStrike">
              <a:solidFill>
                <a:srgbClr val="000000"/>
              </a:solidFill>
              <a:uFill>
                <a:solidFill>
                  <a:srgbClr val="ffffff"/>
                </a:solidFill>
              </a:uFill>
              <a:latin typeface="Arial"/>
            </a:endParaRPr>
          </a:p>
        </p:txBody>
      </p:sp>
      <p:sp>
        <p:nvSpPr>
          <p:cNvPr id="583" name="CustomShape 24"/>
          <p:cNvSpPr/>
          <p:nvPr/>
        </p:nvSpPr>
        <p:spPr>
          <a:xfrm rot="5400000">
            <a:off x="8421120" y="5723280"/>
            <a:ext cx="728640" cy="316800"/>
          </a:xfrm>
          <a:prstGeom prst="curvedConnector2">
            <a:avLst/>
          </a:prstGeom>
          <a:noFill/>
          <a:ln w="76320">
            <a:solidFill>
              <a:srgbClr val="66ff33"/>
            </a:solidFill>
            <a:round/>
            <a:tailEnd len="med" type="triangle" w="med"/>
          </a:ln>
        </p:spPr>
        <p:style>
          <a:lnRef idx="1">
            <a:schemeClr val="accent1"/>
          </a:lnRef>
          <a:fillRef idx="0">
            <a:schemeClr val="accent1"/>
          </a:fillRef>
          <a:effectRef idx="0">
            <a:schemeClr val="accent1"/>
          </a:effectRef>
          <a:fontRef idx="minor"/>
        </p:style>
      </p:sp>
      <p:sp>
        <p:nvSpPr>
          <p:cNvPr id="584" name="CustomShape 25"/>
          <p:cNvSpPr/>
          <p:nvPr/>
        </p:nvSpPr>
        <p:spPr>
          <a:xfrm>
            <a:off x="5721480" y="2108160"/>
            <a:ext cx="1511640" cy="600480"/>
          </a:xfrm>
          <a:prstGeom prst="wedgeRoundRectCallout">
            <a:avLst>
              <a:gd name="adj1" fmla="val -101533"/>
              <a:gd name="adj2" fmla="val 80867"/>
              <a:gd name="adj3" fmla="val 16667"/>
            </a:avLst>
          </a:prstGeom>
          <a:solidFill>
            <a:schemeClr val="bg1"/>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000" spc="-1" strike="noStrike">
                <a:solidFill>
                  <a:srgbClr val="000000"/>
                </a:solidFill>
                <a:uFill>
                  <a:solidFill>
                    <a:srgbClr val="ffffff"/>
                  </a:solidFill>
                </a:uFill>
                <a:latin typeface="HGPｺﾞｼｯｸM"/>
                <a:ea typeface="HGPｺﾞｼｯｸM"/>
              </a:rPr>
              <a:t>施設の将来の建替とそれまでの間の大規模修繕に係る費用等</a:t>
            </a:r>
            <a:endParaRPr b="0" lang="en-US" sz="1800" spc="-1" strike="noStrike">
              <a:solidFill>
                <a:srgbClr val="000000"/>
              </a:solidFill>
              <a:uFill>
                <a:solidFill>
                  <a:srgbClr val="ffffff"/>
                </a:solidFill>
              </a:uFill>
              <a:latin typeface="Arial"/>
            </a:endParaRPr>
          </a:p>
        </p:txBody>
      </p:sp>
      <p:sp>
        <p:nvSpPr>
          <p:cNvPr id="585" name="CustomShape 26"/>
          <p:cNvSpPr/>
          <p:nvPr/>
        </p:nvSpPr>
        <p:spPr>
          <a:xfrm>
            <a:off x="5755320" y="3374280"/>
            <a:ext cx="178956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【③運転資金】</a:t>
            </a:r>
            <a:endParaRPr b="0" lang="en-US" sz="1800" spc="-1" strike="noStrike">
              <a:solidFill>
                <a:srgbClr val="000000"/>
              </a:solidFill>
              <a:uFill>
                <a:solidFill>
                  <a:srgbClr val="ffffff"/>
                </a:solidFill>
              </a:uFill>
              <a:latin typeface="Arial"/>
            </a:endParaRPr>
          </a:p>
        </p:txBody>
      </p:sp>
      <p:pic>
        <p:nvPicPr>
          <p:cNvPr id="586" name="図 54" descr=""/>
          <p:cNvPicPr/>
          <p:nvPr/>
        </p:nvPicPr>
        <p:blipFill>
          <a:blip r:embed="rId6"/>
          <a:stretch/>
        </p:blipFill>
        <p:spPr>
          <a:xfrm>
            <a:off x="6249240" y="3746520"/>
            <a:ext cx="870840" cy="834120"/>
          </a:xfrm>
          <a:prstGeom prst="rect">
            <a:avLst/>
          </a:prstGeom>
          <a:ln>
            <a:noFill/>
          </a:ln>
        </p:spPr>
      </p:pic>
      <p:sp>
        <p:nvSpPr>
          <p:cNvPr id="587" name="CustomShape 27"/>
          <p:cNvSpPr/>
          <p:nvPr/>
        </p:nvSpPr>
        <p:spPr>
          <a:xfrm>
            <a:off x="3955320" y="2421000"/>
            <a:ext cx="178956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【②将来の建替費用等】</a:t>
            </a:r>
            <a:endParaRPr b="0" lang="en-US" sz="1800" spc="-1" strike="noStrike">
              <a:solidFill>
                <a:srgbClr val="000000"/>
              </a:solidFill>
              <a:uFill>
                <a:solidFill>
                  <a:srgbClr val="ffffff"/>
                </a:solidFill>
              </a:uFill>
              <a:latin typeface="Arial"/>
            </a:endParaRPr>
          </a:p>
        </p:txBody>
      </p:sp>
      <p:pic>
        <p:nvPicPr>
          <p:cNvPr id="588" name="図 12" descr=""/>
          <p:cNvPicPr/>
          <p:nvPr/>
        </p:nvPicPr>
        <p:blipFill>
          <a:blip r:embed="rId7"/>
          <a:stretch/>
        </p:blipFill>
        <p:spPr>
          <a:xfrm>
            <a:off x="8409240" y="3584160"/>
            <a:ext cx="983520" cy="837360"/>
          </a:xfrm>
          <a:prstGeom prst="rect">
            <a:avLst/>
          </a:prstGeom>
          <a:ln>
            <a:noFill/>
          </a:ln>
        </p:spPr>
      </p:pic>
      <p:sp>
        <p:nvSpPr>
          <p:cNvPr id="589" name="CustomShape 28"/>
          <p:cNvSpPr/>
          <p:nvPr/>
        </p:nvSpPr>
        <p:spPr>
          <a:xfrm rot="5400000">
            <a:off x="5119200" y="2398680"/>
            <a:ext cx="705960" cy="6942960"/>
          </a:xfrm>
          <a:prstGeom prst="curvedConnector2">
            <a:avLst/>
          </a:prstGeom>
          <a:noFill/>
          <a:ln w="76320">
            <a:solidFill>
              <a:srgbClr val="66ff33"/>
            </a:solidFill>
            <a:round/>
            <a:tailEnd len="med" type="triangle" w="med"/>
          </a:ln>
        </p:spPr>
        <p:style>
          <a:lnRef idx="1">
            <a:schemeClr val="accent1"/>
          </a:lnRef>
          <a:fillRef idx="0">
            <a:schemeClr val="accent1"/>
          </a:fillRef>
          <a:effectRef idx="0">
            <a:schemeClr val="accent1"/>
          </a:effectRef>
          <a:fontRef idx="minor"/>
        </p:style>
      </p:sp>
      <p:sp>
        <p:nvSpPr>
          <p:cNvPr id="590" name="CustomShape 29"/>
          <p:cNvSpPr/>
          <p:nvPr/>
        </p:nvSpPr>
        <p:spPr>
          <a:xfrm>
            <a:off x="52920" y="5625000"/>
            <a:ext cx="978588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u="sng">
                <a:solidFill>
                  <a:srgbClr val="ff0000"/>
                </a:solidFill>
                <a:uFill>
                  <a:solidFill>
                    <a:srgbClr val="ffffff"/>
                  </a:solidFill>
                </a:uFill>
                <a:latin typeface="HG丸ｺﾞｼｯｸM-PRO"/>
                <a:ea typeface="HG丸ｺﾞｼｯｸM-PRO"/>
              </a:rPr>
              <a:t>（社会福祉充実財産の使途は、以下の順に検討の上、法人が策定する社会福祉充実計画に基づき、既存事業の充実や新たな事業に再投資）</a:t>
            </a:r>
            <a:endParaRPr b="0" lang="en-US" sz="1800" spc="-1" strike="noStrike">
              <a:solidFill>
                <a:srgbClr val="000000"/>
              </a:solidFill>
              <a:uFill>
                <a:solidFill>
                  <a:srgbClr val="ffffff"/>
                </a:solidFill>
              </a:uFill>
              <a:latin typeface="Arial"/>
            </a:endParaRPr>
          </a:p>
        </p:txBody>
      </p:sp>
      <p:sp>
        <p:nvSpPr>
          <p:cNvPr id="591" name="CustomShape 30"/>
          <p:cNvSpPr/>
          <p:nvPr/>
        </p:nvSpPr>
        <p:spPr>
          <a:xfrm>
            <a:off x="4245120" y="4993560"/>
            <a:ext cx="1430280" cy="451440"/>
          </a:xfrm>
          <a:prstGeom prst="wedgeRoundRectCallout">
            <a:avLst>
              <a:gd name="adj1" fmla="val 98246"/>
              <a:gd name="adj2" fmla="val -236549"/>
              <a:gd name="adj3" fmla="val 16667"/>
            </a:avLst>
          </a:prstGeom>
          <a:solidFill>
            <a:schemeClr val="bg1"/>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000" spc="-1" strike="noStrike">
                <a:solidFill>
                  <a:srgbClr val="000000"/>
                </a:solidFill>
                <a:uFill>
                  <a:solidFill>
                    <a:srgbClr val="ffffff"/>
                  </a:solidFill>
                </a:uFill>
                <a:latin typeface="HGPｺﾞｼｯｸM"/>
                <a:ea typeface="HGPｺﾞｼｯｸM"/>
              </a:rPr>
              <a:t>緊急な支払い等に備えるための運転資金</a:t>
            </a:r>
            <a:endParaRPr b="0" lang="en-US" sz="1800" spc="-1" strike="noStrike">
              <a:solidFill>
                <a:srgbClr val="000000"/>
              </a:solidFill>
              <a:uFill>
                <a:solidFill>
                  <a:srgbClr val="ffffff"/>
                </a:solidFill>
              </a:uFill>
              <a:latin typeface="Arial"/>
            </a:endParaRPr>
          </a:p>
        </p:txBody>
      </p:sp>
      <p:pic>
        <p:nvPicPr>
          <p:cNvPr id="592" name="図 22" descr=""/>
          <p:cNvPicPr/>
          <p:nvPr/>
        </p:nvPicPr>
        <p:blipFill>
          <a:blip r:embed="rId8"/>
          <a:stretch/>
        </p:blipFill>
        <p:spPr>
          <a:xfrm>
            <a:off x="8686440" y="5002200"/>
            <a:ext cx="514800" cy="514800"/>
          </a:xfrm>
          <a:prstGeom prst="rect">
            <a:avLst/>
          </a:prstGeom>
          <a:ln>
            <a:noFill/>
          </a:ln>
        </p:spPr>
      </p:pic>
      <p:sp>
        <p:nvSpPr>
          <p:cNvPr id="593" name="CustomShape 31"/>
          <p:cNvSpPr/>
          <p:nvPr/>
        </p:nvSpPr>
        <p:spPr>
          <a:xfrm>
            <a:off x="7705440" y="4736160"/>
            <a:ext cx="2103480" cy="27288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【社会福祉充実計画の策定】</a:t>
            </a:r>
            <a:endParaRPr b="0" lang="en-US" sz="1800" spc="-1" strike="noStrike">
              <a:solidFill>
                <a:srgbClr val="000000"/>
              </a:solidFill>
              <a:uFill>
                <a:solidFill>
                  <a:srgbClr val="ffffff"/>
                </a:solidFill>
              </a:uFill>
              <a:latin typeface="Arial"/>
            </a:endParaRPr>
          </a:p>
        </p:txBody>
      </p:sp>
      <p:pic>
        <p:nvPicPr>
          <p:cNvPr id="594" name="図 30" descr=""/>
          <p:cNvPicPr/>
          <p:nvPr/>
        </p:nvPicPr>
        <p:blipFill>
          <a:blip r:embed="rId9"/>
          <a:stretch/>
        </p:blipFill>
        <p:spPr>
          <a:xfrm>
            <a:off x="4665240" y="6008040"/>
            <a:ext cx="590040" cy="588960"/>
          </a:xfrm>
          <a:prstGeom prst="rect">
            <a:avLst/>
          </a:prstGeom>
          <a:ln>
            <a:noFill/>
          </a:ln>
        </p:spPr>
      </p:pic>
      <p:sp>
        <p:nvSpPr>
          <p:cNvPr id="595" name="CustomShape 32"/>
          <p:cNvSpPr/>
          <p:nvPr/>
        </p:nvSpPr>
        <p:spPr>
          <a:xfrm>
            <a:off x="8627040" y="4520160"/>
            <a:ext cx="602280" cy="199800"/>
          </a:xfrm>
          <a:prstGeom prst="downArrow">
            <a:avLst>
              <a:gd name="adj1" fmla="val 50000"/>
              <a:gd name="adj2" fmla="val 50000"/>
            </a:avLst>
          </a:prstGeom>
          <a:pattFill prst="openDmnd">
            <a:fgClr>
              <a:srgbClr val="ff66cc"/>
            </a:fgClr>
            <a:bgClr>
              <a:srgbClr val="ffffff"/>
            </a:bgClr>
          </a:pattFill>
          <a:ln w="9360">
            <a:solidFill>
              <a:srgbClr val="ff66cc"/>
            </a:solidFill>
            <a:round/>
          </a:ln>
        </p:spPr>
        <p:style>
          <a:lnRef idx="2">
            <a:schemeClr val="accent1">
              <a:shade val="50000"/>
            </a:schemeClr>
          </a:lnRef>
          <a:fillRef idx="1">
            <a:schemeClr val="accent1"/>
          </a:fillRef>
          <a:effectRef idx="0">
            <a:schemeClr val="accent1"/>
          </a:effectRef>
          <a:fontRef idx="minor"/>
        </p:style>
      </p:sp>
      <p:sp>
        <p:nvSpPr>
          <p:cNvPr id="596" name="CustomShape 33"/>
          <p:cNvSpPr/>
          <p:nvPr/>
        </p:nvSpPr>
        <p:spPr>
          <a:xfrm>
            <a:off x="7243560" y="4149000"/>
            <a:ext cx="1165320" cy="230400"/>
          </a:xfrm>
          <a:prstGeom prst="rect">
            <a:avLst/>
          </a:prstGeom>
          <a:noFill/>
          <a:ln>
            <a:noFill/>
          </a:ln>
        </p:spPr>
        <p:style>
          <a:lnRef idx="0"/>
          <a:fillRef idx="0"/>
          <a:effectRef idx="0"/>
          <a:fontRef idx="minor"/>
        </p:style>
      </p:sp>
      <p:sp>
        <p:nvSpPr>
          <p:cNvPr id="597" name="CustomShape 34"/>
          <p:cNvSpPr/>
          <p:nvPr/>
        </p:nvSpPr>
        <p:spPr>
          <a:xfrm>
            <a:off x="7120440" y="4005360"/>
            <a:ext cx="1288800" cy="719280"/>
          </a:xfrm>
          <a:prstGeom prst="cloudCallout">
            <a:avLst>
              <a:gd name="adj1" fmla="val 87314"/>
              <a:gd name="adj2" fmla="val 32738"/>
            </a:avLst>
          </a:prstGeom>
          <a:solidFill>
            <a:srgbClr val="ffcc66"/>
          </a:solidFill>
          <a:ln w="12600">
            <a:solidFill>
              <a:srgbClr val="ff9933"/>
            </a:solidFill>
            <a:round/>
          </a:ln>
        </p:spPr>
        <p:style>
          <a:lnRef idx="2">
            <a:schemeClr val="accent1">
              <a:shade val="50000"/>
            </a:schemeClr>
          </a:lnRef>
          <a:fillRef idx="1">
            <a:schemeClr val="accent1"/>
          </a:fillRef>
          <a:effectRef idx="0">
            <a:schemeClr val="accent1"/>
          </a:effectRef>
          <a:fontRef idx="minor"/>
        </p:style>
        <p:txBody>
          <a:bodyPr lIns="36000" rIns="36000" tIns="36000" bIns="36000" anchor="ctr"/>
          <a:p>
            <a:pPr algn="ctr">
              <a:lnSpc>
                <a:spcPct val="100000"/>
              </a:lnSpc>
            </a:pPr>
            <a:r>
              <a:rPr b="0" lang="en-US" sz="1000" spc="-1" strike="noStrike">
                <a:solidFill>
                  <a:srgbClr val="ff0000"/>
                </a:solidFill>
                <a:uFill>
                  <a:solidFill>
                    <a:srgbClr val="ffffff"/>
                  </a:solidFill>
                </a:uFill>
                <a:latin typeface="HGPｺﾞｼｯｸM"/>
                <a:ea typeface="HGPｺﾞｼｯｸM"/>
              </a:rPr>
              <a:t>社会福祉充実財産が生じた場合のみ</a:t>
            </a:r>
            <a:endParaRPr b="0" lang="en-US" sz="1800" spc="-1" strike="noStrike">
              <a:solidFill>
                <a:srgbClr val="000000"/>
              </a:solidFill>
              <a:uFill>
                <a:solidFill>
                  <a:srgbClr val="ffffff"/>
                </a:solidFill>
              </a:uFill>
              <a:latin typeface="Arial"/>
            </a:endParaRPr>
          </a:p>
        </p:txBody>
      </p:sp>
      <p:sp>
        <p:nvSpPr>
          <p:cNvPr id="598" name="CustomShape 35"/>
          <p:cNvSpPr/>
          <p:nvPr/>
        </p:nvSpPr>
        <p:spPr>
          <a:xfrm>
            <a:off x="7977240" y="2997000"/>
            <a:ext cx="1789560" cy="592560"/>
          </a:xfrm>
          <a:prstGeom prst="rect">
            <a:avLst/>
          </a:prstGeom>
          <a:noFill/>
          <a:ln>
            <a:noFill/>
          </a:ln>
        </p:spPr>
        <p:style>
          <a:lnRef idx="0"/>
          <a:fillRef idx="0"/>
          <a:effectRef idx="0"/>
          <a:fontRef idx="minor"/>
        </p:style>
        <p:txBody>
          <a:bodyPr lIns="90000" rIns="90000" tIns="45000" bIns="45000"/>
          <a:p>
            <a:pPr algn="ctr">
              <a:lnSpc>
                <a:spcPct val="100000"/>
              </a:lnSpc>
            </a:pPr>
            <a:r>
              <a:rPr b="1" lang="en-US" sz="1200" spc="-1" strike="noStrike">
                <a:solidFill>
                  <a:srgbClr val="000000"/>
                </a:solidFill>
                <a:uFill>
                  <a:solidFill>
                    <a:srgbClr val="ffffff"/>
                  </a:solidFill>
                </a:uFill>
                <a:latin typeface="Calibri"/>
              </a:rPr>
              <a:t>【再投下対象財産】</a:t>
            </a:r>
            <a:endParaRPr b="0" lang="en-US" sz="1800" spc="-1" strike="noStrike">
              <a:solidFill>
                <a:srgbClr val="000000"/>
              </a:solidFill>
              <a:uFill>
                <a:solidFill>
                  <a:srgbClr val="ffffff"/>
                </a:solidFill>
              </a:uFill>
              <a:latin typeface="Arial"/>
            </a:endParaRPr>
          </a:p>
          <a:p>
            <a:pPr algn="ctr">
              <a:lnSpc>
                <a:spcPct val="100000"/>
              </a:lnSpc>
            </a:pPr>
            <a:r>
              <a:rPr b="1" lang="en-US" sz="1200" spc="-1" strike="noStrike">
                <a:solidFill>
                  <a:srgbClr val="000000"/>
                </a:solidFill>
                <a:uFill>
                  <a:solidFill>
                    <a:srgbClr val="ffffff"/>
                  </a:solidFill>
                </a:uFill>
                <a:latin typeface="Calibri"/>
              </a:rPr>
              <a:t>（社会福祉充実財産）</a:t>
            </a:r>
            <a:endParaRPr b="0" lang="en-US" sz="1800" spc="-1" strike="noStrike">
              <a:solidFill>
                <a:srgbClr val="000000"/>
              </a:solidFill>
              <a:uFill>
                <a:solidFill>
                  <a:srgbClr val="ffffff"/>
                </a:solidFill>
              </a:uFill>
              <a:latin typeface="Arial"/>
            </a:endParaRPr>
          </a:p>
          <a:p>
            <a:pPr algn="ctr">
              <a:lnSpc>
                <a:spcPct val="100000"/>
              </a:lnSpc>
            </a:pPr>
            <a:r>
              <a:rPr b="1" lang="en-US" sz="900" spc="-1" strike="noStrike">
                <a:solidFill>
                  <a:srgbClr val="000000"/>
                </a:solidFill>
                <a:uFill>
                  <a:solidFill>
                    <a:srgbClr val="ffffff"/>
                  </a:solidFill>
                </a:uFill>
                <a:latin typeface="Calibri"/>
              </a:rPr>
              <a:t>※</a:t>
            </a:r>
            <a:r>
              <a:rPr b="1" lang="en-US" sz="900" spc="-1" strike="noStrike">
                <a:solidFill>
                  <a:srgbClr val="000000"/>
                </a:solidFill>
                <a:uFill>
                  <a:solidFill>
                    <a:srgbClr val="ffffff"/>
                  </a:solidFill>
                </a:uFill>
                <a:latin typeface="Calibri"/>
              </a:rPr>
              <a:t>　法律上は社会福祉充実残額</a:t>
            </a:r>
            <a:endParaRPr b="0" lang="en-US" sz="1800" spc="-1" strike="noStrike">
              <a:solidFill>
                <a:srgbClr val="000000"/>
              </a:solidFill>
              <a:uFill>
                <a:solidFill>
                  <a:srgbClr val="ffffff"/>
                </a:solidFill>
              </a:uFill>
              <a:latin typeface="Arial"/>
            </a:endParaRPr>
          </a:p>
        </p:txBody>
      </p:sp>
      <p:sp>
        <p:nvSpPr>
          <p:cNvPr id="599" name="CustomShape 36"/>
          <p:cNvSpPr/>
          <p:nvPr/>
        </p:nvSpPr>
        <p:spPr>
          <a:xfrm>
            <a:off x="2243520" y="118800"/>
            <a:ext cx="5362560" cy="456480"/>
          </a:xfrm>
          <a:prstGeom prst="rect">
            <a:avLst/>
          </a:prstGeom>
          <a:noFill/>
          <a:ln>
            <a:noFill/>
          </a:ln>
        </p:spPr>
        <p:style>
          <a:lnRef idx="0"/>
          <a:fillRef idx="0"/>
          <a:effectRef idx="0"/>
          <a:fontRef idx="minor"/>
        </p:style>
        <p:txBody>
          <a:bodyPr wrap="none" lIns="90000" rIns="90000" tIns="45000" bIns="45000" anchor="ctr"/>
          <a:p>
            <a:pPr algn="ctr">
              <a:lnSpc>
                <a:spcPct val="100000"/>
              </a:lnSpc>
            </a:pPr>
            <a:r>
              <a:rPr b="1" lang="en-US" sz="2400" spc="-1" strike="noStrike">
                <a:solidFill>
                  <a:srgbClr val="000000"/>
                </a:solidFill>
                <a:uFill>
                  <a:solidFill>
                    <a:srgbClr val="ffffff"/>
                  </a:solidFill>
                </a:uFill>
                <a:latin typeface="メイリオ"/>
                <a:ea typeface="メイリオ"/>
              </a:rPr>
              <a:t>３．社会福祉法人の財務規律について</a:t>
            </a:r>
            <a:endParaRPr b="0" lang="en-US" sz="1800" spc="-1" strike="noStrike">
              <a:solidFill>
                <a:srgbClr val="000000"/>
              </a:solidFill>
              <a:uFill>
                <a:solidFill>
                  <a:srgbClr val="ffffff"/>
                </a:solidFill>
              </a:uFill>
              <a:latin typeface="Arial"/>
            </a:endParaRPr>
          </a:p>
        </p:txBody>
      </p:sp>
      <p:sp>
        <p:nvSpPr>
          <p:cNvPr id="600" name="TextShape 37"/>
          <p:cNvSpPr txBox="1"/>
          <p:nvPr/>
        </p:nvSpPr>
        <p:spPr>
          <a:xfrm>
            <a:off x="8938440" y="4587840"/>
            <a:ext cx="982800" cy="40690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11</a:t>
            </a:r>
            <a:endParaRPr b="0" lang="en-US" sz="1400" spc="-1" strike="noStrike">
              <a:solidFill>
                <a:srgbClr val="000000"/>
              </a:solidFill>
              <a:uFill>
                <a:solidFill>
                  <a:srgbClr val="ffffff"/>
                </a:solidFill>
              </a:uFill>
              <a:latin typeface="Times New Roman"/>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1" name="CustomShape 1"/>
          <p:cNvSpPr/>
          <p:nvPr/>
        </p:nvSpPr>
        <p:spPr>
          <a:xfrm>
            <a:off x="144000" y="833760"/>
            <a:ext cx="9633240" cy="1728000"/>
          </a:xfrm>
          <a:prstGeom prst="rect">
            <a:avLst/>
          </a:prstGeom>
          <a:solidFill>
            <a:schemeClr val="bg1"/>
          </a:solid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平成２８年改正社会福祉法において、社会福祉法人の公益性・非営利性を踏まえ、法人の本旨から導かれる本来の役割を明確化するため、「地域における公益的な取組」の実施に関する責務規定が</a:t>
            </a:r>
            <a:r>
              <a:rPr b="0" lang="en-US" sz="1400" spc="-1" strike="noStrike">
                <a:solidFill>
                  <a:srgbClr val="000000"/>
                </a:solidFill>
                <a:uFill>
                  <a:solidFill>
                    <a:srgbClr val="ffffff"/>
                  </a:solidFill>
                </a:uFill>
                <a:latin typeface="ＭＳ Ｐゴシック"/>
              </a:rPr>
              <a:t>創設</a:t>
            </a:r>
            <a:r>
              <a:rPr b="0" lang="en-US" sz="1400" spc="-1" strike="noStrike">
                <a:solidFill>
                  <a:srgbClr val="000000"/>
                </a:solidFill>
                <a:uFill>
                  <a:solidFill>
                    <a:srgbClr val="ffffff"/>
                  </a:solidFill>
                </a:uFill>
                <a:latin typeface="Calibri"/>
              </a:rPr>
              <a:t>された。</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HGPｺﾞｼｯｸM"/>
                <a:ea typeface="HGPｺﾞｼｯｸM"/>
              </a:rPr>
              <a:t>　（参考）社会福祉法（昭和２６年法律第４５号）（抄）</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HGPｺﾞｼｯｸM"/>
                <a:ea typeface="HGPｺﾞｼｯｸM"/>
              </a:rPr>
              <a:t>　　第２４条　（略）</a:t>
            </a:r>
            <a:endParaRPr b="0" lang="en-US" sz="1800" spc="-1" strike="noStrike">
              <a:solidFill>
                <a:srgbClr val="000000"/>
              </a:solidFill>
              <a:uFill>
                <a:solidFill>
                  <a:srgbClr val="ffffff"/>
                </a:solidFill>
              </a:uFill>
              <a:latin typeface="Arial"/>
            </a:endParaRPr>
          </a:p>
          <a:p>
            <a:pPr marL="449280" indent="-448920">
              <a:lnSpc>
                <a:spcPct val="100000"/>
              </a:lnSpc>
            </a:pPr>
            <a:r>
              <a:rPr b="0" lang="en-US" sz="1400" spc="-1" strike="noStrike">
                <a:solidFill>
                  <a:srgbClr val="000000"/>
                </a:solidFill>
                <a:uFill>
                  <a:solidFill>
                    <a:srgbClr val="ffffff"/>
                  </a:solidFill>
                </a:uFill>
                <a:latin typeface="HGPｺﾞｼｯｸM"/>
                <a:ea typeface="HGPｺﾞｼｯｸM"/>
              </a:rPr>
              <a:t>　　　２　社会福祉法人は、社会福祉事業及び第二十六条第一項に規定する公益事業を行うに当たっては、日常生活又は社会生活上の支援を必要とする者に対して、無料又は低額な料金で、福祉サービスを積極的に提供するよう努めなければならない。　</a:t>
            </a:r>
            <a:endParaRPr b="0" lang="en-US" sz="1800" spc="-1" strike="noStrike">
              <a:solidFill>
                <a:srgbClr val="000000"/>
              </a:solidFill>
              <a:uFill>
                <a:solidFill>
                  <a:srgbClr val="ffffff"/>
                </a:solidFill>
              </a:uFill>
              <a:latin typeface="Arial"/>
            </a:endParaRPr>
          </a:p>
        </p:txBody>
      </p:sp>
      <p:sp>
        <p:nvSpPr>
          <p:cNvPr id="602" name="CustomShape 2"/>
          <p:cNvSpPr/>
          <p:nvPr/>
        </p:nvSpPr>
        <p:spPr>
          <a:xfrm>
            <a:off x="1225080" y="3247200"/>
            <a:ext cx="7471800" cy="1693080"/>
          </a:xfrm>
          <a:prstGeom prst="ellipse">
            <a:avLst/>
          </a:prstGeom>
          <a:noFill/>
          <a:ln w="10152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pic>
        <p:nvPicPr>
          <p:cNvPr id="603" name="図 3" descr=""/>
          <p:cNvPicPr/>
          <p:nvPr/>
        </p:nvPicPr>
        <p:blipFill>
          <a:blip r:embed="rId1"/>
          <a:stretch/>
        </p:blipFill>
        <p:spPr>
          <a:xfrm>
            <a:off x="4536360" y="2872440"/>
            <a:ext cx="704520" cy="628200"/>
          </a:xfrm>
          <a:prstGeom prst="rect">
            <a:avLst/>
          </a:prstGeom>
          <a:ln>
            <a:noFill/>
          </a:ln>
        </p:spPr>
      </p:pic>
      <p:sp>
        <p:nvSpPr>
          <p:cNvPr id="604" name="CustomShape 3"/>
          <p:cNvSpPr/>
          <p:nvPr/>
        </p:nvSpPr>
        <p:spPr>
          <a:xfrm>
            <a:off x="272520" y="2853000"/>
            <a:ext cx="3312000" cy="998280"/>
          </a:xfrm>
          <a:prstGeom prst="roundRect">
            <a:avLst>
              <a:gd name="adj" fmla="val 16667"/>
            </a:avLst>
          </a:prstGeom>
          <a:pattFill prst="openDmnd">
            <a:fgClr>
              <a:srgbClr val="ff9933"/>
            </a:fgClr>
            <a:bgClr>
              <a:srgbClr val="ffffff"/>
            </a:bgClr>
          </a:pattFill>
          <a:ln>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400" spc="-1" strike="noStrike">
                <a:solidFill>
                  <a:srgbClr val="000000"/>
                </a:solidFill>
                <a:uFill>
                  <a:solidFill>
                    <a:srgbClr val="ffffff"/>
                  </a:solidFill>
                </a:uFill>
                <a:latin typeface="HG丸ｺﾞｼｯｸM-PRO"/>
                <a:ea typeface="HG丸ｺﾞｼｯｸM-PRO"/>
              </a:rPr>
              <a:t>①</a:t>
            </a:r>
            <a:r>
              <a:rPr b="0" lang="en-US" sz="1400" spc="-1" strike="noStrike">
                <a:solidFill>
                  <a:srgbClr val="000000"/>
                </a:solidFill>
                <a:uFill>
                  <a:solidFill>
                    <a:srgbClr val="ffffff"/>
                  </a:solidFill>
                </a:uFill>
                <a:latin typeface="HG丸ｺﾞｼｯｸM-PRO"/>
                <a:ea typeface="HG丸ｺﾞｼｯｸM-PRO"/>
              </a:rPr>
              <a:t>　社会福祉事業又は公益事業を行うに当たって提供される「福祉サービス」であること</a:t>
            </a:r>
            <a:endParaRPr b="0" lang="en-US" sz="1800" spc="-1" strike="noStrike">
              <a:solidFill>
                <a:srgbClr val="000000"/>
              </a:solidFill>
              <a:uFill>
                <a:solidFill>
                  <a:srgbClr val="ffffff"/>
                </a:solidFill>
              </a:uFill>
              <a:latin typeface="Arial"/>
            </a:endParaRPr>
          </a:p>
        </p:txBody>
      </p:sp>
      <p:sp>
        <p:nvSpPr>
          <p:cNvPr id="605" name="CustomShape 4"/>
          <p:cNvSpPr/>
          <p:nvPr/>
        </p:nvSpPr>
        <p:spPr>
          <a:xfrm>
            <a:off x="6321240" y="2853000"/>
            <a:ext cx="3312000" cy="998280"/>
          </a:xfrm>
          <a:prstGeom prst="roundRect">
            <a:avLst>
              <a:gd name="adj" fmla="val 16667"/>
            </a:avLst>
          </a:prstGeom>
          <a:pattFill prst="openDmnd">
            <a:fgClr>
              <a:srgbClr val="ff9933"/>
            </a:fgClr>
            <a:bgClr>
              <a:srgbClr val="ffffff"/>
            </a:bgClr>
          </a:pattFill>
          <a:ln>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400" spc="-1" strike="noStrike">
                <a:solidFill>
                  <a:srgbClr val="000000"/>
                </a:solidFill>
                <a:uFill>
                  <a:solidFill>
                    <a:srgbClr val="ffffff"/>
                  </a:solidFill>
                </a:uFill>
                <a:latin typeface="HG丸ｺﾞｼｯｸM-PRO"/>
                <a:ea typeface="HG丸ｺﾞｼｯｸM-PRO"/>
              </a:rPr>
              <a:t>②</a:t>
            </a:r>
            <a:r>
              <a:rPr b="0" lang="en-US" sz="1400" spc="-1" strike="noStrike">
                <a:solidFill>
                  <a:srgbClr val="000000"/>
                </a:solidFill>
                <a:uFill>
                  <a:solidFill>
                    <a:srgbClr val="ffffff"/>
                  </a:solidFill>
                </a:uFill>
                <a:latin typeface="HG丸ｺﾞｼｯｸM-PRO"/>
                <a:ea typeface="HG丸ｺﾞｼｯｸM-PRO"/>
              </a:rPr>
              <a:t>　「日常生活又は社会生活上の支援を必要とする者」に対する福祉サービスであること</a:t>
            </a:r>
            <a:endParaRPr b="0" lang="en-US" sz="1800" spc="-1" strike="noStrike">
              <a:solidFill>
                <a:srgbClr val="000000"/>
              </a:solidFill>
              <a:uFill>
                <a:solidFill>
                  <a:srgbClr val="ffffff"/>
                </a:solidFill>
              </a:uFill>
              <a:latin typeface="Arial"/>
            </a:endParaRPr>
          </a:p>
        </p:txBody>
      </p:sp>
      <p:sp>
        <p:nvSpPr>
          <p:cNvPr id="606" name="CustomShape 5"/>
          <p:cNvSpPr/>
          <p:nvPr/>
        </p:nvSpPr>
        <p:spPr>
          <a:xfrm>
            <a:off x="3008880" y="4797000"/>
            <a:ext cx="3822480" cy="659520"/>
          </a:xfrm>
          <a:prstGeom prst="roundRect">
            <a:avLst>
              <a:gd name="adj" fmla="val 16667"/>
            </a:avLst>
          </a:prstGeom>
          <a:pattFill prst="openDmnd">
            <a:fgClr>
              <a:srgbClr val="ff9933"/>
            </a:fgClr>
            <a:bgClr>
              <a:srgbClr val="ffffff"/>
            </a:bgClr>
          </a:pattFill>
          <a:ln>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400" spc="-1" strike="noStrike">
                <a:solidFill>
                  <a:srgbClr val="000000"/>
                </a:solidFill>
                <a:uFill>
                  <a:solidFill>
                    <a:srgbClr val="ffffff"/>
                  </a:solidFill>
                </a:uFill>
                <a:latin typeface="HG丸ｺﾞｼｯｸM-PRO"/>
                <a:ea typeface="HG丸ｺﾞｼｯｸM-PRO"/>
              </a:rPr>
              <a:t>③</a:t>
            </a:r>
            <a:r>
              <a:rPr b="0" lang="en-US" sz="1400" spc="-1" strike="noStrike">
                <a:solidFill>
                  <a:srgbClr val="000000"/>
                </a:solidFill>
                <a:uFill>
                  <a:solidFill>
                    <a:srgbClr val="ffffff"/>
                  </a:solidFill>
                </a:uFill>
                <a:latin typeface="HG丸ｺﾞｼｯｸM-PRO"/>
                <a:ea typeface="HG丸ｺﾞｼｯｸM-PRO"/>
              </a:rPr>
              <a:t>　無料又は低額な料金で提供されること</a:t>
            </a:r>
            <a:endParaRPr b="0" lang="en-US" sz="1800" spc="-1" strike="noStrike">
              <a:solidFill>
                <a:srgbClr val="000000"/>
              </a:solidFill>
              <a:uFill>
                <a:solidFill>
                  <a:srgbClr val="ffffff"/>
                </a:solidFill>
              </a:uFill>
              <a:latin typeface="Arial"/>
            </a:endParaRPr>
          </a:p>
        </p:txBody>
      </p:sp>
      <p:sp>
        <p:nvSpPr>
          <p:cNvPr id="607" name="CustomShape 6"/>
          <p:cNvSpPr/>
          <p:nvPr/>
        </p:nvSpPr>
        <p:spPr>
          <a:xfrm>
            <a:off x="4088880" y="5580360"/>
            <a:ext cx="1800000" cy="656280"/>
          </a:xfrm>
          <a:prstGeom prst="downArrow">
            <a:avLst>
              <a:gd name="adj1" fmla="val 50000"/>
              <a:gd name="adj2" fmla="val 50000"/>
            </a:avLst>
          </a:prstGeom>
          <a:pattFill prst="openDmnd">
            <a:fgClr>
              <a:srgbClr val="ff9999"/>
            </a:fgClr>
            <a:bgClr>
              <a:srgbClr val="ffffff"/>
            </a:bgClr>
          </a:pattFill>
          <a:ln>
            <a:solidFill>
              <a:srgbClr val="ff9999"/>
            </a:solidFill>
            <a:round/>
          </a:ln>
        </p:spPr>
        <p:style>
          <a:lnRef idx="2">
            <a:schemeClr val="accent1">
              <a:shade val="50000"/>
            </a:schemeClr>
          </a:lnRef>
          <a:fillRef idx="1">
            <a:schemeClr val="accent1"/>
          </a:fillRef>
          <a:effectRef idx="0">
            <a:schemeClr val="accent1"/>
          </a:effectRef>
          <a:fontRef idx="minor"/>
        </p:style>
      </p:sp>
      <p:sp>
        <p:nvSpPr>
          <p:cNvPr id="608" name="CustomShape 7"/>
          <p:cNvSpPr/>
          <p:nvPr/>
        </p:nvSpPr>
        <p:spPr>
          <a:xfrm>
            <a:off x="1287360" y="5580360"/>
            <a:ext cx="7737120" cy="577080"/>
          </a:xfrm>
          <a:prstGeom prst="rect">
            <a:avLst/>
          </a:prstGeom>
          <a:noFill/>
          <a:ln>
            <a:noFill/>
          </a:ln>
        </p:spPr>
        <p:style>
          <a:lnRef idx="0"/>
          <a:fillRef idx="0"/>
          <a:effectRef idx="0"/>
          <a:fontRef idx="minor"/>
        </p:style>
        <p:txBody>
          <a:bodyPr wrap="none" lIns="90000" rIns="90000" tIns="45000" bIns="45000"/>
          <a:p>
            <a:pPr>
              <a:lnSpc>
                <a:spcPct val="100000"/>
              </a:lnSpc>
            </a:pPr>
            <a:r>
              <a:rPr b="0" lang="en-US" sz="1600" spc="-1" strike="noStrike">
                <a:solidFill>
                  <a:srgbClr val="000000"/>
                </a:solidFill>
                <a:uFill>
                  <a:solidFill>
                    <a:srgbClr val="ffffff"/>
                  </a:solidFill>
                </a:uFill>
                <a:latin typeface="ＤＦ特太ゴシック体"/>
                <a:ea typeface="ＤＦ特太ゴシック体"/>
              </a:rPr>
              <a:t>○</a:t>
            </a:r>
            <a:r>
              <a:rPr b="0" lang="en-US" sz="1600" spc="-1" strike="noStrike">
                <a:solidFill>
                  <a:srgbClr val="000000"/>
                </a:solidFill>
                <a:uFill>
                  <a:solidFill>
                    <a:srgbClr val="ffffff"/>
                  </a:solidFill>
                </a:uFill>
                <a:latin typeface="ＤＦ特太ゴシック体"/>
                <a:ea typeface="ＤＦ特太ゴシック体"/>
              </a:rPr>
              <a:t>　社会福祉法人の地域社会への貢献</a:t>
            </a:r>
            <a:endParaRPr b="0" lang="en-US" sz="1800" spc="-1" strike="noStrike">
              <a:solidFill>
                <a:srgbClr val="000000"/>
              </a:solidFill>
              <a:uFill>
                <a:solidFill>
                  <a:srgbClr val="ffffff"/>
                </a:solidFill>
              </a:uFill>
              <a:latin typeface="Arial"/>
            </a:endParaRPr>
          </a:p>
          <a:p>
            <a:pPr algn="ctr">
              <a:lnSpc>
                <a:spcPct val="100000"/>
              </a:lnSpc>
            </a:pPr>
            <a:r>
              <a:rPr b="0" lang="en-US" sz="1600" spc="-1" strike="noStrike">
                <a:solidFill>
                  <a:srgbClr val="000000"/>
                </a:solidFill>
                <a:uFill>
                  <a:solidFill>
                    <a:srgbClr val="ffffff"/>
                  </a:solidFill>
                </a:uFill>
                <a:latin typeface="ＤＦ特太ゴシック体"/>
                <a:ea typeface="ＤＦ特太ゴシック体"/>
              </a:rPr>
              <a:t>　　⇒　各法人が創意工夫をこらした多様な「地域における公益的な取組」を推進</a:t>
            </a:r>
            <a:endParaRPr b="0" lang="en-US" sz="1800" spc="-1" strike="noStrike">
              <a:solidFill>
                <a:srgbClr val="000000"/>
              </a:solidFill>
              <a:uFill>
                <a:solidFill>
                  <a:srgbClr val="ffffff"/>
                </a:solidFill>
              </a:uFill>
              <a:latin typeface="Arial"/>
            </a:endParaRPr>
          </a:p>
        </p:txBody>
      </p:sp>
      <p:sp>
        <p:nvSpPr>
          <p:cNvPr id="609" name="CustomShape 8"/>
          <p:cNvSpPr/>
          <p:nvPr/>
        </p:nvSpPr>
        <p:spPr>
          <a:xfrm>
            <a:off x="128520" y="6309360"/>
            <a:ext cx="9648720" cy="431640"/>
          </a:xfrm>
          <a:prstGeom prst="foldedCorner">
            <a:avLst>
              <a:gd name="adj" fmla="val 16667"/>
            </a:avLst>
          </a:prstGeom>
          <a:pattFill prst="openDmnd">
            <a:fgClr>
              <a:srgbClr val="ffff00"/>
            </a:fgClr>
            <a:bgClr>
              <a:srgbClr val="ffffff"/>
            </a:bgClr>
          </a:pattFill>
          <a:ln w="2844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1600" spc="-1" strike="noStrike">
                <a:solidFill>
                  <a:srgbClr val="000000"/>
                </a:solidFill>
                <a:uFill>
                  <a:solidFill>
                    <a:srgbClr val="ffffff"/>
                  </a:solidFill>
                </a:uFill>
                <a:latin typeface="HG丸ｺﾞｼｯｸM-PRO"/>
                <a:ea typeface="HG丸ｺﾞｼｯｸM-PRO"/>
              </a:rPr>
              <a:t>地域において、少子高齢化・人口減少などを踏まえた福祉ニーズに対応するサービスが充実</a:t>
            </a:r>
            <a:endParaRPr b="0" lang="en-US" sz="1800" spc="-1" strike="noStrike">
              <a:solidFill>
                <a:srgbClr val="000000"/>
              </a:solidFill>
              <a:uFill>
                <a:solidFill>
                  <a:srgbClr val="ffffff"/>
                </a:solidFill>
              </a:uFill>
              <a:latin typeface="Arial"/>
            </a:endParaRPr>
          </a:p>
        </p:txBody>
      </p:sp>
      <p:sp>
        <p:nvSpPr>
          <p:cNvPr id="610" name="CustomShape 9"/>
          <p:cNvSpPr/>
          <p:nvPr/>
        </p:nvSpPr>
        <p:spPr>
          <a:xfrm>
            <a:off x="1352520" y="3972240"/>
            <a:ext cx="1567080" cy="3949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000" spc="-1" strike="noStrike">
                <a:solidFill>
                  <a:srgbClr val="000000"/>
                </a:solidFill>
                <a:uFill>
                  <a:solidFill>
                    <a:srgbClr val="ffffff"/>
                  </a:solidFill>
                </a:uFill>
                <a:latin typeface="Calibri"/>
                <a:ea typeface="ＭＳ Ｐゴシック"/>
              </a:rPr>
              <a:t>（在宅の単身高齢者や障害者への見守りなど）</a:t>
            </a:r>
            <a:endParaRPr b="0" lang="en-US" sz="1800" spc="-1" strike="noStrike">
              <a:solidFill>
                <a:srgbClr val="000000"/>
              </a:solidFill>
              <a:uFill>
                <a:solidFill>
                  <a:srgbClr val="ffffff"/>
                </a:solidFill>
              </a:uFill>
              <a:latin typeface="Arial"/>
            </a:endParaRPr>
          </a:p>
        </p:txBody>
      </p:sp>
      <p:pic>
        <p:nvPicPr>
          <p:cNvPr id="611" name="図 34" descr=""/>
          <p:cNvPicPr/>
          <p:nvPr/>
        </p:nvPicPr>
        <p:blipFill>
          <a:blip r:embed="rId2"/>
          <a:stretch/>
        </p:blipFill>
        <p:spPr>
          <a:xfrm>
            <a:off x="7197840" y="4440600"/>
            <a:ext cx="1001160" cy="716400"/>
          </a:xfrm>
          <a:prstGeom prst="rect">
            <a:avLst/>
          </a:prstGeom>
          <a:ln>
            <a:noFill/>
          </a:ln>
        </p:spPr>
      </p:pic>
      <p:sp>
        <p:nvSpPr>
          <p:cNvPr id="612" name="CustomShape 10"/>
          <p:cNvSpPr/>
          <p:nvPr/>
        </p:nvSpPr>
        <p:spPr>
          <a:xfrm>
            <a:off x="6759360" y="3965040"/>
            <a:ext cx="1793520" cy="3949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000" spc="-1" strike="noStrike">
                <a:solidFill>
                  <a:srgbClr val="000000"/>
                </a:solidFill>
                <a:uFill>
                  <a:solidFill>
                    <a:srgbClr val="ffffff"/>
                  </a:solidFill>
                </a:uFill>
                <a:latin typeface="Calibri"/>
                <a:ea typeface="ＭＳ Ｐゴシック"/>
              </a:rPr>
              <a:t>（生活困窮世帯の子どもに</a:t>
            </a:r>
            <a:endParaRPr b="0" lang="en-US" sz="1800" spc="-1" strike="noStrike">
              <a:solidFill>
                <a:srgbClr val="000000"/>
              </a:solidFill>
              <a:uFill>
                <a:solidFill>
                  <a:srgbClr val="ffffff"/>
                </a:solidFill>
              </a:uFill>
              <a:latin typeface="Arial"/>
            </a:endParaRPr>
          </a:p>
          <a:p>
            <a:pPr algn="ctr">
              <a:lnSpc>
                <a:spcPct val="100000"/>
              </a:lnSpc>
            </a:pPr>
            <a:r>
              <a:rPr b="0" lang="en-US" sz="1000" spc="-1" strike="noStrike">
                <a:solidFill>
                  <a:srgbClr val="000000"/>
                </a:solidFill>
                <a:uFill>
                  <a:solidFill>
                    <a:srgbClr val="ffffff"/>
                  </a:solidFill>
                </a:uFill>
                <a:latin typeface="Calibri"/>
                <a:ea typeface="ＭＳ Ｐゴシック"/>
              </a:rPr>
              <a:t>対する学習支援など）</a:t>
            </a:r>
            <a:endParaRPr b="0" lang="en-US" sz="1800" spc="-1" strike="noStrike">
              <a:solidFill>
                <a:srgbClr val="000000"/>
              </a:solidFill>
              <a:uFill>
                <a:solidFill>
                  <a:srgbClr val="ffffff"/>
                </a:solidFill>
              </a:uFill>
              <a:latin typeface="Arial"/>
            </a:endParaRPr>
          </a:p>
        </p:txBody>
      </p:sp>
      <p:sp>
        <p:nvSpPr>
          <p:cNvPr id="613" name="CustomShape 11"/>
          <p:cNvSpPr/>
          <p:nvPr/>
        </p:nvSpPr>
        <p:spPr>
          <a:xfrm>
            <a:off x="3951000" y="2637000"/>
            <a:ext cx="1793520" cy="25020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050" spc="-1" strike="noStrike">
                <a:solidFill>
                  <a:srgbClr val="000000"/>
                </a:solidFill>
                <a:uFill>
                  <a:solidFill>
                    <a:srgbClr val="ffffff"/>
                  </a:solidFill>
                </a:uFill>
                <a:latin typeface="ＤＦ特太ゴシック体"/>
                <a:ea typeface="ＤＦ特太ゴシック体"/>
              </a:rPr>
              <a:t>【社会福祉法人】</a:t>
            </a:r>
            <a:endParaRPr b="0" lang="en-US" sz="1800" spc="-1" strike="noStrike">
              <a:solidFill>
                <a:srgbClr val="000000"/>
              </a:solidFill>
              <a:uFill>
                <a:solidFill>
                  <a:srgbClr val="ffffff"/>
                </a:solidFill>
              </a:uFill>
              <a:latin typeface="Arial"/>
            </a:endParaRPr>
          </a:p>
        </p:txBody>
      </p:sp>
      <p:sp>
        <p:nvSpPr>
          <p:cNvPr id="614" name="CustomShape 12"/>
          <p:cNvSpPr/>
          <p:nvPr/>
        </p:nvSpPr>
        <p:spPr>
          <a:xfrm>
            <a:off x="56520" y="4510080"/>
            <a:ext cx="1230120" cy="934920"/>
          </a:xfrm>
          <a:prstGeom prst="wedgeRoundRectCallout">
            <a:avLst>
              <a:gd name="adj1" fmla="val 42524"/>
              <a:gd name="adj2" fmla="val -131437"/>
              <a:gd name="adj3" fmla="val 16667"/>
            </a:avLst>
          </a:prstGeom>
          <a:solidFill>
            <a:schemeClr val="bg1"/>
          </a:solidFill>
          <a:ln w="12600">
            <a:solidFill>
              <a:schemeClr val="bg1">
                <a:lumMod val="65000"/>
              </a:schemeClr>
            </a:solidFill>
            <a:custDash>
              <a:ds d="400000" sp="3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050" spc="-1" strike="noStrike">
                <a:solidFill>
                  <a:srgbClr val="000000"/>
                </a:solidFill>
                <a:uFill>
                  <a:solidFill>
                    <a:srgbClr val="ffffff"/>
                  </a:solidFill>
                </a:uFill>
                <a:latin typeface="HGPｺﾞｼｯｸM"/>
                <a:ea typeface="HGPｺﾞｼｯｸM"/>
              </a:rPr>
              <a:t>（留意点）</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HGPｺﾞｼｯｸM"/>
                <a:ea typeface="HGPｺﾞｼｯｸM"/>
              </a:rPr>
              <a:t>社会福祉と関連のない事業は該当しない</a:t>
            </a:r>
            <a:endParaRPr b="0" lang="en-US" sz="1800" spc="-1" strike="noStrike">
              <a:solidFill>
                <a:srgbClr val="000000"/>
              </a:solidFill>
              <a:uFill>
                <a:solidFill>
                  <a:srgbClr val="ffffff"/>
                </a:solidFill>
              </a:uFill>
              <a:latin typeface="Arial"/>
            </a:endParaRPr>
          </a:p>
        </p:txBody>
      </p:sp>
      <p:sp>
        <p:nvSpPr>
          <p:cNvPr id="615" name="CustomShape 13"/>
          <p:cNvSpPr/>
          <p:nvPr/>
        </p:nvSpPr>
        <p:spPr>
          <a:xfrm>
            <a:off x="8475120" y="4726080"/>
            <a:ext cx="1374120" cy="934920"/>
          </a:xfrm>
          <a:prstGeom prst="wedgeRoundRectCallout">
            <a:avLst>
              <a:gd name="adj1" fmla="val -57382"/>
              <a:gd name="adj2" fmla="val -163493"/>
              <a:gd name="adj3" fmla="val 16667"/>
            </a:avLst>
          </a:prstGeom>
          <a:solidFill>
            <a:schemeClr val="bg1"/>
          </a:solidFill>
          <a:ln w="12600">
            <a:solidFill>
              <a:schemeClr val="bg1">
                <a:lumMod val="65000"/>
              </a:schemeClr>
            </a:solidFill>
            <a:custDash>
              <a:ds d="400000" sp="3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050" spc="-1" strike="noStrike">
                <a:solidFill>
                  <a:srgbClr val="000000"/>
                </a:solidFill>
                <a:uFill>
                  <a:solidFill>
                    <a:srgbClr val="ffffff"/>
                  </a:solidFill>
                </a:uFill>
                <a:latin typeface="HGPｺﾞｼｯｸM"/>
                <a:ea typeface="HGPｺﾞｼｯｸM"/>
              </a:rPr>
              <a:t>（留意点）</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HGPｺﾞｼｯｸM"/>
                <a:ea typeface="HGPｺﾞｼｯｸM"/>
              </a:rPr>
              <a:t>心身の状況や家庭環境、経済的な理由により支援を要する者が対象</a:t>
            </a:r>
            <a:endParaRPr b="0" lang="en-US" sz="1800" spc="-1" strike="noStrike">
              <a:solidFill>
                <a:srgbClr val="000000"/>
              </a:solidFill>
              <a:uFill>
                <a:solidFill>
                  <a:srgbClr val="ffffff"/>
                </a:solidFill>
              </a:uFill>
              <a:latin typeface="Arial"/>
            </a:endParaRPr>
          </a:p>
        </p:txBody>
      </p:sp>
      <p:sp>
        <p:nvSpPr>
          <p:cNvPr id="616" name="CustomShape 14"/>
          <p:cNvSpPr/>
          <p:nvPr/>
        </p:nvSpPr>
        <p:spPr>
          <a:xfrm>
            <a:off x="3296880" y="4088520"/>
            <a:ext cx="3168000" cy="564120"/>
          </a:xfrm>
          <a:prstGeom prst="wedgeRoundRectCallout">
            <a:avLst>
              <a:gd name="adj1" fmla="val -29806"/>
              <a:gd name="adj2" fmla="val 96948"/>
              <a:gd name="adj3" fmla="val 16667"/>
            </a:avLst>
          </a:prstGeom>
          <a:solidFill>
            <a:schemeClr val="bg1"/>
          </a:solidFill>
          <a:ln w="12600">
            <a:solidFill>
              <a:schemeClr val="bg1">
                <a:lumMod val="65000"/>
              </a:schemeClr>
            </a:solidFill>
            <a:custDash>
              <a:ds d="400000" sp="3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050" spc="-1" strike="noStrike">
                <a:solidFill>
                  <a:srgbClr val="000000"/>
                </a:solidFill>
                <a:uFill>
                  <a:solidFill>
                    <a:srgbClr val="ffffff"/>
                  </a:solidFill>
                </a:uFill>
                <a:latin typeface="HGPｺﾞｼｯｸM"/>
                <a:ea typeface="HGPｺﾞｼｯｸM"/>
              </a:rPr>
              <a:t>（留意点）</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HGPｺﾞｼｯｸM"/>
                <a:ea typeface="HGPｺﾞｼｯｸM"/>
              </a:rPr>
              <a:t>法人の費用負担により、料金を徴収しない又は費用を下回る料金を徴収して実施するもの</a:t>
            </a:r>
            <a:endParaRPr b="0" lang="en-US" sz="1800" spc="-1" strike="noStrike">
              <a:solidFill>
                <a:srgbClr val="000000"/>
              </a:solidFill>
              <a:uFill>
                <a:solidFill>
                  <a:srgbClr val="ffffff"/>
                </a:solidFill>
              </a:uFill>
              <a:latin typeface="Arial"/>
            </a:endParaRPr>
          </a:p>
        </p:txBody>
      </p:sp>
      <p:sp>
        <p:nvSpPr>
          <p:cNvPr id="617" name="CustomShape 15"/>
          <p:cNvSpPr/>
          <p:nvPr/>
        </p:nvSpPr>
        <p:spPr>
          <a:xfrm>
            <a:off x="1358640" y="3645000"/>
            <a:ext cx="7194240" cy="3337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600" spc="-1" strike="noStrike" u="sng">
                <a:solidFill>
                  <a:srgbClr val="558ed5"/>
                </a:solidFill>
                <a:uFill>
                  <a:solidFill>
                    <a:srgbClr val="ffffff"/>
                  </a:solidFill>
                </a:uFill>
                <a:latin typeface="ＤＦ特太ゴシック体"/>
                <a:ea typeface="ＤＦ特太ゴシック体"/>
              </a:rPr>
              <a:t>地域における公益的な取組</a:t>
            </a:r>
            <a:endParaRPr b="0" lang="en-US" sz="1800" spc="-1" strike="noStrike">
              <a:solidFill>
                <a:srgbClr val="000000"/>
              </a:solidFill>
              <a:uFill>
                <a:solidFill>
                  <a:srgbClr val="ffffff"/>
                </a:solidFill>
              </a:uFill>
              <a:latin typeface="Arial"/>
            </a:endParaRPr>
          </a:p>
        </p:txBody>
      </p:sp>
      <p:pic>
        <p:nvPicPr>
          <p:cNvPr id="618" name="図 6" descr=""/>
          <p:cNvPicPr/>
          <p:nvPr/>
        </p:nvPicPr>
        <p:blipFill>
          <a:blip r:embed="rId3"/>
          <a:stretch/>
        </p:blipFill>
        <p:spPr>
          <a:xfrm>
            <a:off x="1776240" y="4420080"/>
            <a:ext cx="655920" cy="870120"/>
          </a:xfrm>
          <a:prstGeom prst="rect">
            <a:avLst/>
          </a:prstGeom>
          <a:ln>
            <a:noFill/>
          </a:ln>
        </p:spPr>
      </p:pic>
      <p:sp>
        <p:nvSpPr>
          <p:cNvPr id="619" name="CustomShape 16"/>
          <p:cNvSpPr/>
          <p:nvPr/>
        </p:nvSpPr>
        <p:spPr>
          <a:xfrm>
            <a:off x="1729080" y="190800"/>
            <a:ext cx="6429960" cy="456480"/>
          </a:xfrm>
          <a:prstGeom prst="rect">
            <a:avLst/>
          </a:prstGeom>
          <a:noFill/>
          <a:ln>
            <a:noFill/>
          </a:ln>
        </p:spPr>
        <p:style>
          <a:lnRef idx="0"/>
          <a:fillRef idx="0"/>
          <a:effectRef idx="0"/>
          <a:fontRef idx="minor"/>
        </p:style>
        <p:txBody>
          <a:bodyPr wrap="none" lIns="90000" rIns="90000" tIns="45000" bIns="45000" anchor="ctr"/>
          <a:p>
            <a:pPr marL="77400" indent="-77040" algn="ctr">
              <a:lnSpc>
                <a:spcPct val="100000"/>
              </a:lnSpc>
            </a:pPr>
            <a:r>
              <a:rPr b="1" lang="en-US" sz="2400" spc="-1" strike="noStrike">
                <a:solidFill>
                  <a:srgbClr val="000000"/>
                </a:solidFill>
                <a:uFill>
                  <a:solidFill>
                    <a:srgbClr val="ffffff"/>
                  </a:solidFill>
                </a:uFill>
                <a:latin typeface="メイリオ"/>
                <a:ea typeface="メイリオ"/>
              </a:rPr>
              <a:t>４．「地域における公益的な取組」について</a:t>
            </a:r>
            <a:endParaRPr b="0" lang="en-US" sz="1800" spc="-1" strike="noStrike">
              <a:solidFill>
                <a:srgbClr val="000000"/>
              </a:solidFill>
              <a:uFill>
                <a:solidFill>
                  <a:srgbClr val="ffffff"/>
                </a:solidFill>
              </a:uFill>
              <a:latin typeface="Arial"/>
            </a:endParaRPr>
          </a:p>
        </p:txBody>
      </p:sp>
      <p:sp>
        <p:nvSpPr>
          <p:cNvPr id="620" name="TextShape 17"/>
          <p:cNvSpPr txBox="1"/>
          <p:nvPr/>
        </p:nvSpPr>
        <p:spPr>
          <a:xfrm>
            <a:off x="8938440" y="4587840"/>
            <a:ext cx="982800" cy="40690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12</a:t>
            </a:r>
            <a:endParaRPr b="0" lang="en-US" sz="1400" spc="-1" strike="noStrike">
              <a:solidFill>
                <a:srgbClr val="000000"/>
              </a:solidFill>
              <a:uFill>
                <a:solidFill>
                  <a:srgbClr val="ffffff"/>
                </a:solidFill>
              </a:uFill>
              <a:latin typeface="Times New Roman"/>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1" name="CustomShape 1"/>
          <p:cNvSpPr/>
          <p:nvPr/>
        </p:nvSpPr>
        <p:spPr>
          <a:xfrm>
            <a:off x="64080" y="44640"/>
            <a:ext cx="9777240" cy="575640"/>
          </a:xfrm>
          <a:prstGeom prst="bevel">
            <a:avLst>
              <a:gd name="adj" fmla="val 12500"/>
            </a:avLst>
          </a:prstGeom>
          <a:pattFill prst="openDmnd">
            <a:fgClr>
              <a:srgbClr val="95b3d7"/>
            </a:fgClr>
            <a:bgClr>
              <a:srgbClr val="ffffff"/>
            </a:bgClr>
          </a:pattFill>
          <a:ln w="9360">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txBody>
          <a:bodyPr anchor="ctr"/>
          <a:p>
            <a:pPr algn="ctr">
              <a:lnSpc>
                <a:spcPct val="100000"/>
              </a:lnSpc>
            </a:pPr>
            <a:r>
              <a:rPr b="0" lang="en-US" sz="2000" spc="-1" strike="noStrike">
                <a:solidFill>
                  <a:srgbClr val="000000"/>
                </a:solidFill>
                <a:uFill>
                  <a:solidFill>
                    <a:srgbClr val="ffffff"/>
                  </a:solidFill>
                </a:uFill>
                <a:latin typeface="ＤＦ特太ゴシック体"/>
                <a:ea typeface="ＤＦ特太ゴシック体"/>
              </a:rPr>
              <a:t>　　社会福祉法人改革の施行スケジュールについて</a:t>
            </a:r>
            <a:endParaRPr b="0" lang="en-US" sz="1800" spc="-1" strike="noStrike">
              <a:solidFill>
                <a:srgbClr val="000000"/>
              </a:solidFill>
              <a:uFill>
                <a:solidFill>
                  <a:srgbClr val="ffffff"/>
                </a:solidFill>
              </a:uFill>
              <a:latin typeface="Arial"/>
            </a:endParaRPr>
          </a:p>
        </p:txBody>
      </p:sp>
      <p:graphicFrame>
        <p:nvGraphicFramePr>
          <p:cNvPr id="622" name="Table 2"/>
          <p:cNvGraphicFramePr/>
          <p:nvPr/>
        </p:nvGraphicFramePr>
        <p:xfrm>
          <a:off x="72000" y="692640"/>
          <a:ext cx="9705240" cy="5962680"/>
        </p:xfrm>
        <a:graphic>
          <a:graphicData uri="http://schemas.openxmlformats.org/drawingml/2006/table">
            <a:tbl>
              <a:tblPr/>
              <a:tblGrid>
                <a:gridCol w="488160"/>
                <a:gridCol w="936000"/>
                <a:gridCol w="1728000"/>
                <a:gridCol w="1631880"/>
                <a:gridCol w="1631880"/>
                <a:gridCol w="1631880"/>
                <a:gridCol w="1657440"/>
              </a:tblGrid>
              <a:tr h="186840">
                <a:tc gridSpan="2" rowSpan="2">
                  <a:txBody>
                    <a:bodyPr lIns="3960" rIns="3960" tIns="3960" bIns="0" anchor="ctr"/>
                    <a:p>
                      <a:pPr algn="ctr">
                        <a:lnSpc>
                          <a:spcPct val="100000"/>
                        </a:lnSpc>
                      </a:pPr>
                      <a:r>
                        <a:rPr b="0" lang="en-US" sz="1200" spc="-1" strike="noStrike">
                          <a:solidFill>
                            <a:srgbClr val="000000"/>
                          </a:solidFill>
                          <a:uFill>
                            <a:solidFill>
                              <a:srgbClr val="ffffff"/>
                            </a:solidFill>
                          </a:uFill>
                          <a:latin typeface="ＭＳ ゴシック"/>
                          <a:ea typeface="ＭＳ ゴシック"/>
                        </a:rPr>
                        <a:t>　</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c hMerge="1" rowSpan="1">
                  <a:tcPr>
                    <a:solidFill>
                      <a:srgbClr val="729fcf"/>
                    </a:solidFill>
                  </a:tcPr>
                </a:tc>
                <a:tc>
                  <a:txBody>
                    <a:bodyPr lIns="3960" rIns="3960" tIns="3960" bIns="0" anchor="ctr"/>
                    <a:p>
                      <a:pPr algn="ctr">
                        <a:lnSpc>
                          <a:spcPct val="100000"/>
                        </a:lnSpc>
                      </a:pPr>
                      <a:r>
                        <a:rPr b="0" lang="en-US" sz="1200" spc="-1" strike="noStrike">
                          <a:solidFill>
                            <a:srgbClr val="000000"/>
                          </a:solidFill>
                          <a:uFill>
                            <a:solidFill>
                              <a:srgbClr val="ffffff"/>
                            </a:solidFill>
                          </a:uFill>
                          <a:latin typeface="HGSｺﾞｼｯｸM"/>
                          <a:ea typeface="HGSｺﾞｼｯｸM"/>
                        </a:rPr>
                        <a:t>２８年度</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c gridSpan="4">
                  <a:txBody>
                    <a:bodyPr lIns="3960" rIns="3960" tIns="3960" bIns="0" anchor="ctr"/>
                    <a:p>
                      <a:pPr algn="ctr">
                        <a:lnSpc>
                          <a:spcPct val="100000"/>
                        </a:lnSpc>
                      </a:pPr>
                      <a:r>
                        <a:rPr b="0" lang="en-US" sz="1200" spc="-1" strike="noStrike">
                          <a:solidFill>
                            <a:srgbClr val="000000"/>
                          </a:solidFill>
                          <a:uFill>
                            <a:solidFill>
                              <a:srgbClr val="ffffff"/>
                            </a:solidFill>
                          </a:uFill>
                          <a:latin typeface="HGSｺﾞｼｯｸM"/>
                          <a:ea typeface="HGSｺﾞｼｯｸM"/>
                        </a:rPr>
                        <a:t>２９年度</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r>
              <a:tr h="186840">
                <a:tc vMerge="1" gridSpan="1">
                  <a:tcPr>
                    <a:solidFill>
                      <a:srgbClr val="729fcf"/>
                    </a:solidFill>
                  </a:tcPr>
                </a:tc>
                <a:tc vMerge="1" hMerge="1">
                  <a:tcPr>
                    <a:solidFill>
                      <a:srgbClr val="729fcf"/>
                    </a:solidFill>
                  </a:tcPr>
                </a:tc>
                <a:tc>
                  <a:txBody>
                    <a:bodyPr lIns="3960" rIns="3960" tIns="3960" bIns="0" anchor="ctr"/>
                    <a:p>
                      <a:pPr algn="ctr">
                        <a:lnSpc>
                          <a:spcPct val="100000"/>
                        </a:lnSpc>
                      </a:pPr>
                      <a:r>
                        <a:rPr b="0" lang="en-US" sz="1200" spc="-1" strike="noStrike">
                          <a:solidFill>
                            <a:srgbClr val="000000"/>
                          </a:solidFill>
                          <a:uFill>
                            <a:solidFill>
                              <a:srgbClr val="ffffff"/>
                            </a:solidFill>
                          </a:uFill>
                          <a:latin typeface="HGSｺﾞｼｯｸM"/>
                          <a:ea typeface="HGSｺﾞｼｯｸM"/>
                        </a:rPr>
                        <a:t>～３月</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c gridSpan="3">
                  <a:txBody>
                    <a:bodyPr lIns="3960" rIns="3960" tIns="3960" bIns="0" anchor="ctr"/>
                    <a:p>
                      <a:pPr algn="ctr">
                        <a:lnSpc>
                          <a:spcPct val="100000"/>
                        </a:lnSpc>
                      </a:pPr>
                      <a:r>
                        <a:rPr b="0" lang="en-US" sz="1200" spc="-1" strike="noStrike">
                          <a:solidFill>
                            <a:srgbClr val="000000"/>
                          </a:solidFill>
                          <a:uFill>
                            <a:solidFill>
                              <a:srgbClr val="ffffff"/>
                            </a:solidFill>
                          </a:uFill>
                          <a:latin typeface="HGSｺﾞｼｯｸM"/>
                          <a:ea typeface="HGSｺﾞｼｯｸM"/>
                        </a:rPr>
                        <a:t>４～６月</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c>
                  <a:txBody>
                    <a:bodyPr lIns="3960" rIns="3960" tIns="3960" bIns="0" anchor="ctr"/>
                    <a:p>
                      <a:pPr algn="ctr">
                        <a:lnSpc>
                          <a:spcPct val="100000"/>
                        </a:lnSpc>
                      </a:pPr>
                      <a:r>
                        <a:rPr b="0" lang="en-US" sz="1200" spc="-1" strike="noStrike">
                          <a:solidFill>
                            <a:srgbClr val="000000"/>
                          </a:solidFill>
                          <a:uFill>
                            <a:solidFill>
                              <a:srgbClr val="ffffff"/>
                            </a:solidFill>
                          </a:uFill>
                          <a:latin typeface="HGSｺﾞｼｯｸM"/>
                          <a:ea typeface="HGSｺﾞｼｯｸM"/>
                        </a:rPr>
                        <a:t>７月～</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99"/>
                    </a:solidFill>
                  </a:tcPr>
                </a:tc>
              </a:tr>
              <a:tr h="345960">
                <a:tc gridSpan="2">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関係法令</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HGSｺﾞｼｯｸM"/>
                          <a:ea typeface="HGSｺﾞｼｯｸM"/>
                        </a:rPr>
                        <a:t>改正等</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9360">
                      <a:solidFill>
                        <a:srgbClr val="000000"/>
                      </a:solidFill>
                    </a:lnB>
                    <a:solidFill>
                      <a:srgbClr val="ffffff"/>
                    </a:solidFill>
                  </a:tcPr>
                </a:tc>
                <a:tc hMerge="1">
                  <a:tcPr>
                    <a:solidFill>
                      <a:srgbClr val="729fc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900000">
                <a:tc rowSpan="4">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法人</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評議員会</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HGSｺﾞｼｯｸM"/>
                          <a:ea typeface="HGSｺﾞｼｯｸM"/>
                        </a:rPr>
                        <a:t>関係</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理事会</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HGSｺﾞｼｯｸM"/>
                          <a:ea typeface="HGSｺﾞｼｯｸM"/>
                        </a:rPr>
                        <a:t>関係</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会計監査人</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HGSｺﾞｼｯｸM"/>
                          <a:ea typeface="HGSｺﾞｼｯｸM"/>
                        </a:rPr>
                        <a:t>関係</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社会福祉充実計画関係</a:t>
                      </a:r>
                      <a:endParaRPr b="0" lang="en-US" sz="1800" spc="-1" strike="noStrike">
                        <a:solidFill>
                          <a:srgbClr val="000000"/>
                        </a:solidFill>
                        <a:uFill>
                          <a:solidFill>
                            <a:srgbClr val="ffffff"/>
                          </a:solidFill>
                        </a:uFill>
                        <a:latin typeface="Arial"/>
                      </a:endParaRPr>
                    </a:p>
                    <a:p>
                      <a:pPr algn="ctr">
                        <a:lnSpc>
                          <a:spcPct val="100000"/>
                        </a:lnSpc>
                      </a:pPr>
                      <a:r>
                        <a:rPr b="1" lang="en-US" sz="800" spc="-1" strike="noStrike">
                          <a:solidFill>
                            <a:srgbClr val="000000"/>
                          </a:solidFill>
                          <a:uFill>
                            <a:solidFill>
                              <a:srgbClr val="ffffff"/>
                            </a:solidFill>
                          </a:uFill>
                          <a:latin typeface="HGSｺﾞｼｯｸM"/>
                          <a:ea typeface="HGSｺﾞｼｯｸM"/>
                        </a:rPr>
                        <a:t>※</a:t>
                      </a:r>
                      <a:r>
                        <a:rPr b="1" lang="en-US" sz="800" spc="-1" strike="noStrike">
                          <a:solidFill>
                            <a:srgbClr val="000000"/>
                          </a:solidFill>
                          <a:uFill>
                            <a:solidFill>
                              <a:srgbClr val="ffffff"/>
                            </a:solidFill>
                          </a:uFill>
                          <a:latin typeface="HGSｺﾞｼｯｸM"/>
                          <a:ea typeface="HGSｺﾞｼｯｸM"/>
                        </a:rPr>
                        <a:t>残額のある法人のみ計画作成</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rowSpan="2">
                  <a:txBody>
                    <a:bodyPr lIns="3960" rIns="3960" tIns="3960" bIns="0" anchor="ctr" vert="vert"/>
                    <a:p>
                      <a:pPr algn="ctr">
                        <a:lnSpc>
                          <a:spcPct val="100000"/>
                        </a:lnSpc>
                      </a:pPr>
                      <a:r>
                        <a:rPr b="0" lang="en-US" sz="1100" spc="-1" strike="noStrike">
                          <a:solidFill>
                            <a:srgbClr val="000000"/>
                          </a:solidFill>
                          <a:uFill>
                            <a:solidFill>
                              <a:srgbClr val="ffffff"/>
                            </a:solidFill>
                          </a:uFill>
                          <a:latin typeface="HGSｺﾞｼｯｸM"/>
                          <a:ea typeface="HGSｺﾞｼｯｸM"/>
                        </a:rPr>
                        <a:t>所轄庁</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9360">
                      <a:solidFill>
                        <a:srgbClr val="000000"/>
                      </a:solidFill>
                    </a:lnT>
                    <a:lnB w="12240">
                      <a:solidFill>
                        <a:srgbClr val="000000"/>
                      </a:solidFill>
                    </a:lnB>
                    <a:solidFill>
                      <a:srgbClr val="ffffff"/>
                    </a:solidFill>
                  </a:tcPr>
                </a:tc>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定款変更等</a:t>
                      </a:r>
                      <a:endParaRPr b="0" lang="en-US" sz="1800" spc="-1" strike="noStrike">
                        <a:solidFill>
                          <a:srgbClr val="000000"/>
                        </a:solidFill>
                        <a:uFill>
                          <a:solidFill>
                            <a:srgbClr val="ffffff"/>
                          </a:solidFill>
                        </a:uFill>
                        <a:latin typeface="Arial"/>
                      </a:endParaRPr>
                    </a:p>
                  </a:txBody>
                  <a:tcPr marL="3960" marR="3960">
                    <a:lnL w="1224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地域協議会</a:t>
                      </a:r>
                      <a:endParaRPr b="0" lang="en-US" sz="1800" spc="-1" strike="noStrike">
                        <a:solidFill>
                          <a:srgbClr val="000000"/>
                        </a:solidFill>
                        <a:uFill>
                          <a:solidFill>
                            <a:srgbClr val="ffffff"/>
                          </a:solidFill>
                        </a:uFill>
                        <a:latin typeface="Arial"/>
                      </a:endParaRPr>
                    </a:p>
                  </a:txBody>
                  <a:tcPr marL="3960" marR="3960">
                    <a:lnL w="12240">
                      <a:solidFill>
                        <a:srgbClr val="000000"/>
                      </a:solidFill>
                    </a:lnL>
                    <a:lnR w="12240">
                      <a:solidFill>
                        <a:srgbClr val="000000"/>
                      </a:solidFill>
                    </a:lnR>
                    <a:lnT w="9360">
                      <a:solidFill>
                        <a:srgbClr val="000000"/>
                      </a:solidFill>
                    </a:lnT>
                    <a:lnB w="9360">
                      <a:solidFill>
                        <a:srgbClr val="000000"/>
                      </a:solidFill>
                    </a:lnB>
                    <a:solidFill>
                      <a:srgbClr val="fffff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0280">
                <a:tc gridSpan="2">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指導監査</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12240">
                      <a:solidFill>
                        <a:srgbClr val="000000"/>
                      </a:solidFill>
                    </a:lnT>
                    <a:lnB w="12240">
                      <a:solidFill>
                        <a:srgbClr val="000000"/>
                      </a:solidFill>
                    </a:lnB>
                    <a:solidFill>
                      <a:srgbClr val="ffffff"/>
                    </a:solidFill>
                  </a:tcPr>
                </a:tc>
                <a:tc hMerge="1">
                  <a:tcPr>
                    <a:solidFill>
                      <a:srgbClr val="729fc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r h="621360">
                <a:tc gridSpan="2">
                  <a:txBody>
                    <a:bodyPr lIns="3960" rIns="3960" tIns="3960" bIns="0" anchor="ctr"/>
                    <a:p>
                      <a:pPr algn="ctr">
                        <a:lnSpc>
                          <a:spcPct val="100000"/>
                        </a:lnSpc>
                      </a:pPr>
                      <a:r>
                        <a:rPr b="0" lang="en-US" sz="1100" spc="-1" strike="noStrike">
                          <a:solidFill>
                            <a:srgbClr val="000000"/>
                          </a:solidFill>
                          <a:uFill>
                            <a:solidFill>
                              <a:srgbClr val="ffffff"/>
                            </a:solidFill>
                          </a:uFill>
                          <a:latin typeface="HGSｺﾞｼｯｸM"/>
                          <a:ea typeface="HGSｺﾞｼｯｸM"/>
                        </a:rPr>
                        <a:t>財務諸表等電子</a:t>
                      </a:r>
                      <a:endParaRPr b="0" lang="en-US" sz="1800" spc="-1" strike="noStrike">
                        <a:solidFill>
                          <a:srgbClr val="000000"/>
                        </a:solidFill>
                        <a:uFill>
                          <a:solidFill>
                            <a:srgbClr val="ffffff"/>
                          </a:solidFill>
                        </a:uFill>
                        <a:latin typeface="Arial"/>
                      </a:endParaRPr>
                    </a:p>
                    <a:p>
                      <a:pPr algn="ctr">
                        <a:lnSpc>
                          <a:spcPct val="100000"/>
                        </a:lnSpc>
                      </a:pPr>
                      <a:r>
                        <a:rPr b="0" lang="en-US" sz="1100" spc="-1" strike="noStrike">
                          <a:solidFill>
                            <a:srgbClr val="000000"/>
                          </a:solidFill>
                          <a:uFill>
                            <a:solidFill>
                              <a:srgbClr val="ffffff"/>
                            </a:solidFill>
                          </a:uFill>
                          <a:latin typeface="HGSｺﾞｼｯｸM"/>
                          <a:ea typeface="HGSｺﾞｼｯｸM"/>
                        </a:rPr>
                        <a:t>開示システム</a:t>
                      </a:r>
                      <a:endParaRPr b="0" lang="en-US" sz="1800" spc="-1" strike="noStrike">
                        <a:solidFill>
                          <a:srgbClr val="000000"/>
                        </a:solidFill>
                        <a:uFill>
                          <a:solidFill>
                            <a:srgbClr val="ffffff"/>
                          </a:solidFill>
                        </a:uFill>
                        <a:latin typeface="Arial"/>
                      </a:endParaRPr>
                    </a:p>
                  </a:txBody>
                  <a:tcPr marL="3960" marR="3960">
                    <a:lnL w="9360">
                      <a:solidFill>
                        <a:srgbClr val="000000"/>
                      </a:solidFill>
                    </a:lnL>
                    <a:lnR w="12240">
                      <a:solidFill>
                        <a:srgbClr val="000000"/>
                      </a:solidFill>
                    </a:lnR>
                    <a:lnT w="12240">
                      <a:solidFill>
                        <a:srgbClr val="000000"/>
                      </a:solidFill>
                    </a:lnT>
                    <a:lnB w="9360">
                      <a:solidFill>
                        <a:srgbClr val="000000"/>
                      </a:solidFill>
                    </a:lnB>
                    <a:solidFill>
                      <a:srgbClr val="ffffff"/>
                    </a:solidFill>
                  </a:tcPr>
                </a:tc>
                <a:tc hMerge="1">
                  <a:tcPr>
                    <a:solidFill>
                      <a:srgbClr val="729fcf"/>
                    </a:solidFill>
                  </a:tcPr>
                </a:tc>
                <a:tc>
                  <a:tcPr marL="3960" marR="3960">
                    <a:lnL w="1224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2880">
                      <a:solidFill>
                        <a:srgbClr val="000000"/>
                      </a:solidFill>
                    </a:lnR>
                    <a:lnT w="9360">
                      <a:solidFill>
                        <a:srgbClr val="000000"/>
                      </a:solidFill>
                    </a:lnT>
                    <a:lnB w="9360">
                      <a:solidFill>
                        <a:srgbClr val="000000"/>
                      </a:solidFill>
                    </a:lnB>
                    <a:solidFill>
                      <a:srgbClr val="ffffff"/>
                    </a:solidFill>
                  </a:tcPr>
                </a:tc>
                <a:tc>
                  <a:tcPr marL="3960" marR="3960">
                    <a:lnL w="2880">
                      <a:solidFill>
                        <a:srgbClr val="000000"/>
                      </a:solidFill>
                    </a:lnL>
                    <a:lnR w="9360">
                      <a:solidFill>
                        <a:srgbClr val="000000"/>
                      </a:solidFill>
                    </a:lnR>
                    <a:lnT w="9360">
                      <a:solidFill>
                        <a:srgbClr val="000000"/>
                      </a:solidFill>
                    </a:lnT>
                    <a:lnB w="9360">
                      <a:solidFill>
                        <a:srgbClr val="000000"/>
                      </a:solidFill>
                    </a:lnB>
                    <a:solidFill>
                      <a:srgbClr val="ffffff"/>
                    </a:solidFill>
                  </a:tcPr>
                </a:tc>
                <a:tc>
                  <a:tcPr marL="3960" marR="3960">
                    <a:lnL w="9360">
                      <a:solidFill>
                        <a:srgbClr val="000000"/>
                      </a:solidFill>
                    </a:lnL>
                    <a:lnR w="9360">
                      <a:solidFill>
                        <a:srgbClr val="000000"/>
                      </a:solidFill>
                    </a:lnR>
                    <a:lnT w="9360">
                      <a:solidFill>
                        <a:srgbClr val="000000"/>
                      </a:solidFill>
                    </a:lnT>
                    <a:lnB w="9360">
                      <a:solidFill>
                        <a:srgbClr val="000000"/>
                      </a:solidFill>
                    </a:lnB>
                    <a:solidFill>
                      <a:srgbClr val="ffffff"/>
                    </a:solidFill>
                  </a:tcPr>
                </a:tc>
              </a:tr>
            </a:tbl>
          </a:graphicData>
        </a:graphic>
      </p:graphicFrame>
      <p:sp>
        <p:nvSpPr>
          <p:cNvPr id="623" name="CustomShape 3"/>
          <p:cNvSpPr/>
          <p:nvPr/>
        </p:nvSpPr>
        <p:spPr>
          <a:xfrm>
            <a:off x="5132520" y="1812240"/>
            <a:ext cx="1583640" cy="320400"/>
          </a:xfrm>
          <a:prstGeom prst="rect">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新評議員による定時評議員会の開催（決算、新役員、報酬基準等）</a:t>
            </a:r>
            <a:endParaRPr b="0" lang="en-US" sz="1800" spc="-1" strike="noStrike">
              <a:solidFill>
                <a:srgbClr val="000000"/>
              </a:solidFill>
              <a:uFill>
                <a:solidFill>
                  <a:srgbClr val="ffffff"/>
                </a:solidFill>
              </a:uFill>
              <a:latin typeface="Arial"/>
            </a:endParaRPr>
          </a:p>
        </p:txBody>
      </p:sp>
      <p:sp>
        <p:nvSpPr>
          <p:cNvPr id="624" name="CustomShape 4"/>
          <p:cNvSpPr/>
          <p:nvPr/>
        </p:nvSpPr>
        <p:spPr>
          <a:xfrm>
            <a:off x="4916880" y="2565000"/>
            <a:ext cx="1331640" cy="320400"/>
          </a:xfrm>
          <a:prstGeom prst="rect">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旧役員による理事会の開催（決算、新役員等）</a:t>
            </a:r>
            <a:endParaRPr b="0" lang="en-US" sz="1800" spc="-1" strike="noStrike">
              <a:solidFill>
                <a:srgbClr val="000000"/>
              </a:solidFill>
              <a:uFill>
                <a:solidFill>
                  <a:srgbClr val="ffffff"/>
                </a:solidFill>
              </a:uFill>
              <a:latin typeface="Arial"/>
            </a:endParaRPr>
          </a:p>
        </p:txBody>
      </p:sp>
      <p:sp>
        <p:nvSpPr>
          <p:cNvPr id="625" name="CustomShape 5"/>
          <p:cNvSpPr/>
          <p:nvPr/>
        </p:nvSpPr>
        <p:spPr>
          <a:xfrm>
            <a:off x="1496520" y="3562920"/>
            <a:ext cx="2736000" cy="629640"/>
          </a:xfrm>
          <a:prstGeom prst="rightArrow">
            <a:avLst>
              <a:gd name="adj1" fmla="val 77497"/>
              <a:gd name="adj2" fmla="val 50000"/>
            </a:avLst>
          </a:prstGeom>
          <a:pattFill prst="openDmnd">
            <a:fgClr>
              <a:srgbClr val="ccff99"/>
            </a:fgClr>
            <a:bgClr>
              <a:srgbClr val="ffffff"/>
            </a:bgClr>
          </a:pattFill>
          <a:ln w="9360">
            <a:solidFill>
              <a:srgbClr val="92d050"/>
            </a:solidFill>
            <a:round/>
          </a:ln>
        </p:spPr>
        <p:style>
          <a:lnRef idx="2">
            <a:schemeClr val="accent1">
              <a:shade val="50000"/>
            </a:schemeClr>
          </a:lnRef>
          <a:fillRef idx="1">
            <a:schemeClr val="accent1"/>
          </a:fillRef>
          <a:effectRef idx="0">
            <a:schemeClr val="accent1"/>
          </a:effectRef>
          <a:fontRef idx="minor"/>
        </p:style>
      </p:sp>
      <p:sp>
        <p:nvSpPr>
          <p:cNvPr id="626" name="CustomShape 6"/>
          <p:cNvSpPr/>
          <p:nvPr/>
        </p:nvSpPr>
        <p:spPr>
          <a:xfrm>
            <a:off x="1496520" y="4194000"/>
            <a:ext cx="1671120" cy="577080"/>
          </a:xfrm>
          <a:prstGeom prst="rightArrow">
            <a:avLst>
              <a:gd name="adj1" fmla="val 50000"/>
              <a:gd name="adj2" fmla="val 50000"/>
            </a:avLst>
          </a:prstGeom>
          <a:solidFill>
            <a:schemeClr val="accent5">
              <a:lumMod val="40000"/>
              <a:lumOff val="60000"/>
            </a:schemeClr>
          </a:solid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定款変更認可</a:t>
            </a:r>
            <a:endParaRPr b="0" lang="en-US" sz="1800" spc="-1" strike="noStrike">
              <a:solidFill>
                <a:srgbClr val="000000"/>
              </a:solidFill>
              <a:uFill>
                <a:solidFill>
                  <a:srgbClr val="ffffff"/>
                </a:solidFill>
              </a:uFill>
              <a:latin typeface="Arial"/>
            </a:endParaRPr>
          </a:p>
        </p:txBody>
      </p:sp>
      <p:sp>
        <p:nvSpPr>
          <p:cNvPr id="627" name="CustomShape 7"/>
          <p:cNvSpPr/>
          <p:nvPr/>
        </p:nvSpPr>
        <p:spPr>
          <a:xfrm>
            <a:off x="3080880" y="1052640"/>
            <a:ext cx="1511640" cy="227520"/>
          </a:xfrm>
          <a:prstGeom prst="rect">
            <a:avLst/>
          </a:prstGeom>
          <a:noFill/>
          <a:ln>
            <a:noFill/>
          </a:ln>
        </p:spPr>
        <p:style>
          <a:lnRef idx="0"/>
          <a:fillRef idx="0"/>
          <a:effectRef idx="0"/>
          <a:fontRef idx="minor"/>
        </p:style>
        <p:txBody>
          <a:bodyPr lIns="90000" rIns="90000" tIns="45000" bIns="45000"/>
          <a:p>
            <a:pPr marL="82440" indent="-82080">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施行</a:t>
            </a:r>
            <a:endParaRPr b="0" lang="en-US" sz="1800" spc="-1" strike="noStrike">
              <a:solidFill>
                <a:srgbClr val="000000"/>
              </a:solidFill>
              <a:uFill>
                <a:solidFill>
                  <a:srgbClr val="ffffff"/>
                </a:solidFill>
              </a:uFill>
              <a:latin typeface="Arial"/>
            </a:endParaRPr>
          </a:p>
        </p:txBody>
      </p:sp>
      <p:sp>
        <p:nvSpPr>
          <p:cNvPr id="628" name="CustomShape 8"/>
          <p:cNvSpPr/>
          <p:nvPr/>
        </p:nvSpPr>
        <p:spPr>
          <a:xfrm>
            <a:off x="3168000" y="1485000"/>
            <a:ext cx="1511640" cy="254880"/>
          </a:xfrm>
          <a:prstGeom prst="rect">
            <a:avLst/>
          </a:prstGeom>
          <a:noFill/>
          <a:ln>
            <a:noFill/>
          </a:ln>
        </p:spPr>
        <p:style>
          <a:lnRef idx="0"/>
          <a:fillRef idx="0"/>
          <a:effectRef idx="0"/>
          <a:fontRef idx="minor"/>
        </p:style>
        <p:txBody>
          <a:bodyPr lIns="0" rIns="0" tIns="0" bIns="0" anchor="ctr"/>
          <a:p>
            <a:pPr marL="82440" indent="-82080">
              <a:lnSpc>
                <a:spcPts val="353"/>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旧評議員任期満了</a:t>
            </a:r>
            <a:endParaRPr b="0" lang="en-US" sz="1800" spc="-1" strike="noStrike">
              <a:solidFill>
                <a:srgbClr val="000000"/>
              </a:solidFill>
              <a:uFill>
                <a:solidFill>
                  <a:srgbClr val="ffffff"/>
                </a:solidFill>
              </a:uFill>
              <a:latin typeface="Arial"/>
            </a:endParaRPr>
          </a:p>
          <a:p>
            <a:pPr marL="82440" indent="3240">
              <a:lnSpc>
                <a:spcPts val="353"/>
              </a:lnSpc>
            </a:pPr>
            <a:r>
              <a:rPr b="0" lang="en-US" sz="800" spc="-1" strike="noStrike">
                <a:solidFill>
                  <a:srgbClr val="000000"/>
                </a:solidFill>
                <a:uFill>
                  <a:solidFill>
                    <a:srgbClr val="ffffff"/>
                  </a:solidFill>
                </a:uFill>
                <a:latin typeface="HGPｺﾞｼｯｸM"/>
                <a:ea typeface="HGPｺﾞｼｯｸM"/>
              </a:rPr>
              <a:t> </a:t>
            </a:r>
            <a:r>
              <a:rPr b="0" lang="en-US" sz="800" spc="-1" strike="noStrike">
                <a:solidFill>
                  <a:srgbClr val="000000"/>
                </a:solidFill>
                <a:uFill>
                  <a:solidFill>
                    <a:srgbClr val="ffffff"/>
                  </a:solidFill>
                </a:uFill>
                <a:latin typeface="HGPｺﾞｼｯｸM"/>
                <a:ea typeface="HGPｺﾞｼｯｸM"/>
              </a:rPr>
              <a:t>新評議員の任期開始</a:t>
            </a:r>
            <a:endParaRPr b="0" lang="en-US" sz="1800" spc="-1" strike="noStrike">
              <a:solidFill>
                <a:srgbClr val="000000"/>
              </a:solidFill>
              <a:uFill>
                <a:solidFill>
                  <a:srgbClr val="ffffff"/>
                </a:solidFill>
              </a:uFill>
              <a:latin typeface="Arial"/>
            </a:endParaRPr>
          </a:p>
        </p:txBody>
      </p:sp>
      <p:sp>
        <p:nvSpPr>
          <p:cNvPr id="629" name="CustomShape 9"/>
          <p:cNvSpPr/>
          <p:nvPr/>
        </p:nvSpPr>
        <p:spPr>
          <a:xfrm flipV="1">
            <a:off x="1496520" y="1313280"/>
            <a:ext cx="8259840" cy="11160"/>
          </a:xfrm>
          <a:custGeom>
            <a:avLst/>
            <a:gdLst/>
            <a:ahLst/>
            <a:rect l="l" t="t" r="r" b="b"/>
            <a:pathLst>
              <a:path w="21600" h="21600">
                <a:moveTo>
                  <a:pt x="0" y="0"/>
                </a:moveTo>
                <a:lnTo>
                  <a:pt x="21600" y="21600"/>
                </a:lnTo>
              </a:path>
            </a:pathLst>
          </a:custGeom>
          <a:noFill/>
          <a:ln w="28440">
            <a:solidFill>
              <a:srgbClr val="4a7ebb"/>
            </a:solidFill>
            <a:round/>
            <a:headEnd len="med" type="arrow" w="med"/>
            <a:tailEnd len="med" type="arrow" w="med"/>
          </a:ln>
        </p:spPr>
        <p:style>
          <a:lnRef idx="1">
            <a:schemeClr val="accent1"/>
          </a:lnRef>
          <a:fillRef idx="0">
            <a:schemeClr val="accent1"/>
          </a:fillRef>
          <a:effectRef idx="0">
            <a:schemeClr val="accent1"/>
          </a:effectRef>
          <a:fontRef idx="minor"/>
        </p:style>
      </p:sp>
      <p:sp>
        <p:nvSpPr>
          <p:cNvPr id="630" name="CustomShape 10"/>
          <p:cNvSpPr/>
          <p:nvPr/>
        </p:nvSpPr>
        <p:spPr>
          <a:xfrm>
            <a:off x="8201160" y="4172040"/>
            <a:ext cx="1575720" cy="577080"/>
          </a:xfrm>
          <a:prstGeom prst="rightArrow">
            <a:avLst>
              <a:gd name="adj1" fmla="val 50000"/>
              <a:gd name="adj2" fmla="val 33110"/>
            </a:avLst>
          </a:prstGeom>
          <a:solidFill>
            <a:schemeClr val="accent5">
              <a:lumMod val="40000"/>
              <a:lumOff val="60000"/>
            </a:schemeClr>
          </a:solid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0" rIns="0" tIns="45000" bIns="45000" anchor="ctr"/>
          <a:p>
            <a:pPr marL="90360" indent="-90000" algn="ctr">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充実計画承認</a:t>
            </a:r>
            <a:endParaRPr b="0" lang="en-US" sz="1800" spc="-1" strike="noStrike">
              <a:solidFill>
                <a:srgbClr val="000000"/>
              </a:solidFill>
              <a:uFill>
                <a:solidFill>
                  <a:srgbClr val="ffffff"/>
                </a:solidFill>
              </a:uFill>
              <a:latin typeface="Arial"/>
            </a:endParaRPr>
          </a:p>
        </p:txBody>
      </p:sp>
      <p:sp>
        <p:nvSpPr>
          <p:cNvPr id="631" name="CustomShape 11"/>
          <p:cNvSpPr/>
          <p:nvPr/>
        </p:nvSpPr>
        <p:spPr>
          <a:xfrm>
            <a:off x="5169240" y="3057120"/>
            <a:ext cx="1583640" cy="352440"/>
          </a:xfrm>
          <a:prstGeom prst="rect">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定時評議員会による会計監査人の選任</a:t>
            </a:r>
            <a:endParaRPr b="0" lang="en-US" sz="1800" spc="-1" strike="noStrike">
              <a:solidFill>
                <a:srgbClr val="000000"/>
              </a:solidFill>
              <a:uFill>
                <a:solidFill>
                  <a:srgbClr val="ffffff"/>
                </a:solidFill>
              </a:uFill>
              <a:latin typeface="Arial"/>
            </a:endParaRPr>
          </a:p>
        </p:txBody>
      </p:sp>
      <p:sp>
        <p:nvSpPr>
          <p:cNvPr id="632" name="CustomShape 12"/>
          <p:cNvSpPr/>
          <p:nvPr/>
        </p:nvSpPr>
        <p:spPr>
          <a:xfrm>
            <a:off x="7376760" y="2877480"/>
            <a:ext cx="2400480" cy="711720"/>
          </a:xfrm>
          <a:prstGeom prst="rightArrow">
            <a:avLst>
              <a:gd name="adj1" fmla="val 50000"/>
              <a:gd name="adj2" fmla="val 51764"/>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sp>
      <p:sp>
        <p:nvSpPr>
          <p:cNvPr id="633" name="CustomShape 13"/>
          <p:cNvSpPr/>
          <p:nvPr/>
        </p:nvSpPr>
        <p:spPr>
          <a:xfrm>
            <a:off x="6033240" y="3699360"/>
            <a:ext cx="719640" cy="368640"/>
          </a:xfrm>
          <a:prstGeom prst="rect">
            <a:avLst/>
          </a:prstGeom>
          <a:pattFill prst="openDmnd">
            <a:fgClr>
              <a:srgbClr val="ccff99"/>
            </a:fgClr>
            <a:bgClr>
              <a:srgbClr val="ffffff"/>
            </a:bgClr>
          </a:pattFill>
          <a:ln w="9360">
            <a:solidFill>
              <a:srgbClr val="92d050"/>
            </a:solidFill>
            <a:round/>
          </a:ln>
        </p:spPr>
        <p:style>
          <a:lnRef idx="2">
            <a:schemeClr val="accent1">
              <a:shade val="50000"/>
            </a:schemeClr>
          </a:lnRef>
          <a:fillRef idx="1">
            <a:schemeClr val="accent1"/>
          </a:fillRef>
          <a:effectRef idx="0">
            <a:schemeClr val="accent1"/>
          </a:effectRef>
          <a:fontRef idx="minor"/>
        </p:style>
      </p:sp>
      <p:sp>
        <p:nvSpPr>
          <p:cNvPr id="634" name="CustomShape 14"/>
          <p:cNvSpPr/>
          <p:nvPr/>
        </p:nvSpPr>
        <p:spPr>
          <a:xfrm>
            <a:off x="6052680" y="3790080"/>
            <a:ext cx="628200" cy="213840"/>
          </a:xfrm>
          <a:prstGeom prst="rect">
            <a:avLst/>
          </a:prstGeom>
          <a:noFill/>
          <a:ln>
            <a:noFill/>
          </a:ln>
        </p:spPr>
        <p:style>
          <a:lnRef idx="0"/>
          <a:fillRef idx="0"/>
          <a:effectRef idx="0"/>
          <a:fontRef idx="minor"/>
        </p:style>
        <p:txBody>
          <a:bodyPr lIns="0" rIns="0" tIns="0" bIns="0" anchor="ctr"/>
          <a:p>
            <a:pPr marL="82440" indent="-82080">
              <a:lnSpc>
                <a:spcPct val="100000"/>
              </a:lnSpc>
            </a:pPr>
            <a:r>
              <a:rPr b="0" lang="en-US" sz="700" spc="-1" strike="noStrike">
                <a:solidFill>
                  <a:srgbClr val="000000"/>
                </a:solidFill>
                <a:uFill>
                  <a:solidFill>
                    <a:srgbClr val="ffffff"/>
                  </a:solidFill>
                </a:uFill>
                <a:latin typeface="HGPｺﾞｼｯｸM"/>
                <a:ea typeface="HGPｺﾞｼｯｸM"/>
              </a:rPr>
              <a:t>○</a:t>
            </a:r>
            <a:r>
              <a:rPr b="0" lang="en-US" sz="700" spc="-1" strike="noStrike">
                <a:solidFill>
                  <a:srgbClr val="000000"/>
                </a:solidFill>
                <a:uFill>
                  <a:solidFill>
                    <a:srgbClr val="ffffff"/>
                  </a:solidFill>
                </a:uFill>
                <a:latin typeface="HGPｺﾞｼｯｸM"/>
                <a:ea typeface="HGPｺﾞｼｯｸM"/>
              </a:rPr>
              <a:t>定時評議員会による承認</a:t>
            </a:r>
            <a:endParaRPr b="0" lang="en-US" sz="1800" spc="-1" strike="noStrike">
              <a:solidFill>
                <a:srgbClr val="000000"/>
              </a:solidFill>
              <a:uFill>
                <a:solidFill>
                  <a:srgbClr val="ffffff"/>
                </a:solidFill>
              </a:uFill>
              <a:latin typeface="Arial"/>
            </a:endParaRPr>
          </a:p>
        </p:txBody>
      </p:sp>
      <p:sp>
        <p:nvSpPr>
          <p:cNvPr id="635" name="CustomShape 15"/>
          <p:cNvSpPr/>
          <p:nvPr/>
        </p:nvSpPr>
        <p:spPr>
          <a:xfrm>
            <a:off x="7970760" y="3126960"/>
            <a:ext cx="879120" cy="212400"/>
          </a:xfrm>
          <a:prstGeom prst="rect">
            <a:avLst/>
          </a:prstGeom>
          <a:noFill/>
          <a:ln>
            <a:noFill/>
          </a:ln>
        </p:spPr>
        <p:style>
          <a:lnRef idx="0"/>
          <a:fillRef idx="0"/>
          <a:effectRef idx="0"/>
          <a:fontRef idx="minor"/>
        </p:style>
        <p:txBody>
          <a:bodyPr wrap="none" lIns="0" rIns="0" tIns="45000" bIns="45000" anchor="ctr"/>
          <a:p>
            <a:pPr marL="82440" indent="-8208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会計監査開始</a:t>
            </a:r>
            <a:endParaRPr b="0" lang="en-US" sz="1800" spc="-1" strike="noStrike">
              <a:solidFill>
                <a:srgbClr val="000000"/>
              </a:solidFill>
              <a:uFill>
                <a:solidFill>
                  <a:srgbClr val="ffffff"/>
                </a:solidFill>
              </a:uFill>
              <a:latin typeface="Arial"/>
            </a:endParaRPr>
          </a:p>
        </p:txBody>
      </p:sp>
      <p:sp>
        <p:nvSpPr>
          <p:cNvPr id="636" name="CustomShape 16"/>
          <p:cNvSpPr/>
          <p:nvPr/>
        </p:nvSpPr>
        <p:spPr>
          <a:xfrm>
            <a:off x="4517280" y="1170000"/>
            <a:ext cx="1095840" cy="137880"/>
          </a:xfrm>
          <a:prstGeom prst="rect">
            <a:avLst/>
          </a:prstGeom>
          <a:solidFill>
            <a:schemeClr val="bg1"/>
          </a:solidFill>
          <a:ln>
            <a:noFill/>
          </a:ln>
        </p:spPr>
        <p:style>
          <a:lnRef idx="0"/>
          <a:fillRef idx="0"/>
          <a:effectRef idx="0"/>
          <a:fontRef idx="minor"/>
        </p:style>
        <p:txBody>
          <a:bodyPr wrap="none" lIns="36000" rIns="36000" tIns="0" bIns="0" anchor="ctr"/>
          <a:p>
            <a:pPr marL="82440" indent="-82080">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適宜Ｑ＆Ａ発出</a:t>
            </a:r>
            <a:endParaRPr b="0" lang="en-US" sz="1800" spc="-1" strike="noStrike">
              <a:solidFill>
                <a:srgbClr val="000000"/>
              </a:solidFill>
              <a:uFill>
                <a:solidFill>
                  <a:srgbClr val="ffffff"/>
                </a:solidFill>
              </a:uFill>
              <a:latin typeface="Arial"/>
            </a:endParaRPr>
          </a:p>
        </p:txBody>
      </p:sp>
      <p:sp>
        <p:nvSpPr>
          <p:cNvPr id="637" name="CustomShape 17"/>
          <p:cNvSpPr/>
          <p:nvPr/>
        </p:nvSpPr>
        <p:spPr>
          <a:xfrm>
            <a:off x="1496520" y="1412640"/>
            <a:ext cx="1671120" cy="899640"/>
          </a:xfrm>
          <a:prstGeom prst="rightArrow">
            <a:avLst>
              <a:gd name="adj1" fmla="val 59524"/>
              <a:gd name="adj2" fmla="val 50000"/>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sp>
      <p:sp>
        <p:nvSpPr>
          <p:cNvPr id="638" name="CustomShape 18"/>
          <p:cNvSpPr/>
          <p:nvPr/>
        </p:nvSpPr>
        <p:spPr>
          <a:xfrm>
            <a:off x="1496520" y="2925000"/>
            <a:ext cx="1671120" cy="627120"/>
          </a:xfrm>
          <a:prstGeom prst="rightArrow">
            <a:avLst>
              <a:gd name="adj1" fmla="val 74283"/>
              <a:gd name="adj2" fmla="val 50000"/>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会計監査人候補者の選定</a:t>
            </a:r>
            <a:endParaRPr b="0" lang="en-US" sz="1800" spc="-1" strike="noStrike">
              <a:solidFill>
                <a:srgbClr val="000000"/>
              </a:solidFill>
              <a:uFill>
                <a:solidFill>
                  <a:srgbClr val="ffffff"/>
                </a:solidFill>
              </a:uFill>
              <a:latin typeface="Arial"/>
            </a:endParaRPr>
          </a:p>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　 ⇒　予備調査の実施</a:t>
            </a:r>
            <a:endParaRPr b="0" lang="en-US" sz="1800" spc="-1" strike="noStrike">
              <a:solidFill>
                <a:srgbClr val="000000"/>
              </a:solidFill>
              <a:uFill>
                <a:solidFill>
                  <a:srgbClr val="ffffff"/>
                </a:solidFill>
              </a:uFill>
              <a:latin typeface="Arial"/>
            </a:endParaRPr>
          </a:p>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予備調査の結果に基づく法人による改善</a:t>
            </a:r>
            <a:endParaRPr b="0" lang="en-US" sz="1800" spc="-1" strike="noStrike">
              <a:solidFill>
                <a:srgbClr val="000000"/>
              </a:solidFill>
              <a:uFill>
                <a:solidFill>
                  <a:srgbClr val="ffffff"/>
                </a:solidFill>
              </a:uFill>
              <a:latin typeface="Arial"/>
            </a:endParaRPr>
          </a:p>
        </p:txBody>
      </p:sp>
      <p:sp>
        <p:nvSpPr>
          <p:cNvPr id="639" name="CustomShape 19"/>
          <p:cNvSpPr/>
          <p:nvPr/>
        </p:nvSpPr>
        <p:spPr>
          <a:xfrm>
            <a:off x="6673320" y="2308680"/>
            <a:ext cx="897120" cy="254880"/>
          </a:xfrm>
          <a:prstGeom prst="rect">
            <a:avLst/>
          </a:prstGeom>
          <a:noFill/>
          <a:ln>
            <a:noFill/>
          </a:ln>
        </p:spPr>
        <p:style>
          <a:lnRef idx="0"/>
          <a:fillRef idx="0"/>
          <a:effectRef idx="0"/>
          <a:fontRef idx="minor"/>
        </p:style>
        <p:txBody>
          <a:bodyPr wrap="none" lIns="0" rIns="0" tIns="0" bIns="0" anchor="ctr"/>
          <a:p>
            <a:pPr>
              <a:lnSpc>
                <a:spcPts val="353"/>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旧役員任期満了</a:t>
            </a:r>
            <a:endParaRPr b="0" lang="en-US" sz="1800" spc="-1" strike="noStrike">
              <a:solidFill>
                <a:srgbClr val="000000"/>
              </a:solidFill>
              <a:uFill>
                <a:solidFill>
                  <a:srgbClr val="ffffff"/>
                </a:solidFill>
              </a:uFill>
              <a:latin typeface="Arial"/>
            </a:endParaRPr>
          </a:p>
          <a:p>
            <a:pPr>
              <a:lnSpc>
                <a:spcPts val="353"/>
              </a:lnSpc>
            </a:pPr>
            <a:r>
              <a:rPr b="0" lang="en-US" sz="800" spc="-1" strike="noStrike">
                <a:solidFill>
                  <a:srgbClr val="000000"/>
                </a:solidFill>
                <a:uFill>
                  <a:solidFill>
                    <a:srgbClr val="ffffff"/>
                  </a:solidFill>
                </a:uFill>
                <a:latin typeface="HGPｺﾞｼｯｸM"/>
                <a:ea typeface="HGPｺﾞｼｯｸM"/>
              </a:rPr>
              <a:t>　 新役員の任期開始</a:t>
            </a:r>
            <a:endParaRPr b="0" lang="en-US" sz="1800" spc="-1" strike="noStrike">
              <a:solidFill>
                <a:srgbClr val="000000"/>
              </a:solidFill>
              <a:uFill>
                <a:solidFill>
                  <a:srgbClr val="ffffff"/>
                </a:solidFill>
              </a:uFill>
              <a:latin typeface="Arial"/>
            </a:endParaRPr>
          </a:p>
        </p:txBody>
      </p:sp>
      <p:sp>
        <p:nvSpPr>
          <p:cNvPr id="640" name="CustomShape 20"/>
          <p:cNvSpPr/>
          <p:nvPr/>
        </p:nvSpPr>
        <p:spPr>
          <a:xfrm>
            <a:off x="6734880" y="2565000"/>
            <a:ext cx="1187640" cy="320400"/>
          </a:xfrm>
          <a:prstGeom prst="rect">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新役員による理事会の開催（理事長の選定等）</a:t>
            </a:r>
            <a:endParaRPr b="0" lang="en-US" sz="1800" spc="-1" strike="noStrike">
              <a:solidFill>
                <a:srgbClr val="000000"/>
              </a:solidFill>
              <a:uFill>
                <a:solidFill>
                  <a:srgbClr val="ffffff"/>
                </a:solidFill>
              </a:uFill>
              <a:latin typeface="Arial"/>
            </a:endParaRPr>
          </a:p>
        </p:txBody>
      </p:sp>
      <p:sp>
        <p:nvSpPr>
          <p:cNvPr id="641" name="CustomShape 21"/>
          <p:cNvSpPr/>
          <p:nvPr/>
        </p:nvSpPr>
        <p:spPr>
          <a:xfrm>
            <a:off x="4232880" y="3483360"/>
            <a:ext cx="1800000" cy="737280"/>
          </a:xfrm>
          <a:prstGeom prst="rightArrow">
            <a:avLst>
              <a:gd name="adj1" fmla="val 55868"/>
              <a:gd name="adj2" fmla="val 50000"/>
            </a:avLst>
          </a:prstGeom>
          <a:pattFill prst="openDmnd">
            <a:fgClr>
              <a:srgbClr val="ccff99"/>
            </a:fgClr>
            <a:bgClr>
              <a:srgbClr val="ffffff"/>
            </a:bgClr>
          </a:pattFill>
          <a:ln w="9360">
            <a:solidFill>
              <a:srgbClr val="92d050"/>
            </a:solidFill>
            <a:round/>
          </a:ln>
        </p:spPr>
        <p:style>
          <a:lnRef idx="2">
            <a:schemeClr val="accent1">
              <a:shade val="50000"/>
            </a:schemeClr>
          </a:lnRef>
          <a:fillRef idx="1">
            <a:schemeClr val="accent1"/>
          </a:fillRef>
          <a:effectRef idx="0">
            <a:schemeClr val="accent1"/>
          </a:effectRef>
          <a:fontRef idx="minor"/>
        </p:style>
      </p:sp>
      <p:sp>
        <p:nvSpPr>
          <p:cNvPr id="642" name="CustomShape 22"/>
          <p:cNvSpPr/>
          <p:nvPr/>
        </p:nvSpPr>
        <p:spPr>
          <a:xfrm>
            <a:off x="4304880" y="3683880"/>
            <a:ext cx="1508760" cy="335520"/>
          </a:xfrm>
          <a:prstGeom prst="rect">
            <a:avLst/>
          </a:prstGeom>
          <a:noFill/>
          <a:ln>
            <a:noFill/>
          </a:ln>
        </p:spPr>
        <p:style>
          <a:lnRef idx="0"/>
          <a:fillRef idx="0"/>
          <a:effectRef idx="0"/>
          <a:fontRef idx="minor"/>
        </p:style>
        <p:txBody>
          <a:bodyPr lIns="0" rIns="0" tIns="0" bIns="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公認会計士・税理士による確認</a:t>
            </a:r>
            <a:endParaRPr b="0" lang="en-US" sz="1800" spc="-1" strike="noStrike">
              <a:solidFill>
                <a:srgbClr val="000000"/>
              </a:solidFill>
              <a:uFill>
                <a:solidFill>
                  <a:srgbClr val="ffffff"/>
                </a:solidFill>
              </a:uFill>
              <a:latin typeface="Arial"/>
            </a:endParaRPr>
          </a:p>
          <a:p>
            <a:pPr marL="90360" indent="-90000">
              <a:lnSpc>
                <a:spcPct val="100000"/>
              </a:lnSpc>
            </a:pPr>
            <a:r>
              <a:rPr b="0" lang="en-US" sz="700" spc="-1" strike="noStrike">
                <a:solidFill>
                  <a:srgbClr val="000000"/>
                </a:solidFill>
                <a:uFill>
                  <a:solidFill>
                    <a:srgbClr val="ffffff"/>
                  </a:solidFill>
                </a:uFill>
                <a:latin typeface="HGPｺﾞｼｯｸM"/>
                <a:ea typeface="HGPｺﾞｼｯｸM"/>
              </a:rPr>
              <a:t>　※地域公益事業を位置付ける場合には、地域協議会等の意見聴取</a:t>
            </a:r>
            <a:endParaRPr b="0" lang="en-US" sz="1800" spc="-1" strike="noStrike">
              <a:solidFill>
                <a:srgbClr val="000000"/>
              </a:solidFill>
              <a:uFill>
                <a:solidFill>
                  <a:srgbClr val="ffffff"/>
                </a:solidFill>
              </a:uFill>
              <a:latin typeface="Arial"/>
            </a:endParaRPr>
          </a:p>
        </p:txBody>
      </p:sp>
      <p:sp>
        <p:nvSpPr>
          <p:cNvPr id="643" name="CustomShape 23"/>
          <p:cNvSpPr/>
          <p:nvPr/>
        </p:nvSpPr>
        <p:spPr>
          <a:xfrm>
            <a:off x="6753240" y="3057120"/>
            <a:ext cx="603000" cy="352440"/>
          </a:xfrm>
          <a:prstGeom prst="rect">
            <a:avLst/>
          </a:prstGeom>
          <a:pattFill prst="openDmnd">
            <a:fgClr>
              <a:srgbClr val="f2dcdb"/>
            </a:fgClr>
            <a:bgClr>
              <a:srgbClr val="ffffff"/>
            </a:bgClr>
          </a:pattFill>
          <a:ln w="6480">
            <a:solidFill>
              <a:schemeClr val="accent2">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会計監査契約締結</a:t>
            </a:r>
            <a:endParaRPr b="0" lang="en-US" sz="1800" spc="-1" strike="noStrike">
              <a:solidFill>
                <a:srgbClr val="000000"/>
              </a:solidFill>
              <a:uFill>
                <a:solidFill>
                  <a:srgbClr val="ffffff"/>
                </a:solidFill>
              </a:uFill>
              <a:latin typeface="Arial"/>
            </a:endParaRPr>
          </a:p>
        </p:txBody>
      </p:sp>
      <p:sp>
        <p:nvSpPr>
          <p:cNvPr id="644" name="CustomShape 24"/>
          <p:cNvSpPr/>
          <p:nvPr/>
        </p:nvSpPr>
        <p:spPr>
          <a:xfrm>
            <a:off x="6753240" y="3562920"/>
            <a:ext cx="1223640" cy="641160"/>
          </a:xfrm>
          <a:prstGeom prst="rightArrow">
            <a:avLst>
              <a:gd name="adj1" fmla="val 58097"/>
              <a:gd name="adj2" fmla="val 50000"/>
            </a:avLst>
          </a:prstGeom>
          <a:pattFill prst="openDmnd">
            <a:fgClr>
              <a:srgbClr val="ccff99"/>
            </a:fgClr>
            <a:bgClr>
              <a:srgbClr val="ffffff"/>
            </a:bgClr>
          </a:pattFill>
          <a:ln w="9360">
            <a:solidFill>
              <a:srgbClr val="92d050"/>
            </a:solidFill>
            <a:round/>
          </a:ln>
        </p:spPr>
        <p:style>
          <a:lnRef idx="2">
            <a:schemeClr val="accent1">
              <a:shade val="50000"/>
            </a:schemeClr>
          </a:lnRef>
          <a:fillRef idx="1">
            <a:schemeClr val="accent1"/>
          </a:fillRef>
          <a:effectRef idx="0">
            <a:schemeClr val="accent1"/>
          </a:effectRef>
          <a:fontRef idx="minor"/>
        </p:style>
      </p:sp>
      <p:sp>
        <p:nvSpPr>
          <p:cNvPr id="645" name="CustomShape 25"/>
          <p:cNvSpPr/>
          <p:nvPr/>
        </p:nvSpPr>
        <p:spPr>
          <a:xfrm>
            <a:off x="6716520" y="1412640"/>
            <a:ext cx="36360" cy="2757600"/>
          </a:xfrm>
          <a:custGeom>
            <a:avLst/>
            <a:gdLst/>
            <a:ahLst/>
            <a:rect l="l" t="t" r="r" b="b"/>
            <a:pathLst>
              <a:path w="21600" h="21600">
                <a:moveTo>
                  <a:pt x="0" y="0"/>
                </a:moveTo>
                <a:lnTo>
                  <a:pt x="21600" y="21600"/>
                </a:lnTo>
              </a:path>
            </a:pathLst>
          </a:custGeom>
          <a:noFill/>
          <a:ln w="19080">
            <a:solidFill>
              <a:schemeClr val="tx1"/>
            </a:solidFill>
            <a:custDash>
              <a:ds d="400000" sp="300000"/>
            </a:custDash>
            <a:round/>
          </a:ln>
        </p:spPr>
        <p:style>
          <a:lnRef idx="1">
            <a:schemeClr val="accent1"/>
          </a:lnRef>
          <a:fillRef idx="0">
            <a:schemeClr val="accent1"/>
          </a:fillRef>
          <a:effectRef idx="0">
            <a:schemeClr val="accent1"/>
          </a:effectRef>
          <a:fontRef idx="minor"/>
        </p:style>
      </p:sp>
      <p:sp>
        <p:nvSpPr>
          <p:cNvPr id="646" name="CustomShape 26"/>
          <p:cNvSpPr/>
          <p:nvPr/>
        </p:nvSpPr>
        <p:spPr>
          <a:xfrm>
            <a:off x="6807960" y="3809880"/>
            <a:ext cx="1096920" cy="122400"/>
          </a:xfrm>
          <a:prstGeom prst="rect">
            <a:avLst/>
          </a:prstGeom>
          <a:noFill/>
          <a:ln>
            <a:noFill/>
          </a:ln>
        </p:spPr>
        <p:style>
          <a:lnRef idx="0"/>
          <a:fillRef idx="0"/>
          <a:effectRef idx="0"/>
          <a:fontRef idx="minor"/>
        </p:style>
        <p:txBody>
          <a:bodyPr lIns="0" rIns="0" tIns="0" bIns="0" anchor="ctr"/>
          <a:p>
            <a:pPr marL="85680" indent="-85320">
              <a:lnSpc>
                <a:spcPct val="100000"/>
              </a:lnSpc>
            </a:pPr>
            <a:r>
              <a:rPr b="0" lang="en-US" sz="800" spc="-1" strike="noStrike">
                <a:solidFill>
                  <a:srgbClr val="000000"/>
                </a:solidFill>
                <a:uFill>
                  <a:solidFill>
                    <a:srgbClr val="ffffff"/>
                  </a:solidFill>
                </a:uFill>
                <a:latin typeface="HGSｺﾞｼｯｸM"/>
                <a:ea typeface="HGSｺﾞｼｯｸM"/>
              </a:rPr>
              <a:t>○</a:t>
            </a:r>
            <a:r>
              <a:rPr b="0" lang="en-US" sz="800" spc="-1" strike="noStrike">
                <a:solidFill>
                  <a:srgbClr val="000000"/>
                </a:solidFill>
                <a:uFill>
                  <a:solidFill>
                    <a:srgbClr val="ffffff"/>
                  </a:solidFill>
                </a:uFill>
                <a:latin typeface="HGSｺﾞｼｯｸM"/>
                <a:ea typeface="HGSｺﾞｼｯｸM"/>
              </a:rPr>
              <a:t>所轄庁への承認申請</a:t>
            </a:r>
            <a:endParaRPr b="0" lang="en-US" sz="1800" spc="-1" strike="noStrike">
              <a:solidFill>
                <a:srgbClr val="000000"/>
              </a:solidFill>
              <a:uFill>
                <a:solidFill>
                  <a:srgbClr val="ffffff"/>
                </a:solidFill>
              </a:uFill>
              <a:latin typeface="Arial"/>
            </a:endParaRPr>
          </a:p>
        </p:txBody>
      </p:sp>
      <p:sp>
        <p:nvSpPr>
          <p:cNvPr id="647" name="CustomShape 27"/>
          <p:cNvSpPr/>
          <p:nvPr/>
        </p:nvSpPr>
        <p:spPr>
          <a:xfrm>
            <a:off x="1507680" y="1622160"/>
            <a:ext cx="1467720" cy="487440"/>
          </a:xfrm>
          <a:prstGeom prst="rect">
            <a:avLst/>
          </a:prstGeom>
          <a:noFill/>
          <a:ln>
            <a:noFill/>
          </a:ln>
        </p:spPr>
        <p:style>
          <a:lnRef idx="0"/>
          <a:fillRef idx="0"/>
          <a:effectRef idx="0"/>
          <a:fontRef idx="minor"/>
        </p:style>
        <p:txBody>
          <a:bodyPr lIns="0" rIns="0" tIns="0" bIns="0" anchor="ctr"/>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定款変更（新評議員の選任方法等）の手続（理事会等の開催）</a:t>
            </a:r>
            <a:endParaRPr b="0" lang="en-US" sz="1800" spc="-1" strike="noStrike">
              <a:solidFill>
                <a:srgbClr val="000000"/>
              </a:solidFill>
              <a:uFill>
                <a:solidFill>
                  <a:srgbClr val="ffffff"/>
                </a:solidFill>
              </a:uFill>
              <a:latin typeface="Arial"/>
            </a:endParaRPr>
          </a:p>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評議員選任・解任委員会の開催</a:t>
            </a:r>
            <a:endParaRPr b="0" lang="en-US" sz="1800" spc="-1" strike="noStrike">
              <a:solidFill>
                <a:srgbClr val="000000"/>
              </a:solidFill>
              <a:uFill>
                <a:solidFill>
                  <a:srgbClr val="ffffff"/>
                </a:solidFill>
              </a:uFill>
              <a:latin typeface="Arial"/>
            </a:endParaRPr>
          </a:p>
          <a:p>
            <a:pPr marL="85680" indent="-85320">
              <a:lnSpc>
                <a:spcPct val="100000"/>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新評議員の選任</a:t>
            </a:r>
            <a:endParaRPr b="0" lang="en-US" sz="1800" spc="-1" strike="noStrike">
              <a:solidFill>
                <a:srgbClr val="000000"/>
              </a:solidFill>
              <a:uFill>
                <a:solidFill>
                  <a:srgbClr val="ffffff"/>
                </a:solidFill>
              </a:uFill>
              <a:latin typeface="Arial"/>
            </a:endParaRPr>
          </a:p>
        </p:txBody>
      </p:sp>
      <p:sp>
        <p:nvSpPr>
          <p:cNvPr id="648" name="CustomShape 28"/>
          <p:cNvSpPr/>
          <p:nvPr/>
        </p:nvSpPr>
        <p:spPr>
          <a:xfrm>
            <a:off x="6483600" y="6045120"/>
            <a:ext cx="3293640" cy="287640"/>
          </a:xfrm>
          <a:prstGeom prst="rightArrow">
            <a:avLst>
              <a:gd name="adj1" fmla="val 50000"/>
              <a:gd name="adj2" fmla="val 50000"/>
            </a:avLst>
          </a:prstGeom>
          <a:pattFill prst="openDmnd">
            <a:fgClr>
              <a:srgbClr val="fac090"/>
            </a:fgClr>
            <a:bgClr>
              <a:srgbClr val="ffffff"/>
            </a:bgClr>
          </a:pattFill>
          <a:ln w="12600">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900" spc="-1" strike="noStrike">
                <a:solidFill>
                  <a:srgbClr val="000000"/>
                </a:solidFill>
                <a:uFill>
                  <a:solidFill>
                    <a:srgbClr val="ffffff"/>
                  </a:solidFill>
                </a:uFill>
                <a:latin typeface="HGSｺﾞｼｯｸM"/>
                <a:ea typeface="HGSｺﾞｼｯｸM"/>
              </a:rPr>
              <a:t>○</a:t>
            </a:r>
            <a:r>
              <a:rPr b="0" lang="en-US" sz="900" spc="-1" strike="noStrike">
                <a:solidFill>
                  <a:srgbClr val="000000"/>
                </a:solidFill>
                <a:uFill>
                  <a:solidFill>
                    <a:srgbClr val="ffffff"/>
                  </a:solidFill>
                </a:uFill>
                <a:latin typeface="HGSｺﾞｼｯｸM"/>
                <a:ea typeface="HGSｺﾞｼｯｸM"/>
              </a:rPr>
              <a:t>本格稼働</a:t>
            </a:r>
            <a:endParaRPr b="0" lang="en-US" sz="1800" spc="-1" strike="noStrike">
              <a:solidFill>
                <a:srgbClr val="000000"/>
              </a:solidFill>
              <a:uFill>
                <a:solidFill>
                  <a:srgbClr val="ffffff"/>
                </a:solidFill>
              </a:uFill>
              <a:latin typeface="Arial"/>
            </a:endParaRPr>
          </a:p>
        </p:txBody>
      </p:sp>
      <p:sp>
        <p:nvSpPr>
          <p:cNvPr id="649" name="CustomShape 29"/>
          <p:cNvSpPr/>
          <p:nvPr/>
        </p:nvSpPr>
        <p:spPr>
          <a:xfrm>
            <a:off x="8201160" y="5427720"/>
            <a:ext cx="1575720" cy="592920"/>
          </a:xfrm>
          <a:prstGeom prst="rightArrow">
            <a:avLst>
              <a:gd name="adj1" fmla="val 62543"/>
              <a:gd name="adj2" fmla="val 33527"/>
            </a:avLst>
          </a:prstGeom>
          <a:solidFill>
            <a:srgbClr val="ffccff"/>
          </a:solidFill>
          <a:ln w="12600">
            <a:solidFill>
              <a:srgbClr val="ff66ff"/>
            </a:solidFill>
            <a:round/>
          </a:ln>
        </p:spPr>
        <p:style>
          <a:lnRef idx="2">
            <a:schemeClr val="accent1">
              <a:shade val="50000"/>
            </a:schemeClr>
          </a:lnRef>
          <a:fillRef idx="1">
            <a:schemeClr val="accent1"/>
          </a:fillRef>
          <a:effectRef idx="0">
            <a:schemeClr val="accent1"/>
          </a:effectRef>
          <a:fontRef idx="minor"/>
        </p:style>
        <p:txBody>
          <a:bodyPr lIns="72000" rIns="0" tIns="45000" bIns="45000" anchor="ctr"/>
          <a:p>
            <a:pPr algn="ctr">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指導監査の実施</a:t>
            </a:r>
            <a:endParaRPr b="0" lang="en-US" sz="1800" spc="-1" strike="noStrike">
              <a:solidFill>
                <a:srgbClr val="000000"/>
              </a:solidFill>
              <a:uFill>
                <a:solidFill>
                  <a:srgbClr val="ffffff"/>
                </a:solidFill>
              </a:uFill>
              <a:latin typeface="Arial"/>
            </a:endParaRPr>
          </a:p>
        </p:txBody>
      </p:sp>
      <p:sp>
        <p:nvSpPr>
          <p:cNvPr id="650" name="CustomShape 30"/>
          <p:cNvSpPr/>
          <p:nvPr/>
        </p:nvSpPr>
        <p:spPr>
          <a:xfrm>
            <a:off x="6046560" y="5450040"/>
            <a:ext cx="2002320" cy="592920"/>
          </a:xfrm>
          <a:prstGeom prst="rightArrow">
            <a:avLst>
              <a:gd name="adj1" fmla="val 62543"/>
              <a:gd name="adj2" fmla="val 38677"/>
            </a:avLst>
          </a:prstGeom>
          <a:solidFill>
            <a:srgbClr val="ffccff"/>
          </a:solidFill>
          <a:ln w="12600">
            <a:solidFill>
              <a:srgbClr val="ff66ff"/>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algn="ctr">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所轄庁職員への研修</a:t>
            </a:r>
            <a:endParaRPr b="0" lang="en-US" sz="1800" spc="-1" strike="noStrike">
              <a:solidFill>
                <a:srgbClr val="000000"/>
              </a:solidFill>
              <a:uFill>
                <a:solidFill>
                  <a:srgbClr val="ffffff"/>
                </a:solidFill>
              </a:uFill>
              <a:latin typeface="Arial"/>
            </a:endParaRPr>
          </a:p>
        </p:txBody>
      </p:sp>
      <p:sp>
        <p:nvSpPr>
          <p:cNvPr id="651" name="CustomShape 31"/>
          <p:cNvSpPr/>
          <p:nvPr/>
        </p:nvSpPr>
        <p:spPr>
          <a:xfrm>
            <a:off x="1568520" y="6309360"/>
            <a:ext cx="2160000" cy="323640"/>
          </a:xfrm>
          <a:prstGeom prst="rightArrow">
            <a:avLst>
              <a:gd name="adj1" fmla="val 50000"/>
              <a:gd name="adj2" fmla="val 50000"/>
            </a:avLst>
          </a:prstGeom>
          <a:pattFill prst="openDmnd">
            <a:fgClr>
              <a:srgbClr val="fac090"/>
            </a:fgClr>
            <a:bgClr>
              <a:srgbClr val="ffffff"/>
            </a:bgClr>
          </a:pattFill>
          <a:ln w="6480">
            <a:solidFill>
              <a:schemeClr val="accent6">
                <a:lumMod val="75000"/>
              </a:schemeClr>
            </a:solidFill>
            <a:custDash>
              <a:ds d="700000" sp="5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800" spc="-1" strike="noStrike">
                <a:solidFill>
                  <a:srgbClr val="000000"/>
                </a:solidFill>
                <a:uFill>
                  <a:solidFill>
                    <a:srgbClr val="ffffff"/>
                  </a:solidFill>
                </a:uFill>
                <a:latin typeface="HGSｺﾞｼｯｸM"/>
                <a:ea typeface="HGSｺﾞｼｯｸM"/>
              </a:rPr>
              <a:t>○</a:t>
            </a:r>
            <a:r>
              <a:rPr b="0" lang="en-US" sz="800" spc="-1" strike="noStrike">
                <a:solidFill>
                  <a:srgbClr val="000000"/>
                </a:solidFill>
                <a:uFill>
                  <a:solidFill>
                    <a:srgbClr val="ffffff"/>
                  </a:solidFill>
                </a:uFill>
                <a:latin typeface="HGSｺﾞｼｯｸM"/>
                <a:ea typeface="HGSｺﾞｼｯｸM"/>
              </a:rPr>
              <a:t>試行運用の結果を反映</a:t>
            </a:r>
            <a:endParaRPr b="0" lang="en-US" sz="1800" spc="-1" strike="noStrike">
              <a:solidFill>
                <a:srgbClr val="000000"/>
              </a:solidFill>
              <a:uFill>
                <a:solidFill>
                  <a:srgbClr val="ffffff"/>
                </a:solidFill>
              </a:uFill>
              <a:latin typeface="Arial"/>
            </a:endParaRPr>
          </a:p>
        </p:txBody>
      </p:sp>
      <p:sp>
        <p:nvSpPr>
          <p:cNvPr id="652" name="CustomShape 32"/>
          <p:cNvSpPr/>
          <p:nvPr/>
        </p:nvSpPr>
        <p:spPr>
          <a:xfrm flipV="1">
            <a:off x="4916880" y="2115720"/>
            <a:ext cx="214920" cy="448200"/>
          </a:xfrm>
          <a:custGeom>
            <a:avLst/>
            <a:gdLst/>
            <a:ahLst/>
            <a:rect l="l" t="t" r="r" b="b"/>
            <a:pathLst>
              <a:path w="21600" h="21600">
                <a:moveTo>
                  <a:pt x="0" y="0"/>
                </a:moveTo>
                <a:lnTo>
                  <a:pt x="21600" y="21600"/>
                </a:lnTo>
              </a:path>
            </a:pathLst>
          </a:custGeom>
          <a:noFill/>
          <a:ln w="19080">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653" name="CustomShape 33"/>
          <p:cNvSpPr/>
          <p:nvPr/>
        </p:nvSpPr>
        <p:spPr>
          <a:xfrm>
            <a:off x="4624560" y="2340000"/>
            <a:ext cx="761400" cy="127800"/>
          </a:xfrm>
          <a:prstGeom prst="rect">
            <a:avLst/>
          </a:prstGeom>
          <a:solidFill>
            <a:schemeClr val="bg1"/>
          </a:solidFill>
          <a:ln>
            <a:noFill/>
          </a:ln>
        </p:spPr>
        <p:style>
          <a:lnRef idx="0"/>
          <a:fillRef idx="0"/>
          <a:effectRef idx="0"/>
          <a:fontRef idx="minor"/>
        </p:style>
        <p:txBody>
          <a:bodyPr wrap="none" lIns="0" rIns="0" tIns="0" bIns="0" anchor="ctr"/>
          <a:p>
            <a:pPr marL="82440" indent="-82080">
              <a:lnSpc>
                <a:spcPts val="353"/>
              </a:lnSpc>
            </a:pPr>
            <a:r>
              <a:rPr b="0" lang="en-US" sz="800" spc="-1" strike="noStrike">
                <a:solidFill>
                  <a:srgbClr val="000000"/>
                </a:solidFill>
                <a:uFill>
                  <a:solidFill>
                    <a:srgbClr val="ffffff"/>
                  </a:solidFill>
                </a:uFill>
                <a:latin typeface="HGPｺﾞｼｯｸM"/>
                <a:ea typeface="HGPｺﾞｼｯｸM"/>
              </a:rPr>
              <a:t>２週間空ける</a:t>
            </a:r>
            <a:r>
              <a:rPr b="0" lang="en-US" sz="800" spc="-1" strike="noStrike" baseline="30000">
                <a:solidFill>
                  <a:srgbClr val="000000"/>
                </a:solidFill>
                <a:uFill>
                  <a:solidFill>
                    <a:srgbClr val="ffffff"/>
                  </a:solidFill>
                </a:uFill>
                <a:latin typeface="HGPｺﾞｼｯｸM"/>
                <a:ea typeface="HGPｺﾞｼｯｸM"/>
              </a:rPr>
              <a:t>※</a:t>
            </a:r>
            <a:endParaRPr b="0" lang="en-US" sz="1800" spc="-1" strike="noStrike">
              <a:solidFill>
                <a:srgbClr val="000000"/>
              </a:solidFill>
              <a:uFill>
                <a:solidFill>
                  <a:srgbClr val="ffffff"/>
                </a:solidFill>
              </a:uFill>
              <a:latin typeface="Arial"/>
            </a:endParaRPr>
          </a:p>
        </p:txBody>
      </p:sp>
      <p:sp>
        <p:nvSpPr>
          <p:cNvPr id="654" name="CustomShape 34"/>
          <p:cNvSpPr/>
          <p:nvPr/>
        </p:nvSpPr>
        <p:spPr>
          <a:xfrm>
            <a:off x="6736680" y="1556640"/>
            <a:ext cx="1096200" cy="127800"/>
          </a:xfrm>
          <a:prstGeom prst="rect">
            <a:avLst/>
          </a:prstGeom>
          <a:solidFill>
            <a:schemeClr val="bg1"/>
          </a:solidFill>
          <a:ln>
            <a:noFill/>
          </a:ln>
        </p:spPr>
        <p:style>
          <a:lnRef idx="0"/>
          <a:fillRef idx="0"/>
          <a:effectRef idx="0"/>
          <a:fontRef idx="minor"/>
        </p:style>
        <p:txBody>
          <a:bodyPr lIns="0" rIns="0" tIns="0" bIns="0" anchor="ctr"/>
          <a:p>
            <a:pPr marL="82440" indent="-82080">
              <a:lnSpc>
                <a:spcPts val="353"/>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定時評議員会終結時</a:t>
            </a:r>
            <a:endParaRPr b="0" lang="en-US" sz="1800" spc="-1" strike="noStrike">
              <a:solidFill>
                <a:srgbClr val="000000"/>
              </a:solidFill>
              <a:uFill>
                <a:solidFill>
                  <a:srgbClr val="ffffff"/>
                </a:solidFill>
              </a:uFill>
              <a:latin typeface="Arial"/>
            </a:endParaRPr>
          </a:p>
        </p:txBody>
      </p:sp>
      <p:sp>
        <p:nvSpPr>
          <p:cNvPr id="655" name="CustomShape 35"/>
          <p:cNvSpPr/>
          <p:nvPr/>
        </p:nvSpPr>
        <p:spPr>
          <a:xfrm>
            <a:off x="174600" y="6680880"/>
            <a:ext cx="7331400" cy="136440"/>
          </a:xfrm>
          <a:prstGeom prst="rect">
            <a:avLst/>
          </a:prstGeom>
          <a:noFill/>
          <a:ln>
            <a:noFill/>
          </a:ln>
        </p:spPr>
        <p:style>
          <a:lnRef idx="0"/>
          <a:fillRef idx="0"/>
          <a:effectRef idx="0"/>
          <a:fontRef idx="minor"/>
        </p:style>
        <p:txBody>
          <a:bodyPr wrap="none" lIns="0" rIns="0" tIns="0" bIns="0" anchor="ctr"/>
          <a:p>
            <a:pPr marL="82440" indent="-82080">
              <a:lnSpc>
                <a:spcPts val="353"/>
              </a:lnSpc>
            </a:pPr>
            <a:r>
              <a:rPr b="0" lang="en-US" sz="900" spc="-1" strike="noStrike">
                <a:solidFill>
                  <a:srgbClr val="000000"/>
                </a:solidFill>
                <a:uFill>
                  <a:solidFill>
                    <a:srgbClr val="ffffff"/>
                  </a:solidFill>
                </a:uFill>
                <a:latin typeface="HGPｺﾞｼｯｸM"/>
                <a:ea typeface="HGPｺﾞｼｯｸM"/>
              </a:rPr>
              <a:t>※ </a:t>
            </a:r>
            <a:r>
              <a:rPr b="0" lang="en-US" sz="900" spc="-1" strike="noStrike">
                <a:solidFill>
                  <a:srgbClr val="000000"/>
                </a:solidFill>
                <a:uFill>
                  <a:solidFill>
                    <a:srgbClr val="ffffff"/>
                  </a:solidFill>
                </a:uFill>
                <a:latin typeface="HGPｺﾞｼｯｸM"/>
                <a:ea typeface="HGPｺﾞｼｯｸM"/>
              </a:rPr>
              <a:t>計算書類等を定時評議員会の日の２週間前から備え置くことが必要なため、決算承認理事会と定時評議員会は、２週間空けて開催することが必要がある。</a:t>
            </a:r>
            <a:endParaRPr b="0" lang="en-US" sz="1800" spc="-1" strike="noStrike">
              <a:solidFill>
                <a:srgbClr val="000000"/>
              </a:solidFill>
              <a:uFill>
                <a:solidFill>
                  <a:srgbClr val="ffffff"/>
                </a:solidFill>
              </a:uFill>
              <a:latin typeface="Arial"/>
            </a:endParaRPr>
          </a:p>
        </p:txBody>
      </p:sp>
      <p:sp>
        <p:nvSpPr>
          <p:cNvPr id="656" name="CustomShape 36"/>
          <p:cNvSpPr/>
          <p:nvPr/>
        </p:nvSpPr>
        <p:spPr>
          <a:xfrm>
            <a:off x="1496520" y="4797000"/>
            <a:ext cx="2090880" cy="577080"/>
          </a:xfrm>
          <a:prstGeom prst="rightArrow">
            <a:avLst>
              <a:gd name="adj1" fmla="val 50000"/>
              <a:gd name="adj2" fmla="val 50000"/>
            </a:avLst>
          </a:prstGeom>
          <a:pattFill prst="ltUpDiag">
            <a:fgClr>
              <a:srgbClr val="92d050"/>
            </a:fgClr>
            <a:bgClr>
              <a:srgbClr val="ffffff"/>
            </a:bgClr>
          </a:pattFill>
          <a:ln w="12600">
            <a:solidFill>
              <a:srgbClr val="00b050"/>
            </a:solidFill>
            <a:custDash>
              <a:ds d="400000" sp="3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地域協議会の運営主体の検討、立ち上げ準備</a:t>
            </a:r>
            <a:endParaRPr b="0" lang="en-US" sz="1800" spc="-1" strike="noStrike">
              <a:solidFill>
                <a:srgbClr val="000000"/>
              </a:solidFill>
              <a:uFill>
                <a:solidFill>
                  <a:srgbClr val="ffffff"/>
                </a:solidFill>
              </a:uFill>
              <a:latin typeface="Arial"/>
            </a:endParaRPr>
          </a:p>
        </p:txBody>
      </p:sp>
      <p:sp>
        <p:nvSpPr>
          <p:cNvPr id="657" name="CustomShape 37"/>
          <p:cNvSpPr/>
          <p:nvPr/>
        </p:nvSpPr>
        <p:spPr>
          <a:xfrm>
            <a:off x="3584880" y="4797000"/>
            <a:ext cx="2461320" cy="577080"/>
          </a:xfrm>
          <a:prstGeom prst="rightArrow">
            <a:avLst>
              <a:gd name="adj1" fmla="val 50000"/>
              <a:gd name="adj2" fmla="val 50000"/>
            </a:avLst>
          </a:prstGeom>
          <a:pattFill prst="ltUpDiag">
            <a:fgClr>
              <a:srgbClr val="92d050"/>
            </a:fgClr>
            <a:bgClr>
              <a:srgbClr val="ffffff"/>
            </a:bgClr>
          </a:pattFill>
          <a:ln w="1260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地域協議会の開催</a:t>
            </a:r>
            <a:endParaRPr b="0" lang="en-US" sz="1800" spc="-1" strike="noStrike">
              <a:solidFill>
                <a:srgbClr val="000000"/>
              </a:solidFill>
              <a:uFill>
                <a:solidFill>
                  <a:srgbClr val="ffffff"/>
                </a:solidFill>
              </a:uFill>
              <a:latin typeface="Arial"/>
            </a:endParaRPr>
          </a:p>
        </p:txBody>
      </p:sp>
      <p:sp>
        <p:nvSpPr>
          <p:cNvPr id="658" name="CustomShape 38"/>
          <p:cNvSpPr/>
          <p:nvPr/>
        </p:nvSpPr>
        <p:spPr>
          <a:xfrm>
            <a:off x="5024880" y="4059000"/>
            <a:ext cx="360" cy="882000"/>
          </a:xfrm>
          <a:custGeom>
            <a:avLst/>
            <a:gdLst/>
            <a:ahLst/>
            <a:rect l="l" t="t" r="r" b="b"/>
            <a:pathLst>
              <a:path w="21600" h="21600">
                <a:moveTo>
                  <a:pt x="0" y="0"/>
                </a:moveTo>
                <a:lnTo>
                  <a:pt x="21600" y="21600"/>
                </a:lnTo>
              </a:path>
            </a:pathLst>
          </a:custGeom>
          <a:noFill/>
          <a:ln>
            <a:solidFill>
              <a:schemeClr val="tx1"/>
            </a:solidFill>
            <a:round/>
            <a:tailEnd len="med" type="arrow" w="med"/>
          </a:ln>
        </p:spPr>
        <p:style>
          <a:lnRef idx="1">
            <a:schemeClr val="accent1"/>
          </a:lnRef>
          <a:fillRef idx="0">
            <a:schemeClr val="accent1"/>
          </a:fillRef>
          <a:effectRef idx="0">
            <a:schemeClr val="accent1"/>
          </a:effectRef>
          <a:fontRef idx="minor"/>
        </p:style>
      </p:sp>
      <p:sp>
        <p:nvSpPr>
          <p:cNvPr id="659" name="CustomShape 39"/>
          <p:cNvSpPr/>
          <p:nvPr/>
        </p:nvSpPr>
        <p:spPr>
          <a:xfrm>
            <a:off x="3440880" y="6083640"/>
            <a:ext cx="3024000" cy="215640"/>
          </a:xfrm>
          <a:prstGeom prst="ellipse">
            <a:avLst/>
          </a:prstGeom>
          <a:pattFill prst="openDmnd">
            <a:fgClr>
              <a:srgbClr val="fac090"/>
            </a:fgClr>
            <a:bgClr>
              <a:srgbClr val="ffffff"/>
            </a:bgClr>
          </a:pattFill>
          <a:ln w="9360">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ts val="282"/>
              </a:lnSpc>
            </a:pPr>
            <a:r>
              <a:rPr b="0" lang="en-US" sz="800" spc="-97" strike="noStrike">
                <a:solidFill>
                  <a:srgbClr val="000000"/>
                </a:solidFill>
                <a:uFill>
                  <a:solidFill>
                    <a:srgbClr val="ffffff"/>
                  </a:solidFill>
                </a:uFill>
                <a:latin typeface="HGSｺﾞｼｯｸM"/>
                <a:ea typeface="HGSｺﾞｼｯｸM"/>
              </a:rPr>
              <a:t>○</a:t>
            </a:r>
            <a:r>
              <a:rPr b="0" lang="en-US" sz="800" spc="-97" strike="noStrike">
                <a:solidFill>
                  <a:srgbClr val="000000"/>
                </a:solidFill>
                <a:uFill>
                  <a:solidFill>
                    <a:srgbClr val="ffffff"/>
                  </a:solidFill>
                </a:uFill>
                <a:latin typeface="HGSｺﾞｼｯｸM"/>
                <a:ea typeface="HGSｺﾞｼｯｸM"/>
              </a:rPr>
              <a:t>入力様式（本格稼働版）のダウンロード開始</a:t>
            </a:r>
            <a:endParaRPr b="0" lang="en-US" sz="1800" spc="-1" strike="noStrike">
              <a:solidFill>
                <a:srgbClr val="000000"/>
              </a:solidFill>
              <a:uFill>
                <a:solidFill>
                  <a:srgbClr val="ffffff"/>
                </a:solidFill>
              </a:uFill>
              <a:latin typeface="Arial"/>
            </a:endParaRPr>
          </a:p>
        </p:txBody>
      </p:sp>
      <p:sp>
        <p:nvSpPr>
          <p:cNvPr id="660" name="CustomShape 40"/>
          <p:cNvSpPr/>
          <p:nvPr/>
        </p:nvSpPr>
        <p:spPr>
          <a:xfrm>
            <a:off x="1784520" y="3632760"/>
            <a:ext cx="1728000" cy="486000"/>
          </a:xfrm>
          <a:prstGeom prst="rect">
            <a:avLst/>
          </a:prstGeom>
          <a:noFill/>
          <a:ln>
            <a:noFill/>
          </a:ln>
        </p:spPr>
        <p:style>
          <a:lnRef idx="0"/>
          <a:fillRef idx="0"/>
          <a:effectRef idx="0"/>
          <a:fontRef idx="minor"/>
        </p:style>
        <p:txBody>
          <a:bodyPr lIns="0" rIns="0" tIns="0" bIns="0" anchor="ctr"/>
          <a:p>
            <a:pPr marL="82440" indent="-82080">
              <a:lnSpc>
                <a:spcPts val="318"/>
              </a:lnSpc>
            </a:pPr>
            <a:r>
              <a:rPr b="0" lang="en-US" sz="800" spc="-1" strike="noStrike">
                <a:solidFill>
                  <a:srgbClr val="000000"/>
                </a:solidFill>
                <a:uFill>
                  <a:solidFill>
                    <a:srgbClr val="ffffff"/>
                  </a:solidFill>
                </a:uFill>
                <a:latin typeface="HGPｺﾞｼｯｸM"/>
                <a:ea typeface="HGPｺﾞｼｯｸM"/>
              </a:rPr>
              <a:t>＜決算見込み＞</a:t>
            </a:r>
            <a:endParaRPr b="0" lang="en-US" sz="1800" spc="-1" strike="noStrike">
              <a:solidFill>
                <a:srgbClr val="000000"/>
              </a:solidFill>
              <a:uFill>
                <a:solidFill>
                  <a:srgbClr val="ffffff"/>
                </a:solidFill>
              </a:uFill>
              <a:latin typeface="Arial"/>
            </a:endParaRPr>
          </a:p>
          <a:p>
            <a:pPr marL="82440" indent="-82080">
              <a:lnSpc>
                <a:spcPts val="318"/>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社会福祉充実残額の試算</a:t>
            </a:r>
            <a:endParaRPr b="0" lang="en-US" sz="1800" spc="-1" strike="noStrike">
              <a:solidFill>
                <a:srgbClr val="000000"/>
              </a:solidFill>
              <a:uFill>
                <a:solidFill>
                  <a:srgbClr val="ffffff"/>
                </a:solidFill>
              </a:uFill>
              <a:latin typeface="Arial"/>
            </a:endParaRPr>
          </a:p>
          <a:p>
            <a:pPr marL="82440" indent="-82080">
              <a:lnSpc>
                <a:spcPts val="318"/>
              </a:lnSpc>
            </a:pPr>
            <a:r>
              <a:rPr b="0" lang="en-US" sz="800" spc="-1" strike="noStrike">
                <a:solidFill>
                  <a:srgbClr val="000000"/>
                </a:solidFill>
                <a:uFill>
                  <a:solidFill>
                    <a:srgbClr val="ffffff"/>
                  </a:solidFill>
                </a:uFill>
                <a:latin typeface="HGPｺﾞｼｯｸM"/>
                <a:ea typeface="HGPｺﾞｼｯｸM"/>
              </a:rPr>
              <a:t>　　</a:t>
            </a:r>
            <a:r>
              <a:rPr b="1" lang="en-US" sz="800" spc="-1" strike="noStrike">
                <a:solidFill>
                  <a:srgbClr val="000000"/>
                </a:solidFill>
                <a:uFill>
                  <a:solidFill>
                    <a:srgbClr val="ffffff"/>
                  </a:solidFill>
                </a:uFill>
                <a:latin typeface="HGPｺﾞｼｯｸM"/>
                <a:ea typeface="HGPｺﾞｼｯｸM"/>
              </a:rPr>
              <a:t>↓</a:t>
            </a:r>
            <a:r>
              <a:rPr b="1" lang="en-US" sz="700" spc="-1" strike="noStrike">
                <a:solidFill>
                  <a:srgbClr val="000000"/>
                </a:solidFill>
                <a:uFill>
                  <a:solidFill>
                    <a:srgbClr val="ffffff"/>
                  </a:solidFill>
                </a:uFill>
                <a:latin typeface="HGPｺﾞｼｯｸM"/>
                <a:ea typeface="HGPｺﾞｼｯｸM"/>
              </a:rPr>
              <a:t>（残額がある場合のみ）</a:t>
            </a:r>
            <a:endParaRPr b="0" lang="en-US" sz="1800" spc="-1" strike="noStrike">
              <a:solidFill>
                <a:srgbClr val="000000"/>
              </a:solidFill>
              <a:uFill>
                <a:solidFill>
                  <a:srgbClr val="ffffff"/>
                </a:solidFill>
              </a:uFill>
              <a:latin typeface="Arial"/>
            </a:endParaRPr>
          </a:p>
          <a:p>
            <a:pPr marL="82440" indent="-82080">
              <a:lnSpc>
                <a:spcPts val="318"/>
              </a:lnSpc>
            </a:pPr>
            <a:r>
              <a:rPr b="0" lang="en-US" sz="800" spc="-1" strike="noStrike">
                <a:solidFill>
                  <a:srgbClr val="000000"/>
                </a:solidFill>
                <a:uFill>
                  <a:solidFill>
                    <a:srgbClr val="ffffff"/>
                  </a:solidFill>
                </a:uFill>
                <a:latin typeface="HGPｺﾞｼｯｸM"/>
                <a:ea typeface="HGPｺﾞｼｯｸM"/>
              </a:rPr>
              <a:t>○</a:t>
            </a:r>
            <a:r>
              <a:rPr b="0" lang="en-US" sz="800" spc="-1" strike="noStrike">
                <a:solidFill>
                  <a:srgbClr val="000000"/>
                </a:solidFill>
                <a:uFill>
                  <a:solidFill>
                    <a:srgbClr val="ffffff"/>
                  </a:solidFill>
                </a:uFill>
                <a:latin typeface="HGPｺﾞｼｯｸM"/>
                <a:ea typeface="HGPｺﾞｼｯｸM"/>
              </a:rPr>
              <a:t>社会福祉充実計画（案）の検討・作成</a:t>
            </a:r>
            <a:endParaRPr b="0" lang="en-US" sz="1800" spc="-1" strike="noStrike">
              <a:solidFill>
                <a:srgbClr val="000000"/>
              </a:solidFill>
              <a:uFill>
                <a:solidFill>
                  <a:srgbClr val="ffffff"/>
                </a:solidFill>
              </a:uFill>
              <a:latin typeface="Arial"/>
            </a:endParaRPr>
          </a:p>
        </p:txBody>
      </p:sp>
      <p:sp>
        <p:nvSpPr>
          <p:cNvPr id="661" name="CustomShape 41"/>
          <p:cNvSpPr/>
          <p:nvPr/>
        </p:nvSpPr>
        <p:spPr>
          <a:xfrm>
            <a:off x="2560680" y="6228360"/>
            <a:ext cx="185760" cy="137880"/>
          </a:xfrm>
          <a:prstGeom prst="rect">
            <a:avLst/>
          </a:prstGeom>
          <a:noFill/>
          <a:ln>
            <a:noFill/>
          </a:ln>
        </p:spPr>
        <p:style>
          <a:lnRef idx="0"/>
          <a:fillRef idx="0"/>
          <a:effectRef idx="0"/>
          <a:fontRef idx="minor"/>
        </p:style>
        <p:txBody>
          <a:bodyPr lIns="0" rIns="0" tIns="0" bIns="0" anchor="ctr"/>
          <a:p>
            <a:pPr marL="82440" indent="-82080" algn="ctr">
              <a:lnSpc>
                <a:spcPct val="100000"/>
              </a:lnSpc>
            </a:pPr>
            <a:r>
              <a:rPr b="0" lang="en-US" sz="900" spc="-1" strike="noStrike">
                <a:solidFill>
                  <a:srgbClr val="000000"/>
                </a:solidFill>
                <a:uFill>
                  <a:solidFill>
                    <a:srgbClr val="ffffff"/>
                  </a:solidFill>
                </a:uFill>
                <a:latin typeface="HGSｺﾞｼｯｸM"/>
                <a:ea typeface="HGSｺﾞｼｯｸM"/>
              </a:rPr>
              <a:t>○</a:t>
            </a:r>
            <a:endParaRPr b="0" lang="en-US" sz="1800" spc="-1" strike="noStrike">
              <a:solidFill>
                <a:srgbClr val="000000"/>
              </a:solidFill>
              <a:uFill>
                <a:solidFill>
                  <a:srgbClr val="ffffff"/>
                </a:solidFill>
              </a:uFill>
              <a:latin typeface="Arial"/>
            </a:endParaRPr>
          </a:p>
        </p:txBody>
      </p:sp>
      <p:sp>
        <p:nvSpPr>
          <p:cNvPr id="662" name="CustomShape 42"/>
          <p:cNvSpPr/>
          <p:nvPr/>
        </p:nvSpPr>
        <p:spPr>
          <a:xfrm>
            <a:off x="1928520" y="6084000"/>
            <a:ext cx="1295640" cy="137880"/>
          </a:xfrm>
          <a:prstGeom prst="rect">
            <a:avLst/>
          </a:prstGeom>
          <a:noFill/>
          <a:ln>
            <a:noFill/>
          </a:ln>
        </p:spPr>
        <p:style>
          <a:lnRef idx="0"/>
          <a:fillRef idx="0"/>
          <a:effectRef idx="0"/>
          <a:fontRef idx="minor"/>
        </p:style>
        <p:txBody>
          <a:bodyPr lIns="0" rIns="0" tIns="0" bIns="0" anchor="ctr"/>
          <a:p>
            <a:pPr marL="82440" indent="-82080" algn="ctr">
              <a:lnSpc>
                <a:spcPct val="100000"/>
              </a:lnSpc>
            </a:pPr>
            <a:r>
              <a:rPr b="0" lang="en-US" sz="900" spc="-1" strike="noStrike">
                <a:solidFill>
                  <a:srgbClr val="000000"/>
                </a:solidFill>
                <a:uFill>
                  <a:solidFill>
                    <a:srgbClr val="ffffff"/>
                  </a:solidFill>
                </a:uFill>
                <a:latin typeface="HGSｺﾞｼｯｸM"/>
                <a:ea typeface="HGSｺﾞｼｯｸM"/>
              </a:rPr>
              <a:t>現況報告書等の様式発出</a:t>
            </a:r>
            <a:endParaRPr b="0" lang="en-US" sz="1800" spc="-1" strike="noStrike">
              <a:solidFill>
                <a:srgbClr val="000000"/>
              </a:solidFill>
              <a:uFill>
                <a:solidFill>
                  <a:srgbClr val="ffffff"/>
                </a:solidFill>
              </a:uFill>
              <a:latin typeface="Arial"/>
            </a:endParaRPr>
          </a:p>
        </p:txBody>
      </p:sp>
      <p:sp>
        <p:nvSpPr>
          <p:cNvPr id="663" name="CustomShape 43"/>
          <p:cNvSpPr/>
          <p:nvPr/>
        </p:nvSpPr>
        <p:spPr>
          <a:xfrm>
            <a:off x="3852000" y="6390720"/>
            <a:ext cx="1964520" cy="175680"/>
          </a:xfrm>
          <a:prstGeom prst="rect">
            <a:avLst/>
          </a:prstGeom>
          <a:pattFill prst="openDmnd">
            <a:fgClr>
              <a:srgbClr val="fac090"/>
            </a:fgClr>
            <a:bgClr>
              <a:srgbClr val="ffffff"/>
            </a:bgClr>
          </a:pattFill>
          <a:ln w="6480">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36000" rIns="0" tIns="45000" bIns="45000" anchor="ctr"/>
          <a:p>
            <a:pPr marL="85680" indent="-85320" algn="ctr">
              <a:lnSpc>
                <a:spcPct val="100000"/>
              </a:lnSpc>
            </a:pPr>
            <a:r>
              <a:rPr b="0" lang="en-US" sz="800" spc="-1" strike="noStrike">
                <a:solidFill>
                  <a:srgbClr val="000000"/>
                </a:solidFill>
                <a:uFill>
                  <a:solidFill>
                    <a:srgbClr val="ffffff"/>
                  </a:solidFill>
                </a:uFill>
                <a:latin typeface="HGSｺﾞｼｯｸM"/>
                <a:ea typeface="HGSｺﾞｼｯｸM"/>
              </a:rPr>
              <a:t>○</a:t>
            </a:r>
            <a:r>
              <a:rPr b="0" lang="en-US" sz="800" spc="-1" strike="noStrike">
                <a:solidFill>
                  <a:srgbClr val="000000"/>
                </a:solidFill>
                <a:uFill>
                  <a:solidFill>
                    <a:srgbClr val="ffffff"/>
                  </a:solidFill>
                </a:uFill>
                <a:latin typeface="HGSｺﾞｼｯｸM"/>
                <a:ea typeface="HGSｺﾞｼｯｸM"/>
              </a:rPr>
              <a:t>自治体向け操作説明会</a:t>
            </a:r>
            <a:endParaRPr b="0" lang="en-US" sz="1800" spc="-1" strike="noStrike">
              <a:solidFill>
                <a:srgbClr val="000000"/>
              </a:solidFill>
              <a:uFill>
                <a:solidFill>
                  <a:srgbClr val="ffffff"/>
                </a:solidFill>
              </a:uFill>
              <a:latin typeface="Arial"/>
            </a:endParaRPr>
          </a:p>
        </p:txBody>
      </p:sp>
      <p:sp>
        <p:nvSpPr>
          <p:cNvPr id="664" name="CustomShape 44"/>
          <p:cNvSpPr/>
          <p:nvPr/>
        </p:nvSpPr>
        <p:spPr>
          <a:xfrm>
            <a:off x="6483600" y="6342840"/>
            <a:ext cx="3293640" cy="287640"/>
          </a:xfrm>
          <a:prstGeom prst="rightArrow">
            <a:avLst>
              <a:gd name="adj1" fmla="val 50000"/>
              <a:gd name="adj2" fmla="val 50000"/>
            </a:avLst>
          </a:prstGeom>
          <a:pattFill prst="openDmnd">
            <a:fgClr>
              <a:srgbClr val="fac090"/>
            </a:fgClr>
            <a:bgClr>
              <a:srgbClr val="ffffff"/>
            </a:bgClr>
          </a:pattFill>
          <a:ln w="12600">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900" spc="-1" strike="noStrike">
                <a:solidFill>
                  <a:srgbClr val="000000"/>
                </a:solidFill>
                <a:uFill>
                  <a:solidFill>
                    <a:srgbClr val="ffffff"/>
                  </a:solidFill>
                </a:uFill>
                <a:latin typeface="HGSｺﾞｼｯｸM"/>
                <a:ea typeface="HGSｺﾞｼｯｸM"/>
              </a:rPr>
              <a:t>○</a:t>
            </a:r>
            <a:r>
              <a:rPr b="0" lang="en-US" sz="900" spc="-1" strike="noStrike">
                <a:solidFill>
                  <a:srgbClr val="000000"/>
                </a:solidFill>
                <a:uFill>
                  <a:solidFill>
                    <a:srgbClr val="ffffff"/>
                  </a:solidFill>
                </a:uFill>
                <a:latin typeface="HGSｺﾞｼｯｸM"/>
                <a:ea typeface="HGSｺﾞｼｯｸM"/>
              </a:rPr>
              <a:t>厚生労働省への情報の提供</a:t>
            </a:r>
            <a:endParaRPr b="0" lang="en-US" sz="1800" spc="-1" strike="noStrike">
              <a:solidFill>
                <a:srgbClr val="000000"/>
              </a:solidFill>
              <a:uFill>
                <a:solidFill>
                  <a:srgbClr val="ffffff"/>
                </a:solidFill>
              </a:uFill>
              <a:latin typeface="Arial"/>
            </a:endParaRPr>
          </a:p>
        </p:txBody>
      </p:sp>
      <p:sp>
        <p:nvSpPr>
          <p:cNvPr id="665" name="TextShape 45"/>
          <p:cNvSpPr txBox="1"/>
          <p:nvPr/>
        </p:nvSpPr>
        <p:spPr>
          <a:xfrm>
            <a:off x="7538040" y="652032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13</a:t>
            </a:r>
            <a:endParaRPr b="0" lang="en-US" sz="1400" spc="-1" strike="noStrike">
              <a:solidFill>
                <a:srgbClr val="000000"/>
              </a:solidFill>
              <a:uFill>
                <a:solidFill>
                  <a:srgbClr val="ffffff"/>
                </a:solidFill>
              </a:uFill>
              <a:latin typeface="Times New Roman"/>
            </a:endParaRPr>
          </a:p>
        </p:txBody>
      </p:sp>
      <p:sp>
        <p:nvSpPr>
          <p:cNvPr id="666" name="CustomShape 46"/>
          <p:cNvSpPr/>
          <p:nvPr/>
        </p:nvSpPr>
        <p:spPr>
          <a:xfrm>
            <a:off x="3566880" y="5655240"/>
            <a:ext cx="2033640" cy="137880"/>
          </a:xfrm>
          <a:prstGeom prst="rect">
            <a:avLst/>
          </a:prstGeom>
          <a:noFill/>
          <a:ln>
            <a:noFill/>
          </a:ln>
        </p:spPr>
        <p:style>
          <a:lnRef idx="0"/>
          <a:fillRef idx="0"/>
          <a:effectRef idx="0"/>
          <a:fontRef idx="minor"/>
        </p:style>
        <p:txBody>
          <a:bodyPr lIns="0" rIns="0" tIns="0" bIns="0" anchor="ctr"/>
          <a:p>
            <a:pPr marL="82440">
              <a:lnSpc>
                <a:spcPct val="100000"/>
              </a:lnSpc>
            </a:pPr>
            <a:r>
              <a:rPr b="0" lang="en-US" sz="900" spc="-1" strike="noStrike">
                <a:solidFill>
                  <a:srgbClr val="000000"/>
                </a:solidFill>
                <a:uFill>
                  <a:solidFill>
                    <a:srgbClr val="ffffff"/>
                  </a:solidFill>
                </a:uFill>
                <a:latin typeface="HGPｺﾞｼｯｸM"/>
                <a:ea typeface="HGPｺﾞｼｯｸM"/>
              </a:rPr>
              <a:t>○</a:t>
            </a:r>
            <a:r>
              <a:rPr b="0" lang="en-US" sz="900" spc="-1" strike="noStrike">
                <a:solidFill>
                  <a:srgbClr val="000000"/>
                </a:solidFill>
                <a:uFill>
                  <a:solidFill>
                    <a:srgbClr val="ffffff"/>
                  </a:solidFill>
                </a:uFill>
                <a:latin typeface="HGPｺﾞｼｯｸM"/>
                <a:ea typeface="HGPｺﾞｼｯｸM"/>
              </a:rPr>
              <a:t>監査要綱、監査ガイドライン等の発出</a:t>
            </a:r>
            <a:endParaRPr b="0" lang="en-US" sz="18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7"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３．指導監査の目的について</a:t>
            </a:r>
            <a:endParaRPr b="0" lang="en-US" sz="1800" spc="-1" strike="noStrike">
              <a:solidFill>
                <a:srgbClr val="000000"/>
              </a:solidFill>
              <a:uFill>
                <a:solidFill>
                  <a:srgbClr val="ffffff"/>
                </a:solidFill>
              </a:uFill>
              <a:latin typeface="Arial"/>
            </a:endParaRPr>
          </a:p>
        </p:txBody>
      </p:sp>
      <p:sp>
        <p:nvSpPr>
          <p:cNvPr id="668" name="TextShape 2"/>
          <p:cNvSpPr txBox="1"/>
          <p:nvPr/>
        </p:nvSpPr>
        <p:spPr>
          <a:xfrm>
            <a:off x="8938440" y="4587840"/>
            <a:ext cx="982800" cy="40690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14</a:t>
            </a:r>
            <a:endParaRPr b="0" lang="en-US" sz="1400" spc="-1" strike="noStrike">
              <a:solidFill>
                <a:srgbClr val="000000"/>
              </a:solidFill>
              <a:uFill>
                <a:solidFill>
                  <a:srgbClr val="ffffff"/>
                </a:solidFill>
              </a:uFill>
              <a:latin typeface="Times New Roman"/>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9" name="CustomShape 1"/>
          <p:cNvSpPr/>
          <p:nvPr/>
        </p:nvSpPr>
        <p:spPr>
          <a:xfrm>
            <a:off x="2936880" y="116640"/>
            <a:ext cx="3600000" cy="4561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2400" spc="-1" strike="noStrike">
                <a:solidFill>
                  <a:srgbClr val="000000"/>
                </a:solidFill>
                <a:uFill>
                  <a:solidFill>
                    <a:srgbClr val="ffffff"/>
                  </a:solidFill>
                </a:uFill>
                <a:latin typeface="ＤＨＰ特太ゴシック体"/>
                <a:ea typeface="ＤＨＰ特太ゴシック体"/>
              </a:rPr>
              <a:t>指導監査の目的①</a:t>
            </a:r>
            <a:endParaRPr b="0" lang="en-US" sz="1800" spc="-1" strike="noStrike">
              <a:solidFill>
                <a:srgbClr val="000000"/>
              </a:solidFill>
              <a:uFill>
                <a:solidFill>
                  <a:srgbClr val="ffffff"/>
                </a:solidFill>
              </a:uFill>
              <a:latin typeface="Arial"/>
            </a:endParaRPr>
          </a:p>
        </p:txBody>
      </p:sp>
      <p:sp>
        <p:nvSpPr>
          <p:cNvPr id="670" name="CustomShape 2"/>
          <p:cNvSpPr/>
          <p:nvPr/>
        </p:nvSpPr>
        <p:spPr>
          <a:xfrm>
            <a:off x="128520" y="2349000"/>
            <a:ext cx="9655920" cy="4104000"/>
          </a:xfrm>
          <a:prstGeom prst="roundRect">
            <a:avLst>
              <a:gd name="adj" fmla="val 3544"/>
            </a:avLst>
          </a:prstGeom>
          <a:noFill/>
          <a:ln w="19080">
            <a:solidFill>
              <a:schemeClr val="tx1"/>
            </a:solidFill>
            <a:custDash>
              <a:ds d="400000" sp="3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ＭＳ Ｐゴシック"/>
                <a:ea typeface="ＭＳ Ｐゴシック"/>
              </a:rPr>
              <a:t>社会福祉法（昭和</a:t>
            </a:r>
            <a:r>
              <a:rPr b="0" lang="en-US" sz="1400" spc="-1" strike="noStrike">
                <a:solidFill>
                  <a:srgbClr val="000000"/>
                </a:solidFill>
                <a:uFill>
                  <a:solidFill>
                    <a:srgbClr val="ffffff"/>
                  </a:solidFill>
                </a:uFill>
                <a:latin typeface="ＭＳ Ｐゴシック"/>
                <a:ea typeface="ＭＳ Ｐゴシック"/>
              </a:rPr>
              <a:t>26</a:t>
            </a:r>
            <a:r>
              <a:rPr b="0" lang="en-US" sz="1400" spc="-1" strike="noStrike">
                <a:solidFill>
                  <a:srgbClr val="000000"/>
                </a:solidFill>
                <a:uFill>
                  <a:solidFill>
                    <a:srgbClr val="ffffff"/>
                  </a:solidFill>
                </a:uFill>
                <a:latin typeface="ＭＳ Ｐゴシック"/>
                <a:ea typeface="ＭＳ Ｐゴシック"/>
              </a:rPr>
              <a:t>年３月法律第</a:t>
            </a:r>
            <a:r>
              <a:rPr b="0" lang="en-US" sz="1400" spc="-1" strike="noStrike">
                <a:solidFill>
                  <a:srgbClr val="000000"/>
                </a:solidFill>
                <a:uFill>
                  <a:solidFill>
                    <a:srgbClr val="ffffff"/>
                  </a:solidFill>
                </a:uFill>
                <a:latin typeface="ＭＳ Ｐゴシック"/>
                <a:ea typeface="ＭＳ Ｐゴシック"/>
              </a:rPr>
              <a:t>45</a:t>
            </a:r>
            <a:r>
              <a:rPr b="0" lang="en-US" sz="1400" spc="-1" strike="noStrike">
                <a:solidFill>
                  <a:srgbClr val="000000"/>
                </a:solidFill>
                <a:uFill>
                  <a:solidFill>
                    <a:srgbClr val="ffffff"/>
                  </a:solidFill>
                </a:uFill>
                <a:latin typeface="ＭＳ Ｐゴシック"/>
                <a:ea typeface="ＭＳ Ｐゴシック"/>
              </a:rPr>
              <a:t>号）（抄）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（定義）</a:t>
            </a:r>
            <a:endParaRPr b="0" lang="en-US" sz="1800" spc="-1" strike="noStrike">
              <a:solidFill>
                <a:srgbClr val="000000"/>
              </a:solidFill>
              <a:uFill>
                <a:solidFill>
                  <a:srgbClr val="ffffff"/>
                </a:solidFill>
              </a:uFill>
              <a:latin typeface="Arial"/>
            </a:endParaRPr>
          </a:p>
          <a:p>
            <a:pPr marL="262080" indent="-261720">
              <a:lnSpc>
                <a:spcPct val="100000"/>
              </a:lnSpc>
            </a:pPr>
            <a:r>
              <a:rPr b="0" lang="en-US" sz="1400" spc="-1" strike="noStrike">
                <a:solidFill>
                  <a:srgbClr val="000000"/>
                </a:solidFill>
                <a:uFill>
                  <a:solidFill>
                    <a:srgbClr val="ffffff"/>
                  </a:solidFill>
                </a:uFill>
                <a:latin typeface="ＭＳ Ｐゴシック"/>
                <a:ea typeface="ＭＳ Ｐゴシック"/>
              </a:rPr>
              <a:t>第</a:t>
            </a:r>
            <a:r>
              <a:rPr b="0" lang="en-US" sz="1400" spc="-1" strike="noStrike">
                <a:solidFill>
                  <a:srgbClr val="000000"/>
                </a:solidFill>
                <a:uFill>
                  <a:solidFill>
                    <a:srgbClr val="ffffff"/>
                  </a:solidFill>
                </a:uFill>
                <a:latin typeface="ＭＳ Ｐゴシック"/>
                <a:ea typeface="ＭＳ Ｐゴシック"/>
              </a:rPr>
              <a:t>22</a:t>
            </a:r>
            <a:r>
              <a:rPr b="0" lang="en-US" sz="1400" spc="-1" strike="noStrike">
                <a:solidFill>
                  <a:srgbClr val="000000"/>
                </a:solidFill>
                <a:uFill>
                  <a:solidFill>
                    <a:srgbClr val="ffffff"/>
                  </a:solidFill>
                </a:uFill>
                <a:latin typeface="ＭＳ Ｐゴシック"/>
                <a:ea typeface="ＭＳ Ｐゴシック"/>
              </a:rPr>
              <a:t>条　この法律において「社会福祉法人」とは、社会福祉事業を行うことを目的として、この法律の定めるところにより設立された法人をいう。</a:t>
            </a:r>
            <a:endParaRPr b="0" lang="en-US" sz="1800" spc="-1" strike="noStrike">
              <a:solidFill>
                <a:srgbClr val="000000"/>
              </a:solidFill>
              <a:uFill>
                <a:solidFill>
                  <a:srgbClr val="ffffff"/>
                </a:solidFill>
              </a:uFill>
              <a:latin typeface="Arial"/>
            </a:endParaRPr>
          </a:p>
          <a:p>
            <a:pPr marL="262080" indent="-261720">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（経営の原則等）</a:t>
            </a:r>
            <a:endParaRPr b="0" lang="en-US" sz="1800" spc="-1" strike="noStrike">
              <a:solidFill>
                <a:srgbClr val="000000"/>
              </a:solidFill>
              <a:uFill>
                <a:solidFill>
                  <a:srgbClr val="ffffff"/>
                </a:solidFill>
              </a:uFill>
              <a:latin typeface="Arial"/>
            </a:endParaRPr>
          </a:p>
          <a:p>
            <a:pPr marL="274680" indent="-274320">
              <a:lnSpc>
                <a:spcPct val="100000"/>
              </a:lnSpc>
            </a:pPr>
            <a:r>
              <a:rPr b="0" lang="en-US" sz="1400" spc="-1" strike="noStrike">
                <a:solidFill>
                  <a:srgbClr val="000000"/>
                </a:solidFill>
                <a:uFill>
                  <a:solidFill>
                    <a:srgbClr val="ffffff"/>
                  </a:solidFill>
                </a:uFill>
                <a:latin typeface="ＭＳ Ｐゴシック"/>
                <a:ea typeface="ＭＳ Ｐゴシック"/>
              </a:rPr>
              <a:t>第</a:t>
            </a:r>
            <a:r>
              <a:rPr b="0" lang="en-US" sz="1400" spc="-1" strike="noStrike">
                <a:solidFill>
                  <a:srgbClr val="000000"/>
                </a:solidFill>
                <a:uFill>
                  <a:solidFill>
                    <a:srgbClr val="ffffff"/>
                  </a:solidFill>
                </a:uFill>
                <a:latin typeface="ＭＳ Ｐゴシック"/>
                <a:ea typeface="ＭＳ Ｐゴシック"/>
              </a:rPr>
              <a:t>24</a:t>
            </a:r>
            <a:r>
              <a:rPr b="0" lang="en-US" sz="1400" spc="-1" strike="noStrike">
                <a:solidFill>
                  <a:srgbClr val="000000"/>
                </a:solidFill>
                <a:uFill>
                  <a:solidFill>
                    <a:srgbClr val="ffffff"/>
                  </a:solidFill>
                </a:uFill>
                <a:latin typeface="ＭＳ Ｐゴシック"/>
                <a:ea typeface="ＭＳ Ｐゴシック"/>
              </a:rPr>
              <a:t>条　社会福祉法人は、社会福祉事業の主たる担い手としてふさわしい事業を確実、効果的かつ適正に行うため、自主的にその経営基盤の強化を図るとともに、その提供する福祉サービスの質の向上及び事業経営の透明性の確保を図らなければならない。</a:t>
            </a:r>
            <a:endParaRPr b="0" lang="en-US" sz="1800" spc="-1" strike="noStrike">
              <a:solidFill>
                <a:srgbClr val="000000"/>
              </a:solidFill>
              <a:uFill>
                <a:solidFill>
                  <a:srgbClr val="ffffff"/>
                </a:solidFill>
              </a:uFill>
              <a:latin typeface="Arial"/>
            </a:endParaRPr>
          </a:p>
          <a:p>
            <a:pPr marL="274680" indent="-274320">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（監督）</a:t>
            </a:r>
            <a:endParaRPr b="0" lang="en-US" sz="1800" spc="-1" strike="noStrike">
              <a:solidFill>
                <a:srgbClr val="000000"/>
              </a:solidFill>
              <a:uFill>
                <a:solidFill>
                  <a:srgbClr val="ffffff"/>
                </a:solidFill>
              </a:uFill>
              <a:latin typeface="Arial"/>
            </a:endParaRPr>
          </a:p>
          <a:p>
            <a:pPr marL="262080" indent="-261720">
              <a:lnSpc>
                <a:spcPct val="100000"/>
              </a:lnSpc>
            </a:pPr>
            <a:r>
              <a:rPr b="0" lang="en-US" sz="1400" spc="-1" strike="noStrike">
                <a:solidFill>
                  <a:srgbClr val="000000"/>
                </a:solidFill>
                <a:uFill>
                  <a:solidFill>
                    <a:srgbClr val="ffffff"/>
                  </a:solidFill>
                </a:uFill>
                <a:latin typeface="ＭＳ Ｐゴシック"/>
                <a:ea typeface="ＭＳ Ｐゴシック"/>
              </a:rPr>
              <a:t>第</a:t>
            </a:r>
            <a:r>
              <a:rPr b="0" lang="en-US" sz="1400" spc="-1" strike="noStrike">
                <a:solidFill>
                  <a:srgbClr val="000000"/>
                </a:solidFill>
                <a:uFill>
                  <a:solidFill>
                    <a:srgbClr val="ffffff"/>
                  </a:solidFill>
                </a:uFill>
                <a:latin typeface="ＭＳ Ｐゴシック"/>
                <a:ea typeface="ＭＳ Ｐゴシック"/>
              </a:rPr>
              <a:t>56</a:t>
            </a:r>
            <a:r>
              <a:rPr b="0" lang="en-US" sz="1400" spc="-1" strike="noStrike">
                <a:solidFill>
                  <a:srgbClr val="000000"/>
                </a:solidFill>
                <a:uFill>
                  <a:solidFill>
                    <a:srgbClr val="ffffff"/>
                  </a:solidFill>
                </a:uFill>
                <a:latin typeface="ＭＳ Ｐゴシック"/>
                <a:ea typeface="ＭＳ Ｐゴシック"/>
              </a:rPr>
              <a:t>条　所轄庁は、この法律の施行に必要な限度において、社会福祉法人に対し、その業務若しくは財産の状況に関し報告をさせ、又は当該職員に、社会福祉法人の事務所その他の施設に立ち入り、その業務若しくは財産の状況若しくは帳簿、書類その他の物件を検査させることができる。</a:t>
            </a:r>
            <a:endParaRPr b="0" lang="en-US" sz="1800" spc="-1" strike="noStrike">
              <a:solidFill>
                <a:srgbClr val="000000"/>
              </a:solidFill>
              <a:uFill>
                <a:solidFill>
                  <a:srgbClr val="ffffff"/>
                </a:solidFill>
              </a:uFill>
              <a:latin typeface="Arial"/>
            </a:endParaRPr>
          </a:p>
        </p:txBody>
      </p:sp>
      <p:sp>
        <p:nvSpPr>
          <p:cNvPr id="671" name="CustomShape 3"/>
          <p:cNvSpPr/>
          <p:nvPr/>
        </p:nvSpPr>
        <p:spPr>
          <a:xfrm>
            <a:off x="128520" y="764640"/>
            <a:ext cx="9674280" cy="1295640"/>
          </a:xfrm>
          <a:prstGeom prst="roundRect">
            <a:avLst>
              <a:gd name="adj" fmla="val 3544"/>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50000"/>
              </a:lnSpc>
            </a:pPr>
            <a:r>
              <a:rPr b="0" lang="en-US" sz="1800" spc="-1" strike="noStrike">
                <a:solidFill>
                  <a:srgbClr val="000000"/>
                </a:solidFill>
                <a:uFill>
                  <a:solidFill>
                    <a:srgbClr val="ffffff"/>
                  </a:solidFill>
                </a:uFill>
                <a:latin typeface="Calibri"/>
              </a:rPr>
              <a:t>　社会福祉法に基づき、法人の自主性及び自律性を尊重し、法令又は通知等に定められた法人として遵守すべき事項について運営実態の確認を行うことによって、適正な法人運営と社会福祉事業の健全な経営の確保を図る。（実施要綱の１）</a:t>
            </a:r>
            <a:endParaRPr b="0" lang="en-US" sz="1800" spc="-1" strike="noStrike">
              <a:solidFill>
                <a:srgbClr val="000000"/>
              </a:solidFill>
              <a:uFill>
                <a:solidFill>
                  <a:srgbClr val="ffffff"/>
                </a:solidFill>
              </a:uFill>
              <a:latin typeface="Arial"/>
            </a:endParaRPr>
          </a:p>
        </p:txBody>
      </p:sp>
      <p:sp>
        <p:nvSpPr>
          <p:cNvPr id="672" name="CustomShape 4"/>
          <p:cNvSpPr/>
          <p:nvPr/>
        </p:nvSpPr>
        <p:spPr>
          <a:xfrm>
            <a:off x="8938440" y="6454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15</a:t>
            </a:r>
            <a:endParaRPr b="0" lang="en-US" sz="1200" spc="-1" strike="noStrike">
              <a:solidFill>
                <a:srgbClr val="000000"/>
              </a:solidFill>
              <a:uFill>
                <a:solidFill>
                  <a:srgbClr val="ffffff"/>
                </a:solidFill>
              </a:uFill>
              <a:latin typeface="Arial"/>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3" name="CustomShape 1"/>
          <p:cNvSpPr/>
          <p:nvPr/>
        </p:nvSpPr>
        <p:spPr>
          <a:xfrm>
            <a:off x="2936880" y="116640"/>
            <a:ext cx="3600000" cy="456120"/>
          </a:xfrm>
          <a:prstGeom prst="rect">
            <a:avLst/>
          </a:prstGeom>
          <a:noFill/>
          <a:ln>
            <a:noFill/>
          </a:ln>
        </p:spPr>
        <p:style>
          <a:lnRef idx="0"/>
          <a:fillRef idx="0"/>
          <a:effectRef idx="0"/>
          <a:fontRef idx="minor"/>
        </p:style>
        <p:txBody>
          <a:bodyPr lIns="90000" rIns="90000" tIns="45000" bIns="45000"/>
          <a:p>
            <a:pPr algn="ctr">
              <a:lnSpc>
                <a:spcPct val="100000"/>
              </a:lnSpc>
            </a:pPr>
            <a:r>
              <a:rPr b="0" lang="en-US" sz="2400" spc="-1" strike="noStrike">
                <a:solidFill>
                  <a:srgbClr val="000000"/>
                </a:solidFill>
                <a:uFill>
                  <a:solidFill>
                    <a:srgbClr val="ffffff"/>
                  </a:solidFill>
                </a:uFill>
                <a:latin typeface="ＤＨＰ特太ゴシック体"/>
                <a:ea typeface="ＤＨＰ特太ゴシック体"/>
              </a:rPr>
              <a:t>指導監査の目的②</a:t>
            </a:r>
            <a:endParaRPr b="0" lang="en-US" sz="1800" spc="-1" strike="noStrike">
              <a:solidFill>
                <a:srgbClr val="000000"/>
              </a:solidFill>
              <a:uFill>
                <a:solidFill>
                  <a:srgbClr val="ffffff"/>
                </a:solidFill>
              </a:uFill>
              <a:latin typeface="Arial"/>
            </a:endParaRPr>
          </a:p>
        </p:txBody>
      </p:sp>
      <p:sp>
        <p:nvSpPr>
          <p:cNvPr id="674" name="CustomShape 2"/>
          <p:cNvSpPr/>
          <p:nvPr/>
        </p:nvSpPr>
        <p:spPr>
          <a:xfrm>
            <a:off x="128520" y="620640"/>
            <a:ext cx="9674280" cy="1295640"/>
          </a:xfrm>
          <a:prstGeom prst="roundRect">
            <a:avLst>
              <a:gd name="adj" fmla="val 3544"/>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50000"/>
              </a:lnSpc>
            </a:pPr>
            <a:r>
              <a:rPr b="0" lang="en-US" sz="1800" spc="-1" strike="noStrike">
                <a:solidFill>
                  <a:srgbClr val="000000"/>
                </a:solidFill>
                <a:uFill>
                  <a:solidFill>
                    <a:srgbClr val="ffffff"/>
                  </a:solidFill>
                </a:uFill>
                <a:latin typeface="Calibri"/>
              </a:rPr>
              <a:t>　社会福祉法に基づき、法人の自主性及び自律性を尊重し、法令又は通知等に定められた法人として遵守すべき事項について運営実態の確認を行うことによって、適正な法人運営と社会福祉事業の健全な経営の確保を図る。（実施要綱の１）</a:t>
            </a:r>
            <a:endParaRPr b="0" lang="en-US" sz="1800" spc="-1" strike="noStrike">
              <a:solidFill>
                <a:srgbClr val="000000"/>
              </a:solidFill>
              <a:uFill>
                <a:solidFill>
                  <a:srgbClr val="ffffff"/>
                </a:solidFill>
              </a:uFill>
              <a:latin typeface="Arial"/>
            </a:endParaRPr>
          </a:p>
        </p:txBody>
      </p:sp>
      <p:sp>
        <p:nvSpPr>
          <p:cNvPr id="675" name="CustomShape 3"/>
          <p:cNvSpPr/>
          <p:nvPr/>
        </p:nvSpPr>
        <p:spPr>
          <a:xfrm>
            <a:off x="8985600" y="6548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16</a:t>
            </a:r>
            <a:endParaRPr b="0" lang="en-US" sz="1200" spc="-1" strike="noStrike">
              <a:solidFill>
                <a:srgbClr val="000000"/>
              </a:solidFill>
              <a:uFill>
                <a:solidFill>
                  <a:srgbClr val="ffffff"/>
                </a:solidFill>
              </a:uFill>
              <a:latin typeface="Arial"/>
            </a:endParaRPr>
          </a:p>
        </p:txBody>
      </p:sp>
      <p:sp>
        <p:nvSpPr>
          <p:cNvPr id="676" name="CustomShape 4"/>
          <p:cNvSpPr/>
          <p:nvPr/>
        </p:nvSpPr>
        <p:spPr>
          <a:xfrm>
            <a:off x="4160880" y="1989000"/>
            <a:ext cx="1728000" cy="6242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77" name="CustomShape 5"/>
          <p:cNvSpPr/>
          <p:nvPr/>
        </p:nvSpPr>
        <p:spPr>
          <a:xfrm>
            <a:off x="128520" y="2709000"/>
            <a:ext cx="9655920" cy="63900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　指導監査に当たっては、法人運営に改善すべき点がある場合には、法人が自ら改善すべき点を把握し、自主的に改善に取り組むことができるように指導を行うことが重要。</a:t>
            </a:r>
            <a:endParaRPr b="0" lang="en-US" sz="1800" spc="-1" strike="noStrike">
              <a:solidFill>
                <a:srgbClr val="000000"/>
              </a:solidFill>
              <a:uFill>
                <a:solidFill>
                  <a:srgbClr val="ffffff"/>
                </a:solidFill>
              </a:uFill>
              <a:latin typeface="Arial"/>
            </a:endParaRPr>
          </a:p>
        </p:txBody>
      </p:sp>
      <p:sp>
        <p:nvSpPr>
          <p:cNvPr id="678" name="CustomShape 6"/>
          <p:cNvSpPr/>
          <p:nvPr/>
        </p:nvSpPr>
        <p:spPr>
          <a:xfrm>
            <a:off x="4160880" y="3452400"/>
            <a:ext cx="1728000" cy="6242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79" name="CustomShape 7"/>
          <p:cNvSpPr/>
          <p:nvPr/>
        </p:nvSpPr>
        <p:spPr>
          <a:xfrm>
            <a:off x="128520" y="4111920"/>
            <a:ext cx="9655920" cy="25592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指導に際しては、常に公正不偏かつ懇切丁寧であることを旨とし、</a:t>
            </a:r>
            <a:r>
              <a:rPr b="0" lang="en-US" sz="1800" spc="-1" strike="noStrike" u="sng">
                <a:solidFill>
                  <a:srgbClr val="000000"/>
                </a:solidFill>
                <a:uFill>
                  <a:solidFill>
                    <a:srgbClr val="ffffff"/>
                  </a:solidFill>
                </a:uFill>
                <a:latin typeface="Calibri"/>
              </a:rPr>
              <a:t>単に改善を要する事項の指</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a:t>
            </a:r>
            <a:r>
              <a:rPr b="0" lang="en-US" sz="1800" spc="-1" strike="noStrike" u="sng">
                <a:solidFill>
                  <a:srgbClr val="000000"/>
                </a:solidFill>
                <a:uFill>
                  <a:solidFill>
                    <a:srgbClr val="ffffff"/>
                  </a:solidFill>
                </a:uFill>
                <a:latin typeface="Calibri"/>
              </a:rPr>
              <a:t>導にとどまることなく、具体的な根拠（※）を示して行う</a:t>
            </a:r>
            <a:r>
              <a:rPr b="0" lang="en-US" sz="1800" spc="-1" strike="noStrike">
                <a:solidFill>
                  <a:srgbClr val="000000"/>
                </a:solidFill>
                <a:uFill>
                  <a:solidFill>
                    <a:srgbClr val="ffffff"/>
                  </a:solidFill>
                </a:uFill>
                <a:latin typeface="Calibri"/>
              </a:rPr>
              <a:t>ものとする。また、</a:t>
            </a:r>
            <a:r>
              <a:rPr b="0" lang="en-US" sz="1800" spc="-1" strike="noStrike" u="sng">
                <a:solidFill>
                  <a:srgbClr val="000000"/>
                </a:solidFill>
                <a:uFill>
                  <a:solidFill>
                    <a:srgbClr val="ffffff"/>
                  </a:solidFill>
                </a:uFill>
                <a:latin typeface="Calibri"/>
              </a:rPr>
              <a:t>法人との対話や議論を通</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a:t>
            </a:r>
            <a:r>
              <a:rPr b="0" lang="en-US" sz="1800" spc="-1" strike="noStrike" u="sng">
                <a:solidFill>
                  <a:srgbClr val="000000"/>
                </a:solidFill>
                <a:uFill>
                  <a:solidFill>
                    <a:srgbClr val="ffffff"/>
                  </a:solidFill>
                </a:uFill>
                <a:latin typeface="Calibri"/>
              </a:rPr>
              <a:t>じて、指導の内容に関する真の理解を得るよう努め、自律的な運営を促す</a:t>
            </a:r>
            <a:r>
              <a:rPr b="0" lang="en-US" sz="1800" spc="-1" strike="noStrike">
                <a:solidFill>
                  <a:srgbClr val="000000"/>
                </a:solidFill>
                <a:uFill>
                  <a:solidFill>
                    <a:srgbClr val="ffffff"/>
                  </a:solidFill>
                </a:uFill>
                <a:latin typeface="Calibri"/>
              </a:rPr>
              <a:t>ものとする。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（実施要綱の５の（２））</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（※）指摘を行う（法令、通知の条項に違反している）場合には、違反している条項や違反の内容を</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具体的に示す、助言を行う場合には、その理由等を具体的に示す必要がある。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口頭指摘や助言を行う場合は、</a:t>
            </a:r>
            <a:r>
              <a:rPr b="0" lang="en-US" sz="1800" spc="-1" strike="noStrike" u="sng">
                <a:solidFill>
                  <a:srgbClr val="000000"/>
                </a:solidFill>
                <a:uFill>
                  <a:solidFill>
                    <a:srgbClr val="ffffff"/>
                  </a:solidFill>
                </a:uFill>
                <a:latin typeface="Calibri"/>
              </a:rPr>
              <a:t>法人と指導の内容に関する認識を共有できるよう配慮</a:t>
            </a:r>
            <a:r>
              <a:rPr b="0" lang="en-US" sz="1800" spc="-1" strike="noStrike">
                <a:solidFill>
                  <a:srgbClr val="000000"/>
                </a:solidFill>
                <a:uFill>
                  <a:solidFill>
                    <a:srgbClr val="ffffff"/>
                  </a:solidFill>
                </a:uFill>
                <a:latin typeface="Calibri"/>
              </a:rPr>
              <a:t>する必要</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がある。（実施要綱の５の（１））</a:t>
            </a:r>
            <a:endParaRPr b="0" lang="en-US" sz="1800" spc="-1" strike="noStrike">
              <a:solidFill>
                <a:srgbClr val="000000"/>
              </a:solidFill>
              <a:uFill>
                <a:solidFill>
                  <a:srgbClr val="ffffff"/>
                </a:solidFill>
              </a:uFill>
              <a:latin typeface="Arial"/>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0"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４．指導監査の見直し内容について</a:t>
            </a:r>
            <a:endParaRPr b="0" lang="en-US" sz="1800" spc="-1" strike="noStrike">
              <a:solidFill>
                <a:srgbClr val="000000"/>
              </a:solidFill>
              <a:uFill>
                <a:solidFill>
                  <a:srgbClr val="ffffff"/>
                </a:solidFill>
              </a:uFill>
              <a:latin typeface="Arial"/>
            </a:endParaRPr>
          </a:p>
        </p:txBody>
      </p:sp>
      <p:sp>
        <p:nvSpPr>
          <p:cNvPr id="681" name="CustomShape 2"/>
          <p:cNvSpPr/>
          <p:nvPr/>
        </p:nvSpPr>
        <p:spPr>
          <a:xfrm>
            <a:off x="8938440" y="6454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17</a:t>
            </a:r>
            <a:endParaRPr b="0" lang="en-US" sz="1200" spc="-1" strike="noStrike">
              <a:solidFill>
                <a:srgbClr val="000000"/>
              </a:solidFill>
              <a:uFill>
                <a:solidFill>
                  <a:srgbClr val="ffffff"/>
                </a:solidFill>
              </a:uFill>
              <a:latin typeface="Arial"/>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2" name="CustomShape 1"/>
          <p:cNvSpPr/>
          <p:nvPr/>
        </p:nvSpPr>
        <p:spPr>
          <a:xfrm>
            <a:off x="200520" y="188640"/>
            <a:ext cx="9555120" cy="3275640"/>
          </a:xfrm>
          <a:prstGeom prst="rect">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Calibri"/>
              </a:rPr>
              <a:t>＜基本方針＞</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社会福祉法人制度改革を踏まえ、社会福祉法人に対する指導監査については、指導監査要綱を見直すと　</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ともに監査内容の標準化を図るための監査ガイドラインを作成し、所轄庁のみならず、法人にも周知を図る。</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①　法令、通知等で明確に定められた事項に関する監査を行うことを原則とする</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a:t>
            </a:r>
            <a:r>
              <a:rPr b="0" lang="en-US" sz="1400" spc="-1" strike="noStrike">
                <a:solidFill>
                  <a:srgbClr val="000000"/>
                </a:solidFill>
                <a:uFill>
                  <a:solidFill>
                    <a:srgbClr val="ffffff"/>
                  </a:solidFill>
                </a:uFill>
                <a:latin typeface="Calibri"/>
              </a:rPr>
              <a:t>　※　ローカルルール（地域によって異なる規制や必要以上に厳しい規制）の是正</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②　法人のガバナンスの強化や情報公開等による法人の自主的・自律的な運営を前提として、監査事項の</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整理、行政監査と会計監査人監査等との関係の明確化等を行う</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p:txBody>
      </p:sp>
      <p:sp>
        <p:nvSpPr>
          <p:cNvPr id="683" name="CustomShape 2"/>
          <p:cNvSpPr/>
          <p:nvPr/>
        </p:nvSpPr>
        <p:spPr>
          <a:xfrm>
            <a:off x="4114080" y="3537000"/>
            <a:ext cx="1618560" cy="2516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84" name="CustomShape 3"/>
          <p:cNvSpPr/>
          <p:nvPr/>
        </p:nvSpPr>
        <p:spPr>
          <a:xfrm>
            <a:off x="194400" y="3810600"/>
            <a:ext cx="9555120" cy="2952000"/>
          </a:xfrm>
          <a:prstGeom prst="rect">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＜見直しの方針＞</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graphicFrame>
        <p:nvGraphicFramePr>
          <p:cNvPr id="685" name="Table 4"/>
          <p:cNvGraphicFramePr/>
          <p:nvPr/>
        </p:nvGraphicFramePr>
        <p:xfrm>
          <a:off x="537840" y="4098600"/>
          <a:ext cx="8892720" cy="2235600"/>
        </p:xfrm>
        <a:graphic>
          <a:graphicData uri="http://schemas.openxmlformats.org/drawingml/2006/table">
            <a:tbl>
              <a:tblPr/>
              <a:tblGrid>
                <a:gridCol w="2399040"/>
                <a:gridCol w="6493680"/>
              </a:tblGrid>
              <a:tr h="1251000">
                <a:tc>
                  <a:txBody>
                    <a:bodyPr lIns="99000" rIns="99000"/>
                    <a:p>
                      <a:pPr>
                        <a:lnSpc>
                          <a:spcPct val="100000"/>
                        </a:lnSpc>
                      </a:pPr>
                      <a:r>
                        <a:rPr b="0" lang="en-US" sz="1600" spc="-1" strike="noStrike">
                          <a:solidFill>
                            <a:srgbClr val="000000"/>
                          </a:solidFill>
                          <a:uFill>
                            <a:solidFill>
                              <a:srgbClr val="ffffff"/>
                            </a:solidFill>
                          </a:uFill>
                          <a:latin typeface="Calibri"/>
                        </a:rPr>
                        <a:t>①</a:t>
                      </a:r>
                      <a:r>
                        <a:rPr b="0" lang="en-US" sz="1600" spc="-1" strike="noStrike">
                          <a:solidFill>
                            <a:srgbClr val="000000"/>
                          </a:solidFill>
                          <a:uFill>
                            <a:solidFill>
                              <a:srgbClr val="ffffff"/>
                            </a:solidFill>
                          </a:uFill>
                          <a:latin typeface="Calibri"/>
                        </a:rPr>
                        <a:t>指導監査要綱の見直し</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（指導監査実施要綱の制定）</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marL="90360" indent="-90000">
                        <a:lnSpc>
                          <a:spcPct val="100000"/>
                        </a:lnSpc>
                      </a:pPr>
                      <a:r>
                        <a:rPr b="0" lang="en-US" sz="1400" spc="-1" strike="noStrike">
                          <a:solidFill>
                            <a:srgbClr val="000000"/>
                          </a:solidFill>
                          <a:uFill>
                            <a:solidFill>
                              <a:srgbClr val="ffffff"/>
                            </a:solidFill>
                          </a:uFill>
                          <a:latin typeface="Calibri"/>
                        </a:rPr>
                        <a:t>・　運営に大きな問題が認められない法人に対する監査の実施周期を延長する。一方、運営に大きな問題があると認められる法人に対しては、必要に応じて指導監査を実施する等、指導監査の重点化を図る。</a:t>
                      </a:r>
                      <a:endParaRPr b="0" lang="en-US" sz="1800" spc="-1" strike="noStrike">
                        <a:solidFill>
                          <a:srgbClr val="000000"/>
                        </a:solidFill>
                        <a:uFill>
                          <a:solidFill>
                            <a:srgbClr val="ffffff"/>
                          </a:solidFill>
                        </a:uFill>
                        <a:latin typeface="Arial"/>
                      </a:endParaRPr>
                    </a:p>
                    <a:p>
                      <a:pPr marL="90360" indent="-90000">
                        <a:lnSpc>
                          <a:spcPct val="100000"/>
                        </a:lnSpc>
                      </a:pPr>
                      <a:r>
                        <a:rPr b="0" lang="en-US" sz="1400" spc="-1" strike="noStrike">
                          <a:solidFill>
                            <a:srgbClr val="000000"/>
                          </a:solidFill>
                          <a:uFill>
                            <a:solidFill>
                              <a:srgbClr val="ffffff"/>
                            </a:solidFill>
                          </a:uFill>
                          <a:latin typeface="Calibri"/>
                        </a:rPr>
                        <a:t>・　行政監査と会計監査人監査等との関係を整理し、会計管理に関する事項の省略を可能とする等、行政監査の重点化を図る。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指導監査の結果に基づいて行う法人への指導方法を整理する。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984600">
                <a:tc>
                  <a:txBody>
                    <a:bodyPr lIns="99000" rIns="99000"/>
                    <a:p>
                      <a:pPr>
                        <a:lnSpc>
                          <a:spcPct val="100000"/>
                        </a:lnSpc>
                      </a:pPr>
                      <a:r>
                        <a:rPr b="0" lang="en-US" sz="1600" spc="-1" strike="noStrike">
                          <a:solidFill>
                            <a:srgbClr val="000000"/>
                          </a:solidFill>
                          <a:uFill>
                            <a:solidFill>
                              <a:srgbClr val="ffffff"/>
                            </a:solidFill>
                          </a:uFill>
                          <a:latin typeface="Calibri"/>
                        </a:rPr>
                        <a:t>②</a:t>
                      </a:r>
                      <a:r>
                        <a:rPr b="0" lang="en-US" sz="1600" spc="-1" strike="noStrike">
                          <a:solidFill>
                            <a:srgbClr val="000000"/>
                          </a:solidFill>
                          <a:uFill>
                            <a:solidFill>
                              <a:srgbClr val="ffffff"/>
                            </a:solidFill>
                          </a:uFill>
                          <a:latin typeface="Calibri"/>
                        </a:rPr>
                        <a:t>指導監査ガイドラインの作成</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marL="90360" indent="-90000">
                        <a:lnSpc>
                          <a:spcPct val="100000"/>
                        </a:lnSpc>
                      </a:pPr>
                      <a:r>
                        <a:rPr b="0" lang="en-US" sz="1400" spc="-1" strike="noStrike">
                          <a:solidFill>
                            <a:srgbClr val="000000"/>
                          </a:solidFill>
                          <a:uFill>
                            <a:solidFill>
                              <a:srgbClr val="ffffff"/>
                            </a:solidFill>
                          </a:uFill>
                          <a:latin typeface="Calibri"/>
                        </a:rPr>
                        <a:t>・　抽象的な監査事項の明確化をするとともに、全国の所轄庁の監査内容の標準化を図るため、監査事項毎に、法改正に関する内容を含めた監査事項の「着眼点」等を記載し、「指摘基準」について整理する。</a:t>
                      </a:r>
                      <a:endParaRPr b="0" lang="en-US" sz="1800" spc="-1" strike="noStrike">
                        <a:solidFill>
                          <a:srgbClr val="000000"/>
                        </a:solidFill>
                        <a:uFill>
                          <a:solidFill>
                            <a:srgbClr val="ffffff"/>
                          </a:solidFill>
                        </a:uFill>
                        <a:latin typeface="Arial"/>
                      </a:endParaRPr>
                    </a:p>
                    <a:p>
                      <a:pPr marL="90360" indent="-90000">
                        <a:lnSpc>
                          <a:spcPct val="100000"/>
                        </a:lnSpc>
                      </a:pPr>
                      <a:r>
                        <a:rPr b="0" lang="en-US" sz="1400" spc="-1" strike="noStrike">
                          <a:solidFill>
                            <a:srgbClr val="000000"/>
                          </a:solidFill>
                          <a:uFill>
                            <a:solidFill>
                              <a:srgbClr val="ffffff"/>
                            </a:solidFill>
                          </a:uFill>
                          <a:latin typeface="Calibri"/>
                        </a:rPr>
                        <a:t>・　法人の指導監査を担当する自治体職員が、監査で確認すべき内容や制度内容の理解を深めることができるものとする。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686" name="CustomShape 5"/>
          <p:cNvSpPr/>
          <p:nvPr/>
        </p:nvSpPr>
        <p:spPr>
          <a:xfrm>
            <a:off x="537840" y="2529000"/>
            <a:ext cx="9095400" cy="827640"/>
          </a:xfrm>
          <a:prstGeom prst="rect">
            <a:avLst/>
          </a:prstGeom>
          <a:noFill/>
          <a:ln>
            <a:solidFill>
              <a:schemeClr val="tx1"/>
            </a:solidFill>
            <a:custDash>
              <a:ds d="1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285840" indent="-285480">
              <a:lnSpc>
                <a:spcPct val="100000"/>
              </a:lnSpc>
              <a:buClr>
                <a:srgbClr val="000000"/>
              </a:buClr>
              <a:buFont typeface="Wingdings" charset="2"/>
              <a:buChar char=""/>
            </a:pPr>
            <a:r>
              <a:rPr b="0" lang="en-US" sz="1400" spc="-1" strike="noStrike">
                <a:solidFill>
                  <a:srgbClr val="000000"/>
                </a:solidFill>
                <a:uFill>
                  <a:solidFill>
                    <a:srgbClr val="ffffff"/>
                  </a:solidFill>
                </a:uFill>
                <a:latin typeface="Calibri"/>
              </a:rPr>
              <a:t>法人にも周知を図ることにより、所轄庁の監査結果について、法人との相互理解を深めることが可能となる。</a:t>
            </a:r>
            <a:endParaRPr b="0" lang="en-US" sz="1800" spc="-1" strike="noStrike">
              <a:solidFill>
                <a:srgbClr val="000000"/>
              </a:solidFill>
              <a:uFill>
                <a:solidFill>
                  <a:srgbClr val="ffffff"/>
                </a:solidFill>
              </a:uFill>
              <a:latin typeface="Arial"/>
            </a:endParaRPr>
          </a:p>
          <a:p>
            <a:pPr marL="90360" indent="179280">
              <a:lnSpc>
                <a:spcPct val="100000"/>
              </a:lnSpc>
            </a:pPr>
            <a:r>
              <a:rPr b="0" lang="en-US" sz="1400" spc="-1" strike="noStrike">
                <a:solidFill>
                  <a:srgbClr val="000000"/>
                </a:solidFill>
                <a:uFill>
                  <a:solidFill>
                    <a:srgbClr val="ffffff"/>
                  </a:solidFill>
                </a:uFill>
                <a:latin typeface="Calibri"/>
              </a:rPr>
              <a:t>また、法人の自主的・自律的な運営の下、それぞれの規模・特性に応じ、本監査要綱等を踏まえ、必要な内部規定等の策定や自主点検を実施し、法人自らが適正な運営と社会福祉事業の健全な経営の確保を図ることが期待される。</a:t>
            </a:r>
            <a:endParaRPr b="0" lang="en-US" sz="1800" spc="-1" strike="noStrike">
              <a:solidFill>
                <a:srgbClr val="000000"/>
              </a:solidFill>
              <a:uFill>
                <a:solidFill>
                  <a:srgbClr val="ffffff"/>
                </a:solidFill>
              </a:uFill>
              <a:latin typeface="Arial"/>
            </a:endParaRPr>
          </a:p>
        </p:txBody>
      </p:sp>
      <p:sp>
        <p:nvSpPr>
          <p:cNvPr id="687" name="CustomShape 6"/>
          <p:cNvSpPr/>
          <p:nvPr/>
        </p:nvSpPr>
        <p:spPr>
          <a:xfrm>
            <a:off x="128520" y="116640"/>
            <a:ext cx="9711000" cy="503640"/>
          </a:xfrm>
          <a:prstGeom prst="rect">
            <a:avLst/>
          </a:prstGeom>
          <a:solidFill>
            <a:schemeClr val="bg1"/>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指導監査要綱の見直し及び監査ガイドラインの作成・周知について</a:t>
            </a:r>
            <a:endParaRPr b="0" lang="en-US" sz="1800" spc="-1" strike="noStrike">
              <a:solidFill>
                <a:srgbClr val="000000"/>
              </a:solidFill>
              <a:uFill>
                <a:solidFill>
                  <a:srgbClr val="ffffff"/>
                </a:solidFill>
              </a:uFill>
              <a:latin typeface="Arial"/>
            </a:endParaRPr>
          </a:p>
        </p:txBody>
      </p:sp>
      <p:sp>
        <p:nvSpPr>
          <p:cNvPr id="688" name="CustomShape 7"/>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18</a:t>
            </a:r>
            <a:endParaRPr b="0" lang="en-US" sz="1200" spc="-1" strike="noStrike">
              <a:solidFill>
                <a:srgbClr val="000000"/>
              </a:solidFill>
              <a:uFill>
                <a:solidFill>
                  <a:srgbClr val="ffffff"/>
                </a:solidFill>
              </a:uFill>
              <a:latin typeface="Arial"/>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CustomShape 1"/>
          <p:cNvSpPr/>
          <p:nvPr/>
        </p:nvSpPr>
        <p:spPr>
          <a:xfrm>
            <a:off x="194400" y="908640"/>
            <a:ext cx="9517680" cy="4104000"/>
          </a:xfrm>
          <a:prstGeom prst="roundRect">
            <a:avLst>
              <a:gd name="adj" fmla="val 2175"/>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１．社会福祉法人に対する指導監督の見直しの全体像　 ・・・・・・・・・・・・・・・・・・・・・・・・・・・・・・・・ </a:t>
            </a:r>
            <a:r>
              <a:rPr b="0" lang="en-US" sz="1800" spc="-1" strike="noStrike">
                <a:solidFill>
                  <a:srgbClr val="000000"/>
                </a:solidFill>
                <a:uFill>
                  <a:solidFill>
                    <a:srgbClr val="ffffff"/>
                  </a:solidFill>
                </a:uFill>
                <a:latin typeface="HGPｺﾞｼｯｸM"/>
                <a:ea typeface="HGPｺﾞｼｯｸM"/>
              </a:rPr>
              <a:t>2</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２．制度見直しの概要及び背景　・・・・・・・・・・・・・・・・・・・・・・・・・・・・・・・・・・・・・・・・・・・・・・・・・・・・ </a:t>
            </a:r>
            <a:r>
              <a:rPr b="0" lang="en-US" sz="1800" spc="-1" strike="noStrike">
                <a:solidFill>
                  <a:srgbClr val="000000"/>
                </a:solidFill>
                <a:uFill>
                  <a:solidFill>
                    <a:srgbClr val="ffffff"/>
                  </a:solidFill>
                </a:uFill>
                <a:latin typeface="HGPｺﾞｼｯｸM"/>
                <a:ea typeface="HGPｺﾞｼｯｸM"/>
              </a:rPr>
              <a:t>6</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３．指導監査の目的について　・・・・・・・・・・・・・・・・・・・・・・・・・・・・・・・・・・・・・・・・・・・・・・・・・・・・・・</a:t>
            </a:r>
            <a:r>
              <a:rPr b="0" lang="en-US" sz="1800" spc="-1" strike="noStrike">
                <a:solidFill>
                  <a:srgbClr val="000000"/>
                </a:solidFill>
                <a:uFill>
                  <a:solidFill>
                    <a:srgbClr val="ffffff"/>
                  </a:solidFill>
                </a:uFill>
                <a:latin typeface="HGPｺﾞｼｯｸM"/>
                <a:ea typeface="HGPｺﾞｼｯｸM"/>
              </a:rPr>
              <a:t>14</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４．指導監査の見直し内容について　 ・・・・・・・・・・・・・・・・・・・・・・・・・・・・・・・・・・・・・・・・・・・・・・・・</a:t>
            </a:r>
            <a:r>
              <a:rPr b="0" lang="en-US" sz="1800" spc="-1" strike="noStrike">
                <a:solidFill>
                  <a:srgbClr val="000000"/>
                </a:solidFill>
                <a:uFill>
                  <a:solidFill>
                    <a:srgbClr val="ffffff"/>
                  </a:solidFill>
                </a:uFill>
                <a:latin typeface="HGPｺﾞｼｯｸM"/>
                <a:ea typeface="HGPｺﾞｼｯｸM"/>
              </a:rPr>
              <a:t>17</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５．実施要綱について　 ・・・・・・・・・・・・・・・・・・・・・・・・・・・・・・・・・・・・・・・・・・・・・・・・・・・・・・・・・・・</a:t>
            </a:r>
            <a:r>
              <a:rPr b="0" lang="en-US" sz="1800" spc="-1" strike="noStrike">
                <a:solidFill>
                  <a:srgbClr val="000000"/>
                </a:solidFill>
                <a:uFill>
                  <a:solidFill>
                    <a:srgbClr val="ffffff"/>
                  </a:solidFill>
                </a:uFill>
                <a:latin typeface="HGPｺﾞｼｯｸM"/>
                <a:ea typeface="HGPｺﾞｼｯｸM"/>
              </a:rPr>
              <a:t>21</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６．専門家の活用について　・・・・・・・・・・・・・・・・・・・・・・・・・・・・・・・・・・・・・・・・・・・・・・・・・・・・・・・・</a:t>
            </a:r>
            <a:r>
              <a:rPr b="0" lang="en-US" sz="1800" spc="-1" strike="noStrike">
                <a:solidFill>
                  <a:srgbClr val="000000"/>
                </a:solidFill>
                <a:uFill>
                  <a:solidFill>
                    <a:srgbClr val="ffffff"/>
                  </a:solidFill>
                </a:uFill>
                <a:latin typeface="HGPｺﾞｼｯｸM"/>
                <a:ea typeface="HGPｺﾞｼｯｸM"/>
              </a:rPr>
              <a:t>31</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７．指導監査ガイドラインについて　 ・・・・・・・・・・・・・・・・・・・・・・・・・・・・・・・・・・・・・・・・・・・・・・・・・・</a:t>
            </a:r>
            <a:r>
              <a:rPr b="0" lang="en-US" sz="1800" spc="-1" strike="noStrike">
                <a:solidFill>
                  <a:srgbClr val="000000"/>
                </a:solidFill>
                <a:uFill>
                  <a:solidFill>
                    <a:srgbClr val="ffffff"/>
                  </a:solidFill>
                </a:uFill>
                <a:latin typeface="HGPｺﾞｼｯｸM"/>
                <a:ea typeface="HGPｺﾞｼｯｸM"/>
              </a:rPr>
              <a:t>40</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800" spc="-1" strike="noStrike">
                <a:solidFill>
                  <a:srgbClr val="000000"/>
                </a:solidFill>
                <a:uFill>
                  <a:solidFill>
                    <a:srgbClr val="ffffff"/>
                  </a:solidFill>
                </a:uFill>
                <a:latin typeface="HGPｺﾞｼｯｸM"/>
                <a:ea typeface="HGPｺﾞｼｯｸM"/>
              </a:rPr>
              <a:t>８．指導監査の実施について　・・・・・・・・・・・・・・・・・・・・・・・・・・・・・・・・・・・・・・・・・・・・・・・・・・・・・・</a:t>
            </a:r>
            <a:r>
              <a:rPr b="0" lang="en-US" sz="1800" spc="-1" strike="noStrike">
                <a:solidFill>
                  <a:srgbClr val="000000"/>
                </a:solidFill>
                <a:uFill>
                  <a:solidFill>
                    <a:srgbClr val="ffffff"/>
                  </a:solidFill>
                </a:uFill>
                <a:latin typeface="HGPｺﾞｼｯｸM"/>
                <a:ea typeface="HGPｺﾞｼｯｸM"/>
              </a:rPr>
              <a:t>44</a:t>
            </a:r>
            <a:endParaRPr b="0" lang="en-US" sz="1800" spc="-1" strike="noStrike">
              <a:solidFill>
                <a:srgbClr val="000000"/>
              </a:solidFill>
              <a:uFill>
                <a:solidFill>
                  <a:srgbClr val="ffffff"/>
                </a:solidFill>
              </a:uFill>
              <a:latin typeface="Arial"/>
            </a:endParaRPr>
          </a:p>
        </p:txBody>
      </p:sp>
      <p:sp>
        <p:nvSpPr>
          <p:cNvPr id="394" name="CustomShape 2"/>
          <p:cNvSpPr/>
          <p:nvPr/>
        </p:nvSpPr>
        <p:spPr>
          <a:xfrm>
            <a:off x="7401240" y="6381360"/>
            <a:ext cx="231120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08080"/>
                </a:solidFill>
                <a:uFill>
                  <a:solidFill>
                    <a:srgbClr val="ffffff"/>
                  </a:solidFill>
                </a:uFill>
                <a:latin typeface="ＭＳ ゴシック"/>
                <a:ea typeface="ＭＳ ゴシック"/>
              </a:rPr>
              <a:t>1</a:t>
            </a:r>
            <a:endParaRPr b="0" lang="en-US" sz="1200" spc="-1" strike="noStrike">
              <a:solidFill>
                <a:srgbClr val="000000"/>
              </a:solidFill>
              <a:uFill>
                <a:solidFill>
                  <a:srgbClr val="ffffff"/>
                </a:solidFill>
              </a:uFill>
              <a:latin typeface="Arial"/>
            </a:endParaRPr>
          </a:p>
        </p:txBody>
      </p:sp>
      <p:sp>
        <p:nvSpPr>
          <p:cNvPr id="395" name="CustomShape 3"/>
          <p:cNvSpPr/>
          <p:nvPr/>
        </p:nvSpPr>
        <p:spPr>
          <a:xfrm>
            <a:off x="194400" y="116640"/>
            <a:ext cx="9555120" cy="647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2800" spc="-1" strike="noStrike">
                <a:solidFill>
                  <a:srgbClr val="000000"/>
                </a:solidFill>
                <a:uFill>
                  <a:solidFill>
                    <a:srgbClr val="ffffff"/>
                  </a:solidFill>
                </a:uFill>
                <a:latin typeface="ＤＨＰ特太ゴシック体"/>
                <a:ea typeface="ＤＨＰ特太ゴシック体"/>
              </a:rPr>
              <a:t>社会福祉法人指導監査ブロック別担当者研修会の内容</a:t>
            </a:r>
            <a:endParaRPr b="0" lang="en-US" sz="1800" spc="-1" strike="noStrike">
              <a:solidFill>
                <a:srgbClr val="000000"/>
              </a:solidFill>
              <a:uFill>
                <a:solidFill>
                  <a:srgbClr val="ffffff"/>
                </a:solidFill>
              </a:uFill>
              <a:latin typeface="Arial"/>
            </a:endParaRPr>
          </a:p>
        </p:txBody>
      </p:sp>
      <p:sp>
        <p:nvSpPr>
          <p:cNvPr id="396" name="CustomShape 4"/>
          <p:cNvSpPr/>
          <p:nvPr/>
        </p:nvSpPr>
        <p:spPr>
          <a:xfrm>
            <a:off x="194400" y="5085360"/>
            <a:ext cx="9517680" cy="1295640"/>
          </a:xfrm>
          <a:prstGeom prst="roundRect">
            <a:avLst>
              <a:gd name="adj" fmla="val 6802"/>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nSpc>
                <a:spcPct val="100000"/>
              </a:lnSpc>
            </a:pPr>
            <a:r>
              <a:rPr b="0" lang="en-US" sz="1600" spc="-1" strike="noStrike">
                <a:solidFill>
                  <a:srgbClr val="000000"/>
                </a:solidFill>
                <a:uFill>
                  <a:solidFill>
                    <a:srgbClr val="ffffff"/>
                  </a:solidFill>
                </a:uFill>
                <a:latin typeface="HGPｺﾞｼｯｸM"/>
                <a:ea typeface="HGPｺﾞｼｯｸM"/>
              </a:rPr>
              <a:t>＜質疑応答＞</a:t>
            </a:r>
            <a:endParaRPr b="0" lang="en-US" sz="1800" spc="-1" strike="noStrike">
              <a:solidFill>
                <a:srgbClr val="000000"/>
              </a:solidFill>
              <a:uFill>
                <a:solidFill>
                  <a:srgbClr val="ffffff"/>
                </a:solidFill>
              </a:uFill>
              <a:latin typeface="Arial"/>
            </a:endParaRPr>
          </a:p>
          <a:p>
            <a:pPr marL="179280" indent="-178920">
              <a:lnSpc>
                <a:spcPct val="100000"/>
              </a:lnSpc>
            </a:pPr>
            <a:endParaRPr b="0" lang="en-US" sz="1800" spc="-1" strike="noStrike">
              <a:solidFill>
                <a:srgbClr val="000000"/>
              </a:solidFill>
              <a:uFill>
                <a:solidFill>
                  <a:srgbClr val="ffffff"/>
                </a:solidFill>
              </a:uFill>
              <a:latin typeface="Arial"/>
            </a:endParaRPr>
          </a:p>
          <a:p>
            <a:pPr marL="179280" indent="-178920">
              <a:lnSpc>
                <a:spcPct val="100000"/>
              </a:lnSpc>
            </a:pPr>
            <a:r>
              <a:rPr b="0" lang="en-US" sz="1600" spc="-1" strike="noStrike">
                <a:solidFill>
                  <a:srgbClr val="000000"/>
                </a:solidFill>
                <a:uFill>
                  <a:solidFill>
                    <a:srgbClr val="ffffff"/>
                  </a:solidFill>
                </a:uFill>
                <a:latin typeface="HGPｺﾞｼｯｸM"/>
                <a:ea typeface="HGPｺﾞｼｯｸM"/>
              </a:rPr>
              <a:t>＜アンケート＞</a:t>
            </a:r>
            <a:endParaRPr b="0"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9" name="CustomShape 1"/>
          <p:cNvSpPr/>
          <p:nvPr/>
        </p:nvSpPr>
        <p:spPr>
          <a:xfrm>
            <a:off x="200520" y="695520"/>
            <a:ext cx="9471240" cy="130716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　いわゆるローカルルールの是正については、ローカルルールが生じた原因には、</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　基準が抽象的又は解釈が分かれるものであることによるもの</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　基準が定められていないものを指導することによるもの</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など複数あると考えられるため、その原因に応じた対応を行う。</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　そのほか、不適切な指導事例を集積し周知するとともに、監査ガイドラインの見直しを継続的に行う。</a:t>
            </a:r>
            <a:endParaRPr b="0" lang="en-US" sz="1800" spc="-1" strike="noStrike">
              <a:solidFill>
                <a:srgbClr val="000000"/>
              </a:solidFill>
              <a:uFill>
                <a:solidFill>
                  <a:srgbClr val="ffffff"/>
                </a:solidFill>
              </a:uFill>
              <a:latin typeface="Arial"/>
            </a:endParaRPr>
          </a:p>
        </p:txBody>
      </p:sp>
      <p:sp>
        <p:nvSpPr>
          <p:cNvPr id="690" name="CustomShape 2"/>
          <p:cNvSpPr/>
          <p:nvPr/>
        </p:nvSpPr>
        <p:spPr>
          <a:xfrm>
            <a:off x="200520" y="58680"/>
            <a:ext cx="9471240" cy="489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ローカルルールの是正のための対応</a:t>
            </a:r>
            <a:endParaRPr b="0" lang="en-US" sz="1800" spc="-1" strike="noStrike">
              <a:solidFill>
                <a:srgbClr val="000000"/>
              </a:solidFill>
              <a:uFill>
                <a:solidFill>
                  <a:srgbClr val="ffffff"/>
                </a:solidFill>
              </a:uFill>
              <a:latin typeface="Arial"/>
            </a:endParaRPr>
          </a:p>
        </p:txBody>
      </p:sp>
      <p:graphicFrame>
        <p:nvGraphicFramePr>
          <p:cNvPr id="691" name="Table 3"/>
          <p:cNvGraphicFramePr/>
          <p:nvPr/>
        </p:nvGraphicFramePr>
        <p:xfrm>
          <a:off x="200520" y="2115000"/>
          <a:ext cx="7776360" cy="2358000"/>
        </p:xfrm>
        <a:graphic>
          <a:graphicData uri="http://schemas.openxmlformats.org/drawingml/2006/table">
            <a:tbl>
              <a:tblPr/>
              <a:tblGrid>
                <a:gridCol w="428040"/>
                <a:gridCol w="2425680"/>
                <a:gridCol w="2425680"/>
                <a:gridCol w="2496960"/>
              </a:tblGrid>
              <a:tr h="36612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p>
                      <a:pPr algn="ctr">
                        <a:lnSpc>
                          <a:spcPct val="100000"/>
                        </a:lnSpc>
                      </a:pPr>
                      <a:r>
                        <a:rPr b="1" lang="en-US" sz="1800" spc="-1" strike="noStrike">
                          <a:solidFill>
                            <a:srgbClr val="ffffff"/>
                          </a:solidFill>
                          <a:uFill>
                            <a:solidFill>
                              <a:srgbClr val="ffffff"/>
                            </a:solidFill>
                          </a:uFill>
                          <a:latin typeface="Calibri"/>
                        </a:rPr>
                        <a:t>ローカルルールの内容</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p>
                      <a:pPr algn="ctr">
                        <a:lnSpc>
                          <a:spcPct val="100000"/>
                        </a:lnSpc>
                      </a:pPr>
                      <a:r>
                        <a:rPr b="1" lang="en-US" sz="1800" spc="-1" strike="noStrike">
                          <a:solidFill>
                            <a:srgbClr val="ffffff"/>
                          </a:solidFill>
                          <a:uFill>
                            <a:solidFill>
                              <a:srgbClr val="ffffff"/>
                            </a:solidFill>
                          </a:uFill>
                          <a:latin typeface="Calibri"/>
                        </a:rPr>
                        <a:t>発生原因</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p>
                      <a:pPr algn="ctr">
                        <a:lnSpc>
                          <a:spcPct val="100000"/>
                        </a:lnSpc>
                      </a:pPr>
                      <a:r>
                        <a:rPr b="1" lang="en-US" sz="1800" spc="-1" strike="noStrike">
                          <a:solidFill>
                            <a:srgbClr val="ffffff"/>
                          </a:solidFill>
                          <a:uFill>
                            <a:solidFill>
                              <a:srgbClr val="ffffff"/>
                            </a:solidFill>
                          </a:uFill>
                          <a:latin typeface="Calibri"/>
                        </a:rPr>
                        <a:t>対応</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578520">
                <a:tc rowSpan="3">
                  <a:txBody>
                    <a:bodyPr anchor="ctr"/>
                    <a:p>
                      <a:pPr>
                        <a:lnSpc>
                          <a:spcPct val="100000"/>
                        </a:lnSpc>
                      </a:pPr>
                      <a:r>
                        <a:rPr b="0" lang="en-US" sz="1800" spc="-1" strike="noStrike">
                          <a:solidFill>
                            <a:srgbClr val="ffffff"/>
                          </a:solidFill>
                          <a:uFill>
                            <a:solidFill>
                              <a:srgbClr val="ffffff"/>
                            </a:solidFill>
                          </a:uFill>
                          <a:latin typeface="Calibri"/>
                        </a:rPr>
                        <a:t>基準の内容</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rowSpan="2">
                  <a:txBody>
                    <a:bodyPr anchor="ctr"/>
                    <a:p>
                      <a:pPr>
                        <a:lnSpc>
                          <a:spcPct val="100000"/>
                        </a:lnSpc>
                      </a:pPr>
                      <a:r>
                        <a:rPr b="0" lang="en-US" sz="1600" spc="-1" strike="noStrike">
                          <a:solidFill>
                            <a:srgbClr val="000000"/>
                          </a:solidFill>
                          <a:uFill>
                            <a:solidFill>
                              <a:srgbClr val="ffffff"/>
                            </a:solidFill>
                          </a:uFill>
                          <a:latin typeface="Calibri"/>
                        </a:rPr>
                        <a:t>所轄庁の独自基準による指摘（改善指導）</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6d9f1"/>
                    </a:solidFill>
                  </a:tcPr>
                </a:tc>
                <a:tc>
                  <a:txBody>
                    <a:bodyPr anchor="ctr"/>
                    <a:p>
                      <a:pPr>
                        <a:lnSpc>
                          <a:spcPct val="100000"/>
                        </a:lnSpc>
                      </a:pPr>
                      <a:r>
                        <a:rPr b="0" lang="en-US" sz="1600" spc="-1" strike="noStrike">
                          <a:solidFill>
                            <a:srgbClr val="000000"/>
                          </a:solidFill>
                          <a:uFill>
                            <a:solidFill>
                              <a:srgbClr val="ffffff"/>
                            </a:solidFill>
                          </a:uFill>
                          <a:latin typeface="Calibri"/>
                        </a:rPr>
                        <a:t>基準が曖昧、抽象的</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6d9f1"/>
                    </a:solidFill>
                  </a:tcPr>
                </a:tc>
                <a:tc>
                  <a:txBody>
                    <a:bodyPr anchor="ctr"/>
                    <a:p>
                      <a:pPr>
                        <a:lnSpc>
                          <a:spcPct val="100000"/>
                        </a:lnSpc>
                      </a:pPr>
                      <a:r>
                        <a:rPr b="0" lang="en-US" sz="1600" spc="-1" strike="noStrike">
                          <a:solidFill>
                            <a:srgbClr val="000000"/>
                          </a:solidFill>
                          <a:uFill>
                            <a:solidFill>
                              <a:srgbClr val="ffffff"/>
                            </a:solidFill>
                          </a:uFill>
                          <a:latin typeface="Calibri"/>
                        </a:rPr>
                        <a:t>監査ガイドラインによる基準の明確化</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6d9f1"/>
                    </a:solidFill>
                  </a:tcPr>
                </a:tc>
              </a:tr>
              <a:tr h="821880">
                <a:tc vMerge="1">
                  <a:tcPr>
                    <a:solidFill>
                      <a:srgbClr val="729fcf"/>
                    </a:solidFill>
                  </a:tcPr>
                </a:tc>
                <a:tc>
                  <a:txBody>
                    <a:bodyPr anchor="ctr"/>
                    <a:p>
                      <a:pPr>
                        <a:lnSpc>
                          <a:spcPct val="100000"/>
                        </a:lnSpc>
                      </a:pPr>
                      <a:r>
                        <a:rPr b="0" lang="en-US" sz="1600" spc="-1" strike="noStrike">
                          <a:solidFill>
                            <a:srgbClr val="000000"/>
                          </a:solidFill>
                          <a:uFill>
                            <a:solidFill>
                              <a:srgbClr val="ffffff"/>
                            </a:solidFill>
                          </a:uFill>
                          <a:latin typeface="Calibri"/>
                        </a:rPr>
                        <a:t>基準が定められていないことに対して指摘を行うことによるもの</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d9c3"/>
                    </a:solidFill>
                  </a:tcPr>
                </a:tc>
                <a:tc>
                  <a:txBody>
                    <a:bodyPr anchor="ctr"/>
                    <a:p>
                      <a:pPr>
                        <a:lnSpc>
                          <a:spcPct val="100000"/>
                        </a:lnSpc>
                      </a:pPr>
                      <a:r>
                        <a:rPr b="0" lang="en-US" sz="1600" spc="-1" strike="noStrike">
                          <a:solidFill>
                            <a:srgbClr val="000000"/>
                          </a:solidFill>
                          <a:uFill>
                            <a:solidFill>
                              <a:srgbClr val="ffffff"/>
                            </a:solidFill>
                          </a:uFill>
                          <a:latin typeface="Calibri"/>
                        </a:rPr>
                        <a:t>所轄庁が独自基準で指導を行うことがないようにする規定を設ける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d9c3"/>
                    </a:solidFill>
                  </a:tcPr>
                </a:tc>
              </a:tr>
              <a:tr h="591480">
                <a:tc>
                  <a:txBody>
                    <a:bodyPr anchor="ctr"/>
                    <a:p>
                      <a:pPr>
                        <a:lnSpc>
                          <a:spcPct val="100000"/>
                        </a:lnSpc>
                      </a:pPr>
                      <a:r>
                        <a:rPr b="0" lang="en-US" sz="1600" spc="-1" strike="noStrike">
                          <a:solidFill>
                            <a:srgbClr val="000000"/>
                          </a:solidFill>
                          <a:uFill>
                            <a:solidFill>
                              <a:srgbClr val="ffffff"/>
                            </a:solidFill>
                          </a:uFill>
                          <a:latin typeface="Calibri"/>
                        </a:rPr>
                        <a:t>必要以上に詳細な書類を要求される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ce6f2"/>
                    </a:solidFill>
                  </a:tcPr>
                </a:tc>
                <a:tc>
                  <a:txBody>
                    <a:bodyPr anchor="ctr"/>
                    <a:p>
                      <a:pPr>
                        <a:lnSpc>
                          <a:spcPct val="100000"/>
                        </a:lnSpc>
                      </a:pPr>
                      <a:r>
                        <a:rPr b="0" lang="en-US" sz="1600" spc="-1" strike="noStrike">
                          <a:solidFill>
                            <a:srgbClr val="000000"/>
                          </a:solidFill>
                          <a:uFill>
                            <a:solidFill>
                              <a:srgbClr val="ffffff"/>
                            </a:solidFill>
                          </a:uFill>
                          <a:latin typeface="Calibri"/>
                        </a:rPr>
                        <a:t>監査において確認する書類が定められていない</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ce6f2"/>
                    </a:solidFill>
                  </a:tcPr>
                </a:tc>
                <a:tc>
                  <a:txBody>
                    <a:bodyPr anchor="ctr"/>
                    <a:p>
                      <a:pPr>
                        <a:lnSpc>
                          <a:spcPct val="100000"/>
                        </a:lnSpc>
                      </a:pPr>
                      <a:r>
                        <a:rPr b="0" lang="en-US" sz="1600" spc="-1" strike="noStrike">
                          <a:solidFill>
                            <a:srgbClr val="000000"/>
                          </a:solidFill>
                          <a:uFill>
                            <a:solidFill>
                              <a:srgbClr val="ffffff"/>
                            </a:solidFill>
                          </a:uFill>
                          <a:latin typeface="Calibri"/>
                        </a:rPr>
                        <a:t>監査において確認する書類を明確化する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ce6f2"/>
                    </a:solidFill>
                  </a:tcPr>
                </a:tc>
              </a:tr>
            </a:tbl>
          </a:graphicData>
        </a:graphic>
      </p:graphicFrame>
      <p:sp>
        <p:nvSpPr>
          <p:cNvPr id="692" name="CustomShape 4"/>
          <p:cNvSpPr/>
          <p:nvPr/>
        </p:nvSpPr>
        <p:spPr>
          <a:xfrm>
            <a:off x="7905240" y="3357000"/>
            <a:ext cx="575640" cy="575640"/>
          </a:xfrm>
          <a:prstGeom prst="mathPlus">
            <a:avLst>
              <a:gd name="adj1" fmla="val 23520"/>
            </a:avLst>
          </a:prstGeom>
          <a:ln>
            <a:round/>
          </a:ln>
        </p:spPr>
        <p:style>
          <a:lnRef idx="2">
            <a:schemeClr val="accent1">
              <a:shade val="50000"/>
            </a:schemeClr>
          </a:lnRef>
          <a:fillRef idx="1">
            <a:schemeClr val="accent1"/>
          </a:fillRef>
          <a:effectRef idx="0">
            <a:schemeClr val="accent1"/>
          </a:effectRef>
          <a:fontRef idx="minor"/>
        </p:style>
      </p:sp>
      <p:sp>
        <p:nvSpPr>
          <p:cNvPr id="693" name="CustomShape 5"/>
          <p:cNvSpPr/>
          <p:nvPr/>
        </p:nvSpPr>
        <p:spPr>
          <a:xfrm>
            <a:off x="8481240" y="2115000"/>
            <a:ext cx="461160" cy="4626000"/>
          </a:xfrm>
          <a:prstGeom prst="rect">
            <a:avLst/>
          </a:prstGeom>
          <a:ln>
            <a:round/>
          </a:ln>
        </p:spPr>
        <p:style>
          <a:lnRef idx="2">
            <a:schemeClr val="dk1"/>
          </a:lnRef>
          <a:fillRef idx="1">
            <a:schemeClr val="lt1"/>
          </a:fillRef>
          <a:effectRef idx="0">
            <a:schemeClr val="dk1"/>
          </a:effectRef>
          <a:fontRef idx="minor"/>
        </p:style>
        <p:txBody>
          <a:bodyPr lIns="90000" rIns="90000" tIns="45000" bIns="45000" vert="vert"/>
          <a:p>
            <a:pPr>
              <a:lnSpc>
                <a:spcPct val="100000"/>
              </a:lnSpc>
            </a:pPr>
            <a:r>
              <a:rPr b="0" lang="en-US" sz="1800" spc="-1" strike="noStrike">
                <a:solidFill>
                  <a:srgbClr val="000000"/>
                </a:solidFill>
                <a:uFill>
                  <a:solidFill>
                    <a:srgbClr val="ffffff"/>
                  </a:solidFill>
                </a:uFill>
                <a:latin typeface="ＤＨＰ特太ゴシック体"/>
                <a:ea typeface="ＤＨＰ特太ゴシック体"/>
              </a:rPr>
              <a:t>　不適切な指導事例の集積及び周知</a:t>
            </a:r>
            <a:endParaRPr b="0" lang="en-US" sz="1800" spc="-1" strike="noStrike">
              <a:solidFill>
                <a:srgbClr val="000000"/>
              </a:solidFill>
              <a:uFill>
                <a:solidFill>
                  <a:srgbClr val="ffffff"/>
                </a:solidFill>
              </a:uFill>
              <a:latin typeface="Arial"/>
            </a:endParaRPr>
          </a:p>
        </p:txBody>
      </p:sp>
      <p:sp>
        <p:nvSpPr>
          <p:cNvPr id="694" name="CustomShape 6"/>
          <p:cNvSpPr/>
          <p:nvPr/>
        </p:nvSpPr>
        <p:spPr>
          <a:xfrm>
            <a:off x="9315720" y="2115000"/>
            <a:ext cx="461160" cy="4605840"/>
          </a:xfrm>
          <a:prstGeom prst="rect">
            <a:avLst/>
          </a:prstGeom>
          <a:ln>
            <a:round/>
          </a:ln>
        </p:spPr>
        <p:style>
          <a:lnRef idx="2">
            <a:schemeClr val="dk1"/>
          </a:lnRef>
          <a:fillRef idx="1">
            <a:schemeClr val="lt1"/>
          </a:fillRef>
          <a:effectRef idx="0">
            <a:schemeClr val="dk1"/>
          </a:effectRef>
          <a:fontRef idx="minor"/>
        </p:style>
        <p:txBody>
          <a:bodyPr lIns="90000" rIns="90000" tIns="45000" bIns="45000" anchorCtr="1" vert="vert"/>
          <a:p>
            <a:pPr>
              <a:lnSpc>
                <a:spcPct val="100000"/>
              </a:lnSpc>
            </a:pPr>
            <a:r>
              <a:rPr b="0" lang="en-US" sz="1800" spc="-1" strike="noStrike">
                <a:solidFill>
                  <a:srgbClr val="000000"/>
                </a:solidFill>
                <a:uFill>
                  <a:solidFill>
                    <a:srgbClr val="ffffff"/>
                  </a:solidFill>
                </a:uFill>
                <a:latin typeface="ＤＨＰ特太ゴシック体"/>
                <a:ea typeface="ＤＨＰ特太ゴシック体"/>
              </a:rPr>
              <a:t>監査ガイドラインの継続的な見直し</a:t>
            </a:r>
            <a:endParaRPr b="0" lang="en-US" sz="1800" spc="-1" strike="noStrike">
              <a:solidFill>
                <a:srgbClr val="000000"/>
              </a:solidFill>
              <a:uFill>
                <a:solidFill>
                  <a:srgbClr val="ffffff"/>
                </a:solidFill>
              </a:uFill>
              <a:latin typeface="Arial"/>
            </a:endParaRPr>
          </a:p>
        </p:txBody>
      </p:sp>
      <p:graphicFrame>
        <p:nvGraphicFramePr>
          <p:cNvPr id="695" name="Table 7"/>
          <p:cNvGraphicFramePr/>
          <p:nvPr/>
        </p:nvGraphicFramePr>
        <p:xfrm>
          <a:off x="200520" y="4958280"/>
          <a:ext cx="7776360" cy="1017000"/>
        </p:xfrm>
        <a:graphic>
          <a:graphicData uri="http://schemas.openxmlformats.org/drawingml/2006/table">
            <a:tbl>
              <a:tblPr/>
              <a:tblGrid>
                <a:gridCol w="426960"/>
                <a:gridCol w="2419920"/>
                <a:gridCol w="2481120"/>
                <a:gridCol w="2448360"/>
              </a:tblGrid>
              <a:tr h="1737720">
                <a:tc>
                  <a:txBody>
                    <a:bodyPr anchor="ctr"/>
                    <a:p>
                      <a:pPr>
                        <a:lnSpc>
                          <a:spcPct val="100000"/>
                        </a:lnSpc>
                      </a:pPr>
                      <a:r>
                        <a:rPr b="0" lang="en-US" sz="1800" spc="-1" strike="noStrike">
                          <a:solidFill>
                            <a:srgbClr val="ffffff"/>
                          </a:solidFill>
                          <a:uFill>
                            <a:solidFill>
                              <a:srgbClr val="ffffff"/>
                            </a:solidFill>
                          </a:uFill>
                          <a:latin typeface="Calibri"/>
                        </a:rPr>
                        <a:t>所轄庁の対応</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nchor="ctr"/>
                    <a:p>
                      <a:pPr>
                        <a:lnSpc>
                          <a:spcPct val="100000"/>
                        </a:lnSpc>
                      </a:pPr>
                      <a:r>
                        <a:rPr b="0" lang="en-US" sz="1600" spc="-1" strike="noStrike">
                          <a:solidFill>
                            <a:srgbClr val="000000"/>
                          </a:solidFill>
                          <a:uFill>
                            <a:solidFill>
                              <a:srgbClr val="ffffff"/>
                            </a:solidFill>
                          </a:uFill>
                          <a:latin typeface="Calibri"/>
                        </a:rPr>
                        <a:t>同様の事案についての所轄庁・担当者により対応が異なる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c6d9f1"/>
                    </a:solidFill>
                  </a:tcPr>
                </a:tc>
                <a:tc>
                  <a:txBody>
                    <a:bodyPr anchor="ctr"/>
                    <a:p>
                      <a:pPr>
                        <a:lnSpc>
                          <a:spcPct val="100000"/>
                        </a:lnSpc>
                      </a:pPr>
                      <a:r>
                        <a:rPr b="0" lang="en-US" sz="1600" spc="-1" strike="noStrike">
                          <a:solidFill>
                            <a:srgbClr val="000000"/>
                          </a:solidFill>
                          <a:uFill>
                            <a:solidFill>
                              <a:srgbClr val="ffffff"/>
                            </a:solidFill>
                          </a:uFill>
                          <a:latin typeface="Calibri"/>
                        </a:rPr>
                        <a:t>所轄庁・担当者により基準の解釈に差異がある</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c6d9f1"/>
                    </a:solidFill>
                  </a:tcPr>
                </a:tc>
                <a:tc>
                  <a:txBody>
                    <a:bodyPr anchor="ctr"/>
                    <a:p>
                      <a:pPr>
                        <a:lnSpc>
                          <a:spcPct val="100000"/>
                        </a:lnSpc>
                      </a:pPr>
                      <a:r>
                        <a:rPr b="0" lang="en-US" sz="1600" spc="-1" strike="noStrike">
                          <a:solidFill>
                            <a:srgbClr val="000000"/>
                          </a:solidFill>
                          <a:uFill>
                            <a:solidFill>
                              <a:srgbClr val="ffffff"/>
                            </a:solidFill>
                          </a:uFill>
                          <a:latin typeface="Calibri"/>
                        </a:rPr>
                        <a:t>研修や全国会議等による監査ガイドラインの周知・徹底</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d9c3"/>
                    </a:solidFill>
                  </a:tcPr>
                </a:tc>
              </a:tr>
            </a:tbl>
          </a:graphicData>
        </a:graphic>
      </p:graphicFrame>
      <p:sp>
        <p:nvSpPr>
          <p:cNvPr id="696" name="CustomShape 8"/>
          <p:cNvSpPr/>
          <p:nvPr/>
        </p:nvSpPr>
        <p:spPr>
          <a:xfrm>
            <a:off x="9015120" y="3285000"/>
            <a:ext cx="258120" cy="6476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97" name="CustomShape 9"/>
          <p:cNvSpPr/>
          <p:nvPr/>
        </p:nvSpPr>
        <p:spPr>
          <a:xfrm rot="10800000">
            <a:off x="9273600" y="6525360"/>
            <a:ext cx="1295640" cy="575640"/>
          </a:xfrm>
          <a:prstGeom prst="rightArrow">
            <a:avLst>
              <a:gd name="adj1" fmla="val 50000"/>
              <a:gd name="adj2" fmla="val 34883"/>
            </a:avLst>
          </a:prstGeom>
          <a:ln>
            <a:round/>
          </a:ln>
        </p:spPr>
        <p:style>
          <a:lnRef idx="2">
            <a:schemeClr val="accent1">
              <a:shade val="50000"/>
            </a:schemeClr>
          </a:lnRef>
          <a:fillRef idx="1">
            <a:schemeClr val="accent1"/>
          </a:fillRef>
          <a:effectRef idx="0">
            <a:schemeClr val="accent1"/>
          </a:effectRef>
          <a:fontRef idx="minor"/>
        </p:style>
      </p:sp>
      <p:sp>
        <p:nvSpPr>
          <p:cNvPr id="698" name="CustomShape 10"/>
          <p:cNvSpPr/>
          <p:nvPr/>
        </p:nvSpPr>
        <p:spPr>
          <a:xfrm rot="10800000">
            <a:off x="8409240" y="5877360"/>
            <a:ext cx="431640" cy="6476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699" name="Line 11"/>
          <p:cNvSpPr/>
          <p:nvPr/>
        </p:nvSpPr>
        <p:spPr>
          <a:xfrm>
            <a:off x="200160" y="4725000"/>
            <a:ext cx="8137080" cy="360"/>
          </a:xfrm>
          <a:prstGeom prst="line">
            <a:avLst/>
          </a:prstGeom>
          <a:ln w="25560">
            <a:solidFill>
              <a:srgbClr val="4a7ebb"/>
            </a:solidFill>
            <a:custDash>
              <a:ds d="300000" sp="100000"/>
            </a:custDash>
            <a:round/>
          </a:ln>
        </p:spPr>
        <p:style>
          <a:lnRef idx="1">
            <a:schemeClr val="accent1"/>
          </a:lnRef>
          <a:fillRef idx="0">
            <a:schemeClr val="accent1"/>
          </a:fillRef>
          <a:effectRef idx="0">
            <a:schemeClr val="accent1"/>
          </a:effectRef>
          <a:fontRef idx="minor"/>
        </p:style>
      </p:sp>
      <p:sp>
        <p:nvSpPr>
          <p:cNvPr id="700" name="CustomShape 12"/>
          <p:cNvSpPr/>
          <p:nvPr/>
        </p:nvSpPr>
        <p:spPr>
          <a:xfrm>
            <a:off x="8841600" y="6382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19</a:t>
            </a:r>
            <a:endParaRPr b="0" lang="en-US" sz="1200" spc="-1" strike="noStrike">
              <a:solidFill>
                <a:srgbClr val="000000"/>
              </a:solidFill>
              <a:uFill>
                <a:solidFill>
                  <a:srgbClr val="ffffff"/>
                </a:solidFill>
              </a:uFill>
              <a:latin typeface="Arial"/>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1" name="CustomShape 1"/>
          <p:cNvSpPr/>
          <p:nvPr/>
        </p:nvSpPr>
        <p:spPr>
          <a:xfrm>
            <a:off x="416520" y="2388600"/>
            <a:ext cx="9333000" cy="17672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所轄庁（自治体）職員に対する新指導監査要綱に関する研修の実施　（ローカルルールの</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排除の徹底）　【５月～６月】</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新指導監査要綱に基づく監査の実施　【７月～】</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団体、自治体と新指導監査要綱に基づく監査についての意見交換　【年度内】</a:t>
            </a:r>
            <a:endParaRPr b="0" lang="en-US" sz="1800" spc="-1" strike="noStrike">
              <a:solidFill>
                <a:srgbClr val="000000"/>
              </a:solidFill>
              <a:uFill>
                <a:solidFill>
                  <a:srgbClr val="ffffff"/>
                </a:solidFill>
              </a:uFill>
              <a:latin typeface="Arial"/>
            </a:endParaRPr>
          </a:p>
        </p:txBody>
      </p:sp>
      <p:sp>
        <p:nvSpPr>
          <p:cNvPr id="702" name="CustomShape 2"/>
          <p:cNvSpPr/>
          <p:nvPr/>
        </p:nvSpPr>
        <p:spPr>
          <a:xfrm>
            <a:off x="416520" y="4660920"/>
            <a:ext cx="9333000" cy="9896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所轄庁職員に対する研修の実施　【２９年度の実施状況を踏まえて検討】</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指導監査に関する団体、自治体との意見交換　【年度内】　　　　</a:t>
            </a:r>
            <a:endParaRPr b="0" lang="en-US" sz="1800" spc="-1" strike="noStrike">
              <a:solidFill>
                <a:srgbClr val="000000"/>
              </a:solidFill>
              <a:uFill>
                <a:solidFill>
                  <a:srgbClr val="ffffff"/>
                </a:solidFill>
              </a:uFill>
              <a:latin typeface="Arial"/>
            </a:endParaRPr>
          </a:p>
        </p:txBody>
      </p:sp>
      <p:sp>
        <p:nvSpPr>
          <p:cNvPr id="703" name="CustomShape 3"/>
          <p:cNvSpPr/>
          <p:nvPr/>
        </p:nvSpPr>
        <p:spPr>
          <a:xfrm>
            <a:off x="194400" y="130680"/>
            <a:ext cx="9555120" cy="633600"/>
          </a:xfrm>
          <a:prstGeom prst="rect">
            <a:avLst/>
          </a:prstGeom>
          <a:solidFill>
            <a:schemeClr val="bg1"/>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800" spc="-1" strike="noStrike">
                <a:solidFill>
                  <a:srgbClr val="000000"/>
                </a:solidFill>
                <a:uFill>
                  <a:solidFill>
                    <a:srgbClr val="ffffff"/>
                  </a:solidFill>
                </a:uFill>
                <a:latin typeface="Calibri"/>
              </a:rPr>
              <a:t>指導監査の見直しに向けた団体、自治体との意見交換の実施</a:t>
            </a:r>
            <a:endParaRPr b="0" lang="en-US" sz="1800" spc="-1" strike="noStrike">
              <a:solidFill>
                <a:srgbClr val="000000"/>
              </a:solidFill>
              <a:uFill>
                <a:solidFill>
                  <a:srgbClr val="ffffff"/>
                </a:solidFill>
              </a:uFill>
              <a:latin typeface="Arial"/>
            </a:endParaRPr>
          </a:p>
        </p:txBody>
      </p:sp>
      <p:sp>
        <p:nvSpPr>
          <p:cNvPr id="704" name="CustomShape 4"/>
          <p:cNvSpPr/>
          <p:nvPr/>
        </p:nvSpPr>
        <p:spPr>
          <a:xfrm>
            <a:off x="200520" y="1136880"/>
            <a:ext cx="9558000" cy="70020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2000" spc="-1" strike="noStrike">
                <a:solidFill>
                  <a:srgbClr val="000000"/>
                </a:solidFill>
                <a:uFill>
                  <a:solidFill>
                    <a:srgbClr val="ffffff"/>
                  </a:solidFill>
                </a:uFill>
                <a:latin typeface="Calibri"/>
              </a:rPr>
              <a:t>　　指導監査について、毎年、団体、自治体と意見交換を行い、指導監査要綱や監査を</a:t>
            </a:r>
            <a:endParaRPr b="0" lang="en-US" sz="1800" spc="-1" strike="noStrike">
              <a:solidFill>
                <a:srgbClr val="000000"/>
              </a:solidFill>
              <a:uFill>
                <a:solidFill>
                  <a:srgbClr val="ffffff"/>
                </a:solidFill>
              </a:uFill>
              <a:latin typeface="Arial"/>
            </a:endParaRPr>
          </a:p>
          <a:p>
            <a:pPr>
              <a:lnSpc>
                <a:spcPct val="100000"/>
              </a:lnSpc>
            </a:pPr>
            <a:r>
              <a:rPr b="0" lang="en-US" sz="2000" spc="-1" strike="noStrike">
                <a:solidFill>
                  <a:srgbClr val="000000"/>
                </a:solidFill>
                <a:uFill>
                  <a:solidFill>
                    <a:srgbClr val="ffffff"/>
                  </a:solidFill>
                </a:uFill>
                <a:latin typeface="Calibri"/>
              </a:rPr>
              <a:t>　行う所轄庁職員に対する研修内容に反映する。</a:t>
            </a:r>
            <a:endParaRPr b="0" lang="en-US" sz="1800" spc="-1" strike="noStrike">
              <a:solidFill>
                <a:srgbClr val="000000"/>
              </a:solidFill>
              <a:uFill>
                <a:solidFill>
                  <a:srgbClr val="ffffff"/>
                </a:solidFill>
              </a:uFill>
              <a:latin typeface="Arial"/>
            </a:endParaRPr>
          </a:p>
        </p:txBody>
      </p:sp>
      <p:sp>
        <p:nvSpPr>
          <p:cNvPr id="705" name="CustomShape 5"/>
          <p:cNvSpPr/>
          <p:nvPr/>
        </p:nvSpPr>
        <p:spPr>
          <a:xfrm>
            <a:off x="200520" y="2277000"/>
            <a:ext cx="180000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000" spc="-1" strike="noStrike">
                <a:solidFill>
                  <a:srgbClr val="000000"/>
                </a:solidFill>
                <a:uFill>
                  <a:solidFill>
                    <a:srgbClr val="ffffff"/>
                  </a:solidFill>
                </a:uFill>
                <a:latin typeface="Arial"/>
              </a:rPr>
              <a:t>平成</a:t>
            </a:r>
            <a:r>
              <a:rPr b="0" lang="en-US" sz="2000" spc="-1" strike="noStrike">
                <a:solidFill>
                  <a:srgbClr val="000000"/>
                </a:solidFill>
                <a:uFill>
                  <a:solidFill>
                    <a:srgbClr val="ffffff"/>
                  </a:solidFill>
                </a:uFill>
                <a:latin typeface="Arial"/>
              </a:rPr>
              <a:t>29</a:t>
            </a:r>
            <a:r>
              <a:rPr b="0" lang="en-US" sz="2000" spc="-1" strike="noStrike">
                <a:solidFill>
                  <a:srgbClr val="000000"/>
                </a:solidFill>
                <a:uFill>
                  <a:solidFill>
                    <a:srgbClr val="ffffff"/>
                  </a:solidFill>
                </a:uFill>
                <a:latin typeface="Arial"/>
              </a:rPr>
              <a:t>年度</a:t>
            </a:r>
            <a:endParaRPr b="0" lang="en-US" sz="1800" spc="-1" strike="noStrike">
              <a:solidFill>
                <a:srgbClr val="000000"/>
              </a:solidFill>
              <a:uFill>
                <a:solidFill>
                  <a:srgbClr val="ffffff"/>
                </a:solidFill>
              </a:uFill>
              <a:latin typeface="Arial"/>
            </a:endParaRPr>
          </a:p>
        </p:txBody>
      </p:sp>
      <p:sp>
        <p:nvSpPr>
          <p:cNvPr id="706" name="CustomShape 6"/>
          <p:cNvSpPr/>
          <p:nvPr/>
        </p:nvSpPr>
        <p:spPr>
          <a:xfrm>
            <a:off x="200520" y="4515120"/>
            <a:ext cx="216000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000" spc="-1" strike="noStrike">
                <a:solidFill>
                  <a:srgbClr val="000000"/>
                </a:solidFill>
                <a:uFill>
                  <a:solidFill>
                    <a:srgbClr val="ffffff"/>
                  </a:solidFill>
                </a:uFill>
                <a:latin typeface="Arial"/>
              </a:rPr>
              <a:t>平成</a:t>
            </a:r>
            <a:r>
              <a:rPr b="0" lang="en-US" sz="2000" spc="-1" strike="noStrike">
                <a:solidFill>
                  <a:srgbClr val="000000"/>
                </a:solidFill>
                <a:uFill>
                  <a:solidFill>
                    <a:srgbClr val="ffffff"/>
                  </a:solidFill>
                </a:uFill>
                <a:latin typeface="Arial"/>
              </a:rPr>
              <a:t>30</a:t>
            </a:r>
            <a:r>
              <a:rPr b="0" lang="en-US" sz="2000" spc="-1" strike="noStrike">
                <a:solidFill>
                  <a:srgbClr val="000000"/>
                </a:solidFill>
                <a:uFill>
                  <a:solidFill>
                    <a:srgbClr val="ffffff"/>
                  </a:solidFill>
                </a:uFill>
                <a:latin typeface="Arial"/>
              </a:rPr>
              <a:t>年度以降</a:t>
            </a:r>
            <a:endParaRPr b="0" lang="en-US" sz="1800" spc="-1" strike="noStrike">
              <a:solidFill>
                <a:srgbClr val="000000"/>
              </a:solidFill>
              <a:uFill>
                <a:solidFill>
                  <a:srgbClr val="ffffff"/>
                </a:solidFill>
              </a:uFill>
              <a:latin typeface="Arial"/>
            </a:endParaRPr>
          </a:p>
        </p:txBody>
      </p:sp>
      <p:sp>
        <p:nvSpPr>
          <p:cNvPr id="707" name="CustomShape 7"/>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20</a:t>
            </a:r>
            <a:endParaRPr b="0" lang="en-US" sz="1200" spc="-1" strike="noStrike">
              <a:solidFill>
                <a:srgbClr val="000000"/>
              </a:solidFill>
              <a:uFill>
                <a:solidFill>
                  <a:srgbClr val="ffffff"/>
                </a:solidFill>
              </a:uFill>
              <a:latin typeface="Arial"/>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8"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５．実施要綱について</a:t>
            </a:r>
            <a:endParaRPr b="0" lang="en-US" sz="1800" spc="-1" strike="noStrike">
              <a:solidFill>
                <a:srgbClr val="000000"/>
              </a:solidFill>
              <a:uFill>
                <a:solidFill>
                  <a:srgbClr val="ffffff"/>
                </a:solidFill>
              </a:uFill>
              <a:latin typeface="Arial"/>
            </a:endParaRPr>
          </a:p>
        </p:txBody>
      </p:sp>
      <p:sp>
        <p:nvSpPr>
          <p:cNvPr id="709"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21</a:t>
            </a:r>
            <a:endParaRPr b="0" lang="en-US" sz="1200" spc="-1" strike="noStrike">
              <a:solidFill>
                <a:srgbClr val="000000"/>
              </a:solidFill>
              <a:uFill>
                <a:solidFill>
                  <a:srgbClr val="ffffff"/>
                </a:solidFill>
              </a:uFill>
              <a:latin typeface="Arial"/>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0" name="CustomShape 1"/>
          <p:cNvSpPr/>
          <p:nvPr/>
        </p:nvSpPr>
        <p:spPr>
          <a:xfrm>
            <a:off x="299880" y="839520"/>
            <a:ext cx="9449640" cy="72972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marL="90360" indent="-9000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社会福祉法人に対する指導監査は、法人の自主性及び自立性を尊重し、法令又は通知等に定められた法人として遵守すべき事項について運営実態の確認を行うことによって、適正な法人運営と社会福祉事業の健全な経営の確保を図る。</a:t>
            </a:r>
            <a:endParaRPr b="0" lang="en-US" sz="1800" spc="-1" strike="noStrike">
              <a:solidFill>
                <a:srgbClr val="000000"/>
              </a:solidFill>
              <a:uFill>
                <a:solidFill>
                  <a:srgbClr val="ffffff"/>
                </a:solidFill>
              </a:uFill>
              <a:latin typeface="Arial"/>
            </a:endParaRPr>
          </a:p>
        </p:txBody>
      </p:sp>
      <p:sp>
        <p:nvSpPr>
          <p:cNvPr id="711" name="CustomShape 2"/>
          <p:cNvSpPr/>
          <p:nvPr/>
        </p:nvSpPr>
        <p:spPr>
          <a:xfrm>
            <a:off x="140400" y="76464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１．指導監査の目的</a:t>
            </a:r>
            <a:endParaRPr b="0" lang="en-US" sz="1800" spc="-1" strike="noStrike">
              <a:solidFill>
                <a:srgbClr val="000000"/>
              </a:solidFill>
              <a:uFill>
                <a:solidFill>
                  <a:srgbClr val="ffffff"/>
                </a:solidFill>
              </a:uFill>
              <a:latin typeface="Arial"/>
            </a:endParaRPr>
          </a:p>
        </p:txBody>
      </p:sp>
      <p:sp>
        <p:nvSpPr>
          <p:cNvPr id="712" name="CustomShape 3"/>
          <p:cNvSpPr/>
          <p:nvPr/>
        </p:nvSpPr>
        <p:spPr>
          <a:xfrm>
            <a:off x="194400" y="44640"/>
            <a:ext cx="9555120" cy="57564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実施要綱の構成について</a:t>
            </a:r>
            <a:endParaRPr b="0" lang="en-US" sz="1800" spc="-1" strike="noStrike">
              <a:solidFill>
                <a:srgbClr val="000000"/>
              </a:solidFill>
              <a:uFill>
                <a:solidFill>
                  <a:srgbClr val="ffffff"/>
                </a:solidFill>
              </a:uFill>
              <a:latin typeface="Arial"/>
            </a:endParaRPr>
          </a:p>
        </p:txBody>
      </p:sp>
      <p:sp>
        <p:nvSpPr>
          <p:cNvPr id="713" name="CustomShape 4"/>
          <p:cNvSpPr/>
          <p:nvPr/>
        </p:nvSpPr>
        <p:spPr>
          <a:xfrm>
            <a:off x="299880" y="1805760"/>
            <a:ext cx="9449640" cy="9428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指導監査は、一般監査と特別監査があり、いずれも実地において行う。</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一般監査は、実施計画を策定した上で、「指導監査ガイドライン」に基づき実施。（一定の周期で実施）</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特別監査は、運営等に重大な問題を有する法人を対象として、随時実施。</a:t>
            </a:r>
            <a:endParaRPr b="0" lang="en-US" sz="1800" spc="-1" strike="noStrike">
              <a:solidFill>
                <a:srgbClr val="000000"/>
              </a:solidFill>
              <a:uFill>
                <a:solidFill>
                  <a:srgbClr val="ffffff"/>
                </a:solidFill>
              </a:uFill>
              <a:latin typeface="Arial"/>
            </a:endParaRPr>
          </a:p>
        </p:txBody>
      </p:sp>
      <p:sp>
        <p:nvSpPr>
          <p:cNvPr id="714" name="CustomShape 5"/>
          <p:cNvSpPr/>
          <p:nvPr/>
        </p:nvSpPr>
        <p:spPr>
          <a:xfrm>
            <a:off x="140400" y="170100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２．指導監査の類型</a:t>
            </a:r>
            <a:endParaRPr b="0" lang="en-US" sz="1800" spc="-1" strike="noStrike">
              <a:solidFill>
                <a:srgbClr val="000000"/>
              </a:solidFill>
              <a:uFill>
                <a:solidFill>
                  <a:srgbClr val="ffffff"/>
                </a:solidFill>
              </a:uFill>
              <a:latin typeface="Arial"/>
            </a:endParaRPr>
          </a:p>
        </p:txBody>
      </p:sp>
      <p:sp>
        <p:nvSpPr>
          <p:cNvPr id="715" name="CustomShape 6"/>
          <p:cNvSpPr/>
          <p:nvPr/>
        </p:nvSpPr>
        <p:spPr>
          <a:xfrm>
            <a:off x="1444320" y="3203640"/>
            <a:ext cx="7136280" cy="364680"/>
          </a:xfrm>
          <a:prstGeom prst="rect">
            <a:avLst/>
          </a:prstGeom>
          <a:solidFill>
            <a:srgbClr val="ffff00"/>
          </a:solid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uFill>
                  <a:solidFill>
                    <a:srgbClr val="ffffff"/>
                  </a:solidFill>
                </a:uFill>
                <a:latin typeface="Calibri"/>
              </a:rPr>
              <a:t>監査周期等の見直しによる重点化について（Ｐ２６）</a:t>
            </a:r>
            <a:endParaRPr b="0" lang="en-US" sz="1800" spc="-1" strike="noStrike">
              <a:solidFill>
                <a:srgbClr val="000000"/>
              </a:solidFill>
              <a:uFill>
                <a:solidFill>
                  <a:srgbClr val="ffffff"/>
                </a:solidFill>
              </a:uFill>
              <a:latin typeface="Arial"/>
            </a:endParaRPr>
          </a:p>
        </p:txBody>
      </p:sp>
      <p:sp>
        <p:nvSpPr>
          <p:cNvPr id="716" name="CustomShape 7"/>
          <p:cNvSpPr/>
          <p:nvPr/>
        </p:nvSpPr>
        <p:spPr>
          <a:xfrm>
            <a:off x="883800" y="3213000"/>
            <a:ext cx="424080" cy="36900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17" name="CustomShape 8"/>
          <p:cNvSpPr/>
          <p:nvPr/>
        </p:nvSpPr>
        <p:spPr>
          <a:xfrm>
            <a:off x="1444320" y="4067640"/>
            <a:ext cx="7136280" cy="364680"/>
          </a:xfrm>
          <a:prstGeom prst="rect">
            <a:avLst/>
          </a:prstGeom>
          <a:solidFill>
            <a:srgbClr val="ffff00"/>
          </a:solid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uFill>
                  <a:solidFill>
                    <a:srgbClr val="ffffff"/>
                  </a:solidFill>
                </a:uFill>
                <a:latin typeface="Calibri"/>
              </a:rPr>
              <a:t>会計監査人監査導入に伴う行政監査の省略・重点化について（Ｐ２５）</a:t>
            </a:r>
            <a:endParaRPr b="0" lang="en-US" sz="1800" spc="-1" strike="noStrike">
              <a:solidFill>
                <a:srgbClr val="000000"/>
              </a:solidFill>
              <a:uFill>
                <a:solidFill>
                  <a:srgbClr val="ffffff"/>
                </a:solidFill>
              </a:uFill>
              <a:latin typeface="Arial"/>
            </a:endParaRPr>
          </a:p>
        </p:txBody>
      </p:sp>
      <p:sp>
        <p:nvSpPr>
          <p:cNvPr id="718" name="CustomShape 9"/>
          <p:cNvSpPr/>
          <p:nvPr/>
        </p:nvSpPr>
        <p:spPr>
          <a:xfrm>
            <a:off x="883800" y="4077000"/>
            <a:ext cx="424080" cy="36900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19" name="CustomShape 10"/>
          <p:cNvSpPr/>
          <p:nvPr/>
        </p:nvSpPr>
        <p:spPr>
          <a:xfrm>
            <a:off x="1444320" y="4932000"/>
            <a:ext cx="7136280" cy="364680"/>
          </a:xfrm>
          <a:prstGeom prst="rect">
            <a:avLst/>
          </a:prstGeom>
          <a:solidFill>
            <a:srgbClr val="ffff00"/>
          </a:solidFill>
          <a:ln>
            <a:noFill/>
          </a:ln>
        </p:spPr>
        <p:style>
          <a:lnRef idx="0"/>
          <a:fillRef idx="0"/>
          <a:effectRef idx="0"/>
          <a:fontRef idx="minor"/>
        </p:style>
        <p:txBody>
          <a:bodyPr lIns="90000" rIns="90000" tIns="45000" bIns="45000"/>
          <a:p>
            <a:pPr>
              <a:lnSpc>
                <a:spcPct val="100000"/>
              </a:lnSpc>
            </a:pPr>
            <a:r>
              <a:rPr b="1" lang="en-US" sz="1800" spc="-1" strike="noStrike">
                <a:solidFill>
                  <a:srgbClr val="000000"/>
                </a:solidFill>
                <a:uFill>
                  <a:solidFill>
                    <a:srgbClr val="ffffff"/>
                  </a:solidFill>
                </a:uFill>
                <a:latin typeface="Calibri"/>
              </a:rPr>
              <a:t>指導方法の標準化について（Ｐ２３）</a:t>
            </a:r>
            <a:endParaRPr b="0" lang="en-US" sz="1800" spc="-1" strike="noStrike">
              <a:solidFill>
                <a:srgbClr val="000000"/>
              </a:solidFill>
              <a:uFill>
                <a:solidFill>
                  <a:srgbClr val="ffffff"/>
                </a:solidFill>
              </a:uFill>
              <a:latin typeface="Arial"/>
            </a:endParaRPr>
          </a:p>
        </p:txBody>
      </p:sp>
      <p:sp>
        <p:nvSpPr>
          <p:cNvPr id="720" name="CustomShape 11"/>
          <p:cNvSpPr/>
          <p:nvPr/>
        </p:nvSpPr>
        <p:spPr>
          <a:xfrm>
            <a:off x="883800" y="4941000"/>
            <a:ext cx="424080" cy="36900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21" name="CustomShape 12"/>
          <p:cNvSpPr/>
          <p:nvPr/>
        </p:nvSpPr>
        <p:spPr>
          <a:xfrm>
            <a:off x="299880" y="2925000"/>
            <a:ext cx="9449640" cy="657000"/>
          </a:xfrm>
          <a:prstGeom prst="rect">
            <a:avLst/>
          </a:prstGeom>
          <a:no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722" name="CustomShape 13"/>
          <p:cNvSpPr/>
          <p:nvPr/>
        </p:nvSpPr>
        <p:spPr>
          <a:xfrm>
            <a:off x="140400" y="285300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３．一般監査の実施の周期</a:t>
            </a:r>
            <a:endParaRPr b="0" lang="en-US" sz="1800" spc="-1" strike="noStrike">
              <a:solidFill>
                <a:srgbClr val="000000"/>
              </a:solidFill>
              <a:uFill>
                <a:solidFill>
                  <a:srgbClr val="ffffff"/>
                </a:solidFill>
              </a:uFill>
              <a:latin typeface="Arial"/>
            </a:endParaRPr>
          </a:p>
        </p:txBody>
      </p:sp>
      <p:sp>
        <p:nvSpPr>
          <p:cNvPr id="723" name="CustomShape 14"/>
          <p:cNvSpPr/>
          <p:nvPr/>
        </p:nvSpPr>
        <p:spPr>
          <a:xfrm>
            <a:off x="299880" y="3789000"/>
            <a:ext cx="9449640" cy="668520"/>
          </a:xfrm>
          <a:prstGeom prst="rect">
            <a:avLst/>
          </a:prstGeom>
          <a:no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724" name="CustomShape 15"/>
          <p:cNvSpPr/>
          <p:nvPr/>
        </p:nvSpPr>
        <p:spPr>
          <a:xfrm>
            <a:off x="140400" y="371700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４．指導監査事項の省略等</a:t>
            </a:r>
            <a:endParaRPr b="0" lang="en-US" sz="1800" spc="-1" strike="noStrike">
              <a:solidFill>
                <a:srgbClr val="000000"/>
              </a:solidFill>
              <a:uFill>
                <a:solidFill>
                  <a:srgbClr val="ffffff"/>
                </a:solidFill>
              </a:uFill>
              <a:latin typeface="Arial"/>
            </a:endParaRPr>
          </a:p>
        </p:txBody>
      </p:sp>
      <p:sp>
        <p:nvSpPr>
          <p:cNvPr id="725" name="CustomShape 16"/>
          <p:cNvSpPr/>
          <p:nvPr/>
        </p:nvSpPr>
        <p:spPr>
          <a:xfrm>
            <a:off x="299880" y="4653000"/>
            <a:ext cx="9449640" cy="668520"/>
          </a:xfrm>
          <a:prstGeom prst="rect">
            <a:avLst/>
          </a:prstGeom>
          <a:no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726" name="CustomShape 17"/>
          <p:cNvSpPr/>
          <p:nvPr/>
        </p:nvSpPr>
        <p:spPr>
          <a:xfrm>
            <a:off x="140400" y="4581000"/>
            <a:ext cx="440784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５．指導監査の結果及び改善状況の報告</a:t>
            </a:r>
            <a:endParaRPr b="0" lang="en-US" sz="1800" spc="-1" strike="noStrike">
              <a:solidFill>
                <a:srgbClr val="000000"/>
              </a:solidFill>
              <a:uFill>
                <a:solidFill>
                  <a:srgbClr val="ffffff"/>
                </a:solidFill>
              </a:uFill>
              <a:latin typeface="Arial"/>
            </a:endParaRPr>
          </a:p>
        </p:txBody>
      </p:sp>
      <p:sp>
        <p:nvSpPr>
          <p:cNvPr id="727" name="CustomShape 18"/>
          <p:cNvSpPr/>
          <p:nvPr/>
        </p:nvSpPr>
        <p:spPr>
          <a:xfrm>
            <a:off x="327600" y="5508720"/>
            <a:ext cx="9449640" cy="51660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各年度の指導監査の結果について、厚生労働省社会・援護局福祉基盤課に報告。</a:t>
            </a:r>
            <a:endParaRPr b="0" lang="en-US" sz="1800" spc="-1" strike="noStrike">
              <a:solidFill>
                <a:srgbClr val="000000"/>
              </a:solidFill>
              <a:uFill>
                <a:solidFill>
                  <a:srgbClr val="ffffff"/>
                </a:solidFill>
              </a:uFill>
              <a:latin typeface="Arial"/>
            </a:endParaRPr>
          </a:p>
        </p:txBody>
      </p:sp>
      <p:sp>
        <p:nvSpPr>
          <p:cNvPr id="728" name="CustomShape 19"/>
          <p:cNvSpPr/>
          <p:nvPr/>
        </p:nvSpPr>
        <p:spPr>
          <a:xfrm>
            <a:off x="128520" y="544536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６．指導監査の結果の報告</a:t>
            </a:r>
            <a:endParaRPr b="0" lang="en-US" sz="1800" spc="-1" strike="noStrike">
              <a:solidFill>
                <a:srgbClr val="000000"/>
              </a:solidFill>
              <a:uFill>
                <a:solidFill>
                  <a:srgbClr val="ffffff"/>
                </a:solidFill>
              </a:uFill>
              <a:latin typeface="Arial"/>
            </a:endParaRPr>
          </a:p>
        </p:txBody>
      </p:sp>
      <p:sp>
        <p:nvSpPr>
          <p:cNvPr id="729" name="CustomShape 20"/>
          <p:cNvSpPr/>
          <p:nvPr/>
        </p:nvSpPr>
        <p:spPr>
          <a:xfrm>
            <a:off x="327600" y="6240240"/>
            <a:ext cx="9449640" cy="51660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社会福祉法令以外の法令、通知違反の場合の措置、その他関係機関等との連携等</a:t>
            </a:r>
            <a:endParaRPr b="0" lang="en-US" sz="1800" spc="-1" strike="noStrike">
              <a:solidFill>
                <a:srgbClr val="000000"/>
              </a:solidFill>
              <a:uFill>
                <a:solidFill>
                  <a:srgbClr val="ffffff"/>
                </a:solidFill>
              </a:uFill>
              <a:latin typeface="Arial"/>
            </a:endParaRPr>
          </a:p>
        </p:txBody>
      </p:sp>
      <p:sp>
        <p:nvSpPr>
          <p:cNvPr id="730" name="CustomShape 21"/>
          <p:cNvSpPr/>
          <p:nvPr/>
        </p:nvSpPr>
        <p:spPr>
          <a:xfrm>
            <a:off x="168120" y="6165360"/>
            <a:ext cx="3327480" cy="287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ＭＳ Ｐゴシック"/>
              </a:rPr>
              <a:t>７．関係機関等との連携等</a:t>
            </a:r>
            <a:endParaRPr b="0" lang="en-US" sz="1800" spc="-1" strike="noStrike">
              <a:solidFill>
                <a:srgbClr val="000000"/>
              </a:solidFill>
              <a:uFill>
                <a:solidFill>
                  <a:srgbClr val="ffffff"/>
                </a:solidFill>
              </a:uFill>
              <a:latin typeface="Arial"/>
            </a:endParaRPr>
          </a:p>
        </p:txBody>
      </p:sp>
      <p:sp>
        <p:nvSpPr>
          <p:cNvPr id="731" name="CustomShape 2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22</a:t>
            </a:r>
            <a:endParaRPr b="0" lang="en-US" sz="1200" spc="-1" strike="noStrike">
              <a:solidFill>
                <a:srgbClr val="000000"/>
              </a:solidFill>
              <a:uFill>
                <a:solidFill>
                  <a:srgbClr val="ffffff"/>
                </a:solidFill>
              </a:uFill>
              <a:latin typeface="Arial"/>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2" name="CustomShape 1"/>
          <p:cNvSpPr/>
          <p:nvPr/>
        </p:nvSpPr>
        <p:spPr>
          <a:xfrm>
            <a:off x="128520" y="764640"/>
            <a:ext cx="9648720" cy="1627560"/>
          </a:xfrm>
          <a:prstGeom prst="rect">
            <a:avLst/>
          </a:prstGeom>
          <a:solidFill>
            <a:schemeClr val="bg1"/>
          </a:solid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　</a:t>
            </a:r>
            <a:r>
              <a:rPr b="0" lang="en-US" sz="1600" spc="-1" strike="noStrike">
                <a:solidFill>
                  <a:srgbClr val="000000"/>
                </a:solidFill>
                <a:uFill>
                  <a:solidFill>
                    <a:srgbClr val="ffffff"/>
                  </a:solidFill>
                </a:uFill>
                <a:latin typeface="Calibri"/>
              </a:rPr>
              <a:t>旧指導監査要綱（局長通知）においては、改善を要する場合には文書をもって行い、文書による改善報告を求めることとしていたが、その他の具体的な指導方法についての定めがなく、各自治体による運用が行われていたことから、指導方法の標準化を図る。</a:t>
            </a:r>
            <a:endParaRPr b="0" lang="en-US" sz="1800" spc="-1" strike="noStrike">
              <a:solidFill>
                <a:srgbClr val="000000"/>
              </a:solidFill>
              <a:uFill>
                <a:solidFill>
                  <a:srgbClr val="ffffff"/>
                </a:solidFill>
              </a:uFill>
              <a:latin typeface="Arial"/>
            </a:endParaRPr>
          </a:p>
          <a:p>
            <a:pPr>
              <a:lnSpc>
                <a:spcPts val="423"/>
              </a:lnSpc>
            </a:pPr>
            <a:endParaRPr b="0" lang="en-US" sz="1800" spc="-1" strike="noStrike">
              <a:solidFill>
                <a:srgbClr val="000000"/>
              </a:solidFill>
              <a:uFill>
                <a:solidFill>
                  <a:srgbClr val="ffffff"/>
                </a:solidFill>
              </a:uFill>
              <a:latin typeface="Arial"/>
            </a:endParaRPr>
          </a:p>
          <a:p>
            <a:pPr>
              <a:lnSpc>
                <a:spcPts val="423"/>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いずれの場合も</a:t>
            </a:r>
            <a:r>
              <a:rPr b="1" lang="en-US" sz="1400" spc="-1" strike="noStrike" u="sng">
                <a:solidFill>
                  <a:srgbClr val="000000"/>
                </a:solidFill>
                <a:uFill>
                  <a:solidFill>
                    <a:srgbClr val="ffffff"/>
                  </a:solidFill>
                </a:uFill>
                <a:latin typeface="Calibri"/>
              </a:rPr>
              <a:t>根拠を明確に提示</a:t>
            </a:r>
            <a:r>
              <a:rPr b="0" lang="en-US" sz="1400" spc="-1" strike="noStrike">
                <a:solidFill>
                  <a:srgbClr val="000000"/>
                </a:solidFill>
                <a:uFill>
                  <a:solidFill>
                    <a:srgbClr val="ffffff"/>
                  </a:solidFill>
                </a:uFill>
                <a:latin typeface="Calibri"/>
              </a:rPr>
              <a:t>のうえ、法人の理解を得ること。</a:t>
            </a:r>
            <a:endParaRPr b="0" lang="en-US" sz="1800" spc="-1" strike="noStrike">
              <a:solidFill>
                <a:srgbClr val="000000"/>
              </a:solidFill>
              <a:uFill>
                <a:solidFill>
                  <a:srgbClr val="ffffff"/>
                </a:solidFill>
              </a:uFill>
              <a:latin typeface="Arial"/>
            </a:endParaRPr>
          </a:p>
          <a:p>
            <a:pPr>
              <a:lnSpc>
                <a:spcPts val="423"/>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口頭指摘及び助言を行う場合は、</a:t>
            </a:r>
            <a:r>
              <a:rPr b="1" lang="en-US" sz="1400" spc="-1" strike="noStrike" u="sng">
                <a:solidFill>
                  <a:srgbClr val="000000"/>
                </a:solidFill>
                <a:uFill>
                  <a:solidFill>
                    <a:srgbClr val="ffffff"/>
                  </a:solidFill>
                </a:uFill>
                <a:latin typeface="Calibri"/>
              </a:rPr>
              <a:t>法人と指導内容の共有を図る</a:t>
            </a:r>
            <a:r>
              <a:rPr b="0" lang="en-US" sz="1400" spc="-1" strike="noStrike">
                <a:solidFill>
                  <a:srgbClr val="000000"/>
                </a:solidFill>
                <a:uFill>
                  <a:solidFill>
                    <a:srgbClr val="ffffff"/>
                  </a:solidFill>
                </a:uFill>
                <a:latin typeface="Calibri"/>
              </a:rPr>
              <a:t>こと。</a:t>
            </a:r>
            <a:endParaRPr b="0" lang="en-US" sz="1800" spc="-1" strike="noStrike">
              <a:solidFill>
                <a:srgbClr val="000000"/>
              </a:solidFill>
              <a:uFill>
                <a:solidFill>
                  <a:srgbClr val="ffffff"/>
                </a:solidFill>
              </a:uFill>
              <a:latin typeface="Arial"/>
            </a:endParaRPr>
          </a:p>
        </p:txBody>
      </p:sp>
      <p:sp>
        <p:nvSpPr>
          <p:cNvPr id="733" name="CustomShape 2"/>
          <p:cNvSpPr/>
          <p:nvPr/>
        </p:nvSpPr>
        <p:spPr>
          <a:xfrm>
            <a:off x="128520" y="3069000"/>
            <a:ext cx="4536000" cy="935640"/>
          </a:xfrm>
          <a:prstGeom prst="roundRect">
            <a:avLst>
              <a:gd name="adj" fmla="val 19054"/>
            </a:avLst>
          </a:prstGeom>
          <a:noFill/>
          <a:ln w="57240">
            <a:round/>
          </a:ln>
        </p:spPr>
        <p:style>
          <a:lnRef idx="2">
            <a:schemeClr val="accent1">
              <a:shade val="50000"/>
            </a:schemeClr>
          </a:lnRef>
          <a:fillRef idx="1">
            <a:schemeClr val="accent1"/>
          </a:fillRef>
          <a:effectRef idx="0">
            <a:schemeClr val="accent1"/>
          </a:effectRef>
          <a:fontRef idx="minor"/>
        </p:style>
      </p:sp>
      <p:sp>
        <p:nvSpPr>
          <p:cNvPr id="734" name="CustomShape 3"/>
          <p:cNvSpPr/>
          <p:nvPr/>
        </p:nvSpPr>
        <p:spPr>
          <a:xfrm>
            <a:off x="272520" y="3141000"/>
            <a:ext cx="4248000" cy="801000"/>
          </a:xfrm>
          <a:prstGeom prst="rect">
            <a:avLst/>
          </a:prstGeom>
          <a:ln>
            <a:noFill/>
          </a:ln>
        </p:spPr>
        <p:style>
          <a:lnRef idx="2">
            <a:schemeClr val="dk1"/>
          </a:lnRef>
          <a:fillRef idx="1">
            <a:schemeClr val="lt1"/>
          </a:fillRef>
          <a:effectRef idx="0">
            <a:schemeClr val="dk1"/>
          </a:effectRef>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ＭＳ Ｐゴシック"/>
              </a:rPr>
              <a:t>　ガイドラインに定める監査事項に関して指摘基準に該当する場合</a:t>
            </a:r>
            <a:endParaRPr b="0" lang="en-US" sz="1800" spc="-1" strike="noStrike">
              <a:solidFill>
                <a:srgbClr val="000000"/>
              </a:solidFill>
              <a:uFill>
                <a:solidFill>
                  <a:srgbClr val="ffffff"/>
                </a:solidFill>
              </a:uFill>
              <a:latin typeface="Arial"/>
            </a:endParaRPr>
          </a:p>
        </p:txBody>
      </p:sp>
      <p:sp>
        <p:nvSpPr>
          <p:cNvPr id="735" name="CustomShape 4"/>
          <p:cNvSpPr/>
          <p:nvPr/>
        </p:nvSpPr>
        <p:spPr>
          <a:xfrm>
            <a:off x="128520" y="4617360"/>
            <a:ext cx="4536000" cy="1043640"/>
          </a:xfrm>
          <a:prstGeom prst="roundRect">
            <a:avLst>
              <a:gd name="adj" fmla="val 21598"/>
            </a:avLst>
          </a:prstGeom>
          <a:noFill/>
          <a:ln w="57240">
            <a:round/>
          </a:ln>
        </p:spPr>
        <p:style>
          <a:lnRef idx="2">
            <a:schemeClr val="accent1">
              <a:shade val="50000"/>
            </a:schemeClr>
          </a:lnRef>
          <a:fillRef idx="1">
            <a:schemeClr val="accent1"/>
          </a:fillRef>
          <a:effectRef idx="0">
            <a:schemeClr val="accent1"/>
          </a:effectRef>
          <a:fontRef idx="minor"/>
        </p:style>
      </p:sp>
      <p:sp>
        <p:nvSpPr>
          <p:cNvPr id="736" name="CustomShape 5"/>
          <p:cNvSpPr/>
          <p:nvPr/>
        </p:nvSpPr>
        <p:spPr>
          <a:xfrm>
            <a:off x="272520" y="4653000"/>
            <a:ext cx="4248000" cy="935640"/>
          </a:xfrm>
          <a:prstGeom prst="rect">
            <a:avLst/>
          </a:prstGeom>
          <a:ln>
            <a:noFill/>
          </a:ln>
        </p:spPr>
        <p:style>
          <a:lnRef idx="2">
            <a:schemeClr val="dk1"/>
          </a:lnRef>
          <a:fillRef idx="1">
            <a:schemeClr val="lt1"/>
          </a:fillRef>
          <a:effectRef idx="0">
            <a:schemeClr val="dk1"/>
          </a:effectRef>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ＭＳ Ｐゴシック"/>
              </a:rPr>
              <a:t>　法令・通知違反は認められないが、法人運営の向上を図る観点から適当と認める場合</a:t>
            </a:r>
            <a:endParaRPr b="0" lang="en-US" sz="1800" spc="-1" strike="noStrike">
              <a:solidFill>
                <a:srgbClr val="000000"/>
              </a:solidFill>
              <a:uFill>
                <a:solidFill>
                  <a:srgbClr val="ffffff"/>
                </a:solidFill>
              </a:uFill>
              <a:latin typeface="Arial"/>
            </a:endParaRPr>
          </a:p>
        </p:txBody>
      </p:sp>
      <p:sp>
        <p:nvSpPr>
          <p:cNvPr id="737" name="CustomShape 6"/>
          <p:cNvSpPr/>
          <p:nvPr/>
        </p:nvSpPr>
        <p:spPr>
          <a:xfrm>
            <a:off x="5168880" y="2637000"/>
            <a:ext cx="4608000" cy="1800000"/>
          </a:xfrm>
          <a:prstGeom prst="roundRect">
            <a:avLst>
              <a:gd name="adj" fmla="val 7561"/>
            </a:avLst>
          </a:prstGeom>
          <a:no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ＤＨＰ特太ゴシック体"/>
                <a:ea typeface="ＤＨＰ特太ゴシック体"/>
              </a:rPr>
              <a:t>【文書指摘】</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ＤＨＰ特太ゴシック体"/>
                <a:ea typeface="ＤＨＰ特太ゴシック体"/>
              </a:rPr>
              <a:t>　・　「</a:t>
            </a:r>
            <a:r>
              <a:rPr b="1" lang="en-US" sz="1200" spc="-1" strike="noStrike">
                <a:solidFill>
                  <a:srgbClr val="000000"/>
                </a:solidFill>
                <a:uFill>
                  <a:solidFill>
                    <a:srgbClr val="ffffff"/>
                  </a:solidFill>
                </a:uFill>
                <a:latin typeface="ＤＨＰ特太ゴシック体"/>
                <a:ea typeface="ＤＨＰ特太ゴシック体"/>
              </a:rPr>
              <a:t>改善措置を文書をもって指導</a:t>
            </a:r>
            <a:r>
              <a:rPr b="0" lang="en-US" sz="1200" spc="-1" strike="noStrike">
                <a:solidFill>
                  <a:srgbClr val="000000"/>
                </a:solidFill>
                <a:uFill>
                  <a:solidFill>
                    <a:srgbClr val="ffffff"/>
                  </a:solidFill>
                </a:uFill>
                <a:latin typeface="ＤＨＰ特太ゴシック体"/>
                <a:ea typeface="ＤＨＰ特太ゴシック体"/>
              </a:rPr>
              <a:t>」を行い、一定の期限を付して</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ＤＨＰ特太ゴシック体"/>
                <a:ea typeface="ＤＨＰ特太ゴシック体"/>
              </a:rPr>
              <a:t>　　改善報告を求める。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ＤＨＰ特太ゴシック体"/>
                <a:ea typeface="ＤＨＰ特太ゴシック体"/>
              </a:rPr>
              <a:t>【口頭指摘】</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ＤＨＰ特太ゴシック体"/>
                <a:ea typeface="ＤＨＰ特太ゴシック体"/>
              </a:rPr>
              <a:t>　・　軽微な法令・通知違反の場合や文書指摘を行わない場合でも　</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ＤＨＰ特太ゴシック体"/>
                <a:ea typeface="ＤＨＰ特太ゴシック体"/>
              </a:rPr>
              <a:t>　改善が見込まれる場合は、「</a:t>
            </a:r>
            <a:r>
              <a:rPr b="1" lang="en-US" sz="1200" spc="-1" strike="noStrike">
                <a:solidFill>
                  <a:srgbClr val="000000"/>
                </a:solidFill>
                <a:uFill>
                  <a:solidFill>
                    <a:srgbClr val="ffffff"/>
                  </a:solidFill>
                </a:uFill>
                <a:latin typeface="ＤＨＰ特太ゴシック体"/>
                <a:ea typeface="ＤＨＰ特太ゴシック体"/>
              </a:rPr>
              <a:t>口頭による指導</a:t>
            </a:r>
            <a:r>
              <a:rPr b="0" lang="en-US" sz="1200" spc="-1" strike="noStrike">
                <a:solidFill>
                  <a:srgbClr val="000000"/>
                </a:solidFill>
                <a:uFill>
                  <a:solidFill>
                    <a:srgbClr val="ffffff"/>
                  </a:solidFill>
                </a:uFill>
                <a:latin typeface="ＤＨＰ特太ゴシック体"/>
                <a:ea typeface="ＤＨＰ特太ゴシック体"/>
              </a:rPr>
              <a:t>」を行い、次回の指</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ＤＨＰ特太ゴシック体"/>
                <a:ea typeface="ＤＨＰ特太ゴシック体"/>
              </a:rPr>
              <a:t>　導監査等で確認を行う。</a:t>
            </a:r>
            <a:endParaRPr b="0" lang="en-US" sz="1800" spc="-1" strike="noStrike">
              <a:solidFill>
                <a:srgbClr val="000000"/>
              </a:solidFill>
              <a:uFill>
                <a:solidFill>
                  <a:srgbClr val="ffffff"/>
                </a:solidFill>
              </a:uFill>
              <a:latin typeface="Arial"/>
            </a:endParaRPr>
          </a:p>
        </p:txBody>
      </p:sp>
      <p:sp>
        <p:nvSpPr>
          <p:cNvPr id="738" name="CustomShape 7"/>
          <p:cNvSpPr/>
          <p:nvPr/>
        </p:nvSpPr>
        <p:spPr>
          <a:xfrm>
            <a:off x="4782960" y="3138480"/>
            <a:ext cx="313920" cy="794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39" name="CustomShape 8"/>
          <p:cNvSpPr/>
          <p:nvPr/>
        </p:nvSpPr>
        <p:spPr>
          <a:xfrm>
            <a:off x="5240880" y="4588200"/>
            <a:ext cx="4536000" cy="1072440"/>
          </a:xfrm>
          <a:prstGeom prst="roundRect">
            <a:avLst>
              <a:gd name="adj" fmla="val 12557"/>
            </a:avLst>
          </a:prstGeom>
          <a:no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ＤＨＰ特太ゴシック体"/>
                <a:ea typeface="ＤＨＰ特太ゴシック体"/>
              </a:rPr>
              <a:t>【助言】</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ea typeface="ＤＨＰ特太ゴシック体"/>
              </a:rPr>
              <a:t>　・　法令違反ではないが、法人運営の向上に資すると考えられる</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ea typeface="ＤＨＰ特太ゴシック体"/>
              </a:rPr>
              <a:t>　　事項がある場合は、</a:t>
            </a:r>
            <a:r>
              <a:rPr b="0" lang="en-US" sz="1200" spc="-1" strike="noStrike" u="sng">
                <a:solidFill>
                  <a:srgbClr val="000000"/>
                </a:solidFill>
                <a:uFill>
                  <a:solidFill>
                    <a:srgbClr val="ffffff"/>
                  </a:solidFill>
                </a:uFill>
                <a:latin typeface="Calibri"/>
                <a:ea typeface="ＤＨＰ特太ゴシック体"/>
              </a:rPr>
              <a:t>法人に従わなければならないものではない</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ea typeface="ＤＨＰ特太ゴシック体"/>
              </a:rPr>
              <a:t>　　</a:t>
            </a:r>
            <a:r>
              <a:rPr b="0" lang="en-US" sz="1200" spc="-1" strike="noStrike" u="sng">
                <a:solidFill>
                  <a:srgbClr val="000000"/>
                </a:solidFill>
                <a:uFill>
                  <a:solidFill>
                    <a:srgbClr val="ffffff"/>
                  </a:solidFill>
                </a:uFill>
                <a:latin typeface="Calibri"/>
                <a:ea typeface="ＤＨＰ特太ゴシック体"/>
              </a:rPr>
              <a:t>ことを明確にした上で</a:t>
            </a:r>
            <a:r>
              <a:rPr b="0" lang="en-US" sz="1200" spc="-1" strike="noStrike">
                <a:solidFill>
                  <a:srgbClr val="000000"/>
                </a:solidFill>
                <a:uFill>
                  <a:solidFill>
                    <a:srgbClr val="ffffff"/>
                  </a:solidFill>
                </a:uFill>
                <a:latin typeface="Calibri"/>
                <a:ea typeface="ＤＨＰ特太ゴシック体"/>
              </a:rPr>
              <a:t>「</a:t>
            </a:r>
            <a:r>
              <a:rPr b="1" lang="en-US" sz="1200" spc="-1" strike="noStrike">
                <a:solidFill>
                  <a:srgbClr val="000000"/>
                </a:solidFill>
                <a:uFill>
                  <a:solidFill>
                    <a:srgbClr val="ffffff"/>
                  </a:solidFill>
                </a:uFill>
                <a:latin typeface="Calibri"/>
                <a:ea typeface="ＤＨＰ特太ゴシック体"/>
              </a:rPr>
              <a:t>助言</a:t>
            </a:r>
            <a:r>
              <a:rPr b="0" lang="en-US" sz="1200" spc="-1" strike="noStrike">
                <a:solidFill>
                  <a:srgbClr val="000000"/>
                </a:solidFill>
                <a:uFill>
                  <a:solidFill>
                    <a:srgbClr val="ffffff"/>
                  </a:solidFill>
                </a:uFill>
                <a:latin typeface="Calibri"/>
                <a:ea typeface="ＤＨＰ特太ゴシック体"/>
              </a:rPr>
              <a:t>」を行うことができる。</a:t>
            </a:r>
            <a:endParaRPr b="0" lang="en-US" sz="1800" spc="-1" strike="noStrike">
              <a:solidFill>
                <a:srgbClr val="000000"/>
              </a:solidFill>
              <a:uFill>
                <a:solidFill>
                  <a:srgbClr val="ffffff"/>
                </a:solidFill>
              </a:uFill>
              <a:latin typeface="Arial"/>
            </a:endParaRPr>
          </a:p>
        </p:txBody>
      </p:sp>
      <p:sp>
        <p:nvSpPr>
          <p:cNvPr id="740" name="CustomShape 9"/>
          <p:cNvSpPr/>
          <p:nvPr/>
        </p:nvSpPr>
        <p:spPr>
          <a:xfrm>
            <a:off x="4808880" y="4722840"/>
            <a:ext cx="313920" cy="794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41" name="Line 10"/>
          <p:cNvSpPr/>
          <p:nvPr/>
        </p:nvSpPr>
        <p:spPr>
          <a:xfrm>
            <a:off x="0" y="4509000"/>
            <a:ext cx="9849240" cy="360"/>
          </a:xfrm>
          <a:prstGeom prst="line">
            <a:avLst/>
          </a:prstGeom>
          <a:ln w="22320">
            <a:solidFill>
              <a:srgbClr val="4a7ebb"/>
            </a:solidFill>
            <a:custDash>
              <a:ds d="400000" sp="300000"/>
              <a:ds d="100000" sp="300000"/>
            </a:custDash>
            <a:round/>
          </a:ln>
        </p:spPr>
        <p:style>
          <a:lnRef idx="1">
            <a:schemeClr val="accent1"/>
          </a:lnRef>
          <a:fillRef idx="0">
            <a:schemeClr val="accent1"/>
          </a:fillRef>
          <a:effectRef idx="0">
            <a:schemeClr val="accent1"/>
          </a:effectRef>
          <a:fontRef idx="minor"/>
        </p:style>
      </p:sp>
      <p:sp>
        <p:nvSpPr>
          <p:cNvPr id="742" name="Line 11"/>
          <p:cNvSpPr/>
          <p:nvPr/>
        </p:nvSpPr>
        <p:spPr>
          <a:xfrm flipV="1">
            <a:off x="5240880" y="3429000"/>
            <a:ext cx="4448880" cy="26640"/>
          </a:xfrm>
          <a:prstGeom prst="line">
            <a:avLst/>
          </a:prstGeom>
          <a:ln w="22320">
            <a:solidFill>
              <a:srgbClr val="4a7ebb"/>
            </a:solidFill>
            <a:custDash>
              <a:ds d="400000" sp="300000"/>
              <a:ds d="100000" sp="300000"/>
            </a:custDash>
            <a:round/>
          </a:ln>
        </p:spPr>
        <p:style>
          <a:lnRef idx="1">
            <a:schemeClr val="accent1"/>
          </a:lnRef>
          <a:fillRef idx="0">
            <a:schemeClr val="accent1"/>
          </a:fillRef>
          <a:effectRef idx="0">
            <a:schemeClr val="accent1"/>
          </a:effectRef>
          <a:fontRef idx="minor"/>
        </p:style>
      </p:sp>
      <p:sp>
        <p:nvSpPr>
          <p:cNvPr id="743" name="CustomShape 12"/>
          <p:cNvSpPr/>
          <p:nvPr/>
        </p:nvSpPr>
        <p:spPr>
          <a:xfrm>
            <a:off x="272520" y="2349000"/>
            <a:ext cx="1944000" cy="436320"/>
          </a:xfrm>
          <a:prstGeom prst="roundRect">
            <a:avLst>
              <a:gd name="adj" fmla="val 16667"/>
            </a:avLst>
          </a:prstGeom>
          <a:solidFill>
            <a:schemeClr val="bg1"/>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指導の対象</a:t>
            </a:r>
            <a:endParaRPr b="0" lang="en-US" sz="1800" spc="-1" strike="noStrike">
              <a:solidFill>
                <a:srgbClr val="000000"/>
              </a:solidFill>
              <a:uFill>
                <a:solidFill>
                  <a:srgbClr val="ffffff"/>
                </a:solidFill>
              </a:uFill>
              <a:latin typeface="Arial"/>
            </a:endParaRPr>
          </a:p>
        </p:txBody>
      </p:sp>
      <p:sp>
        <p:nvSpPr>
          <p:cNvPr id="744" name="CustomShape 13"/>
          <p:cNvSpPr/>
          <p:nvPr/>
        </p:nvSpPr>
        <p:spPr>
          <a:xfrm>
            <a:off x="128520" y="5805360"/>
            <a:ext cx="4536000" cy="1007640"/>
          </a:xfrm>
          <a:prstGeom prst="roundRect">
            <a:avLst>
              <a:gd name="adj" fmla="val 19054"/>
            </a:avLst>
          </a:prstGeom>
          <a:noFill/>
          <a:ln w="57240">
            <a:round/>
          </a:ln>
        </p:spPr>
        <p:style>
          <a:lnRef idx="2">
            <a:schemeClr val="accent1">
              <a:shade val="50000"/>
            </a:schemeClr>
          </a:lnRef>
          <a:fillRef idx="1">
            <a:schemeClr val="accent1"/>
          </a:fillRef>
          <a:effectRef idx="0">
            <a:schemeClr val="accent1"/>
          </a:effectRef>
          <a:fontRef idx="minor"/>
        </p:style>
      </p:sp>
      <p:sp>
        <p:nvSpPr>
          <p:cNvPr id="745" name="CustomShape 14"/>
          <p:cNvSpPr/>
          <p:nvPr/>
        </p:nvSpPr>
        <p:spPr>
          <a:xfrm>
            <a:off x="4808880" y="5805360"/>
            <a:ext cx="313920" cy="794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46" name="CustomShape 15"/>
          <p:cNvSpPr/>
          <p:nvPr/>
        </p:nvSpPr>
        <p:spPr>
          <a:xfrm>
            <a:off x="5240880" y="5812560"/>
            <a:ext cx="4536000" cy="1000440"/>
          </a:xfrm>
          <a:prstGeom prst="roundRect">
            <a:avLst>
              <a:gd name="adj" fmla="val 12557"/>
            </a:avLst>
          </a:prstGeom>
          <a:no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200" spc="-1" strike="noStrike">
                <a:solidFill>
                  <a:srgbClr val="000000"/>
                </a:solidFill>
                <a:uFill>
                  <a:solidFill>
                    <a:srgbClr val="ffffff"/>
                  </a:solidFill>
                </a:uFill>
                <a:latin typeface="Calibri"/>
              </a:rPr>
              <a:t>・　所轄庁が処分権限を有さない他法令・通知違反の疑いが認められる場合は、法人に対して当該法令等を所管する機関への確認を促す等の指導を行う。また、必要に応じて関係機関へ通報する等措置をとることにより、適切に対応する。</a:t>
            </a:r>
            <a:endParaRPr b="0" lang="en-US" sz="1800" spc="-1" strike="noStrike">
              <a:solidFill>
                <a:srgbClr val="000000"/>
              </a:solidFill>
              <a:uFill>
                <a:solidFill>
                  <a:srgbClr val="ffffff"/>
                </a:solidFill>
              </a:uFill>
              <a:latin typeface="Arial"/>
            </a:endParaRPr>
          </a:p>
        </p:txBody>
      </p:sp>
      <p:sp>
        <p:nvSpPr>
          <p:cNvPr id="747" name="CustomShape 16"/>
          <p:cNvSpPr/>
          <p:nvPr/>
        </p:nvSpPr>
        <p:spPr>
          <a:xfrm>
            <a:off x="272520" y="5875200"/>
            <a:ext cx="4248000" cy="793800"/>
          </a:xfrm>
          <a:prstGeom prst="rect">
            <a:avLst/>
          </a:prstGeom>
          <a:ln>
            <a:noFill/>
          </a:ln>
        </p:spPr>
        <p:style>
          <a:lnRef idx="2">
            <a:schemeClr val="dk1"/>
          </a:lnRef>
          <a:fillRef idx="1">
            <a:schemeClr val="lt1"/>
          </a:fillRef>
          <a:effectRef idx="0">
            <a:schemeClr val="dk1"/>
          </a:effectRef>
          <a:fontRef idx="minor"/>
        </p:style>
        <p:txBody>
          <a:bodyPr lIns="90000" rIns="90000" tIns="45000" bIns="45000" anchor="ctr"/>
          <a:p>
            <a:pPr>
              <a:lnSpc>
                <a:spcPct val="100000"/>
              </a:lnSpc>
            </a:pPr>
            <a:r>
              <a:rPr b="0" lang="en-US" sz="1400" spc="-1" strike="noStrike">
                <a:solidFill>
                  <a:srgbClr val="000000"/>
                </a:solidFill>
                <a:uFill>
                  <a:solidFill>
                    <a:srgbClr val="ffffff"/>
                  </a:solidFill>
                </a:uFill>
                <a:latin typeface="ＭＳ Ｐゴシック"/>
              </a:rPr>
              <a:t>　指導監査の過程において、社会福祉法（福祉関係）以外の法令・通知違反の疑いがある事項が発見された場合</a:t>
            </a:r>
            <a:endParaRPr b="0" lang="en-US" sz="1800" spc="-1" strike="noStrike">
              <a:solidFill>
                <a:srgbClr val="000000"/>
              </a:solidFill>
              <a:uFill>
                <a:solidFill>
                  <a:srgbClr val="ffffff"/>
                </a:solidFill>
              </a:uFill>
              <a:latin typeface="Arial"/>
            </a:endParaRPr>
          </a:p>
        </p:txBody>
      </p:sp>
      <p:sp>
        <p:nvSpPr>
          <p:cNvPr id="748" name="CustomShape 17"/>
          <p:cNvSpPr/>
          <p:nvPr/>
        </p:nvSpPr>
        <p:spPr>
          <a:xfrm>
            <a:off x="5312880" y="2200320"/>
            <a:ext cx="1944000" cy="436320"/>
          </a:xfrm>
          <a:prstGeom prst="roundRect">
            <a:avLst>
              <a:gd name="adj" fmla="val 16667"/>
            </a:avLst>
          </a:prstGeom>
          <a:solidFill>
            <a:schemeClr val="bg1"/>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指導の方法</a:t>
            </a:r>
            <a:endParaRPr b="0" lang="en-US" sz="1800" spc="-1" strike="noStrike">
              <a:solidFill>
                <a:srgbClr val="000000"/>
              </a:solidFill>
              <a:uFill>
                <a:solidFill>
                  <a:srgbClr val="ffffff"/>
                </a:solidFill>
              </a:uFill>
              <a:latin typeface="Arial"/>
            </a:endParaRPr>
          </a:p>
        </p:txBody>
      </p:sp>
      <p:sp>
        <p:nvSpPr>
          <p:cNvPr id="749" name="CustomShape 18"/>
          <p:cNvSpPr/>
          <p:nvPr/>
        </p:nvSpPr>
        <p:spPr>
          <a:xfrm>
            <a:off x="128520" y="58680"/>
            <a:ext cx="96487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指導方法の標準化について</a:t>
            </a:r>
            <a:endParaRPr b="0" lang="en-US" sz="1800" spc="-1" strike="noStrike">
              <a:solidFill>
                <a:srgbClr val="000000"/>
              </a:solidFill>
              <a:uFill>
                <a:solidFill>
                  <a:srgbClr val="ffffff"/>
                </a:solidFill>
              </a:uFill>
              <a:latin typeface="Arial"/>
            </a:endParaRPr>
          </a:p>
        </p:txBody>
      </p:sp>
      <p:sp>
        <p:nvSpPr>
          <p:cNvPr id="750" name="CustomShape 19"/>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23</a:t>
            </a:r>
            <a:endParaRPr b="0" lang="en-US" sz="1200" spc="-1" strike="noStrike">
              <a:solidFill>
                <a:srgbClr val="000000"/>
              </a:solidFill>
              <a:uFill>
                <a:solidFill>
                  <a:srgbClr val="ffffff"/>
                </a:solidFill>
              </a:uFill>
              <a:latin typeface="Arial"/>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1" name="CustomShape 1"/>
          <p:cNvSpPr/>
          <p:nvPr/>
        </p:nvSpPr>
        <p:spPr>
          <a:xfrm>
            <a:off x="194400" y="202680"/>
            <a:ext cx="95551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Arial"/>
              </a:rPr>
              <a:t>指導方法の標準化について（</a:t>
            </a:r>
            <a:r>
              <a:rPr b="1" lang="en-US" sz="2400" spc="-1" strike="noStrike">
                <a:solidFill>
                  <a:srgbClr val="000000"/>
                </a:solidFill>
                <a:uFill>
                  <a:solidFill>
                    <a:srgbClr val="ffffff"/>
                  </a:solidFill>
                </a:uFill>
                <a:latin typeface="Arial"/>
              </a:rPr>
              <a:t>Q&amp;A</a:t>
            </a:r>
            <a:r>
              <a:rPr b="1" lang="en-US" sz="2400" spc="-1" strike="noStrike">
                <a:solidFill>
                  <a:srgbClr val="000000"/>
                </a:solidFill>
                <a:uFill>
                  <a:solidFill>
                    <a:srgbClr val="ffffff"/>
                  </a:solidFill>
                </a:uFill>
                <a:latin typeface="Arial"/>
              </a:rPr>
              <a:t>案より）</a:t>
            </a:r>
            <a:endParaRPr b="0" lang="en-US" sz="1800" spc="-1" strike="noStrike">
              <a:solidFill>
                <a:srgbClr val="000000"/>
              </a:solidFill>
              <a:uFill>
                <a:solidFill>
                  <a:srgbClr val="ffffff"/>
                </a:solidFill>
              </a:uFill>
              <a:latin typeface="Arial"/>
            </a:endParaRPr>
          </a:p>
        </p:txBody>
      </p:sp>
      <p:sp>
        <p:nvSpPr>
          <p:cNvPr id="752" name="CustomShape 2"/>
          <p:cNvSpPr/>
          <p:nvPr/>
        </p:nvSpPr>
        <p:spPr>
          <a:xfrm>
            <a:off x="194400" y="1124640"/>
            <a:ext cx="9555120" cy="1461960"/>
          </a:xfrm>
          <a:prstGeom prst="rect">
            <a:avLst/>
          </a:prstGeom>
          <a:noFill/>
          <a:ln>
            <a:solidFill>
              <a:schemeClr val="tx1"/>
            </a:solid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Arial"/>
              </a:rPr>
              <a:t>（問）　「実施要綱」の５の（１）のア若しくはイに記載のある口頭指摘や助言では、法人側に正確な記録が残らないこと、所轄庁と法人との間に認識の齟齬が発生し得ること、また、評議員、理事及び監事が所轄庁からどのような指導を受けたのか正確に把握できないことから、口頭指摘や助言を行う場合は、必ず文書で行うようにするべきではないか。</a:t>
            </a:r>
            <a:endParaRPr b="0" lang="en-US" sz="1800" spc="-1" strike="noStrike">
              <a:solidFill>
                <a:srgbClr val="000000"/>
              </a:solidFill>
              <a:uFill>
                <a:solidFill>
                  <a:srgbClr val="ffffff"/>
                </a:solidFill>
              </a:uFill>
              <a:latin typeface="Arial"/>
            </a:endParaRPr>
          </a:p>
          <a:p>
            <a:pPr marL="360360" indent="-360000">
              <a:lnSpc>
                <a:spcPct val="100000"/>
              </a:lnSpc>
            </a:pPr>
            <a:r>
              <a:rPr b="0" lang="en-US" sz="1800" spc="-1" strike="noStrike">
                <a:solidFill>
                  <a:srgbClr val="000000"/>
                </a:solidFill>
                <a:uFill>
                  <a:solidFill>
                    <a:srgbClr val="ffffff"/>
                  </a:solidFill>
                </a:uFill>
                <a:latin typeface="Arial"/>
              </a:rPr>
              <a:t>　</a:t>
            </a:r>
            <a:endParaRPr b="0" lang="en-US" sz="1800" spc="-1" strike="noStrike">
              <a:solidFill>
                <a:srgbClr val="000000"/>
              </a:solidFill>
              <a:uFill>
                <a:solidFill>
                  <a:srgbClr val="ffffff"/>
                </a:solidFill>
              </a:uFill>
              <a:latin typeface="Arial"/>
            </a:endParaRPr>
          </a:p>
        </p:txBody>
      </p:sp>
      <p:sp>
        <p:nvSpPr>
          <p:cNvPr id="753" name="CustomShape 3"/>
          <p:cNvSpPr/>
          <p:nvPr/>
        </p:nvSpPr>
        <p:spPr>
          <a:xfrm>
            <a:off x="194400" y="2721600"/>
            <a:ext cx="9555120" cy="913320"/>
          </a:xfrm>
          <a:prstGeom prst="rect">
            <a:avLst/>
          </a:prstGeom>
          <a:noFill/>
          <a:ln>
            <a:no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Arial"/>
              </a:rPr>
              <a:t>（答）　「実施要綱」の５の</a:t>
            </a:r>
            <a:r>
              <a:rPr b="0" lang="en-US" sz="1800" spc="-1" strike="noStrike">
                <a:solidFill>
                  <a:srgbClr val="000000"/>
                </a:solidFill>
                <a:uFill>
                  <a:solidFill>
                    <a:srgbClr val="ffffff"/>
                  </a:solidFill>
                </a:uFill>
                <a:latin typeface="Arial"/>
              </a:rPr>
              <a:t>(1)</a:t>
            </a:r>
            <a:r>
              <a:rPr b="0" lang="en-US" sz="1800" spc="-1" strike="noStrike">
                <a:solidFill>
                  <a:srgbClr val="000000"/>
                </a:solidFill>
                <a:uFill>
                  <a:solidFill>
                    <a:srgbClr val="ffffff"/>
                  </a:solidFill>
                </a:uFill>
                <a:latin typeface="Arial"/>
              </a:rPr>
              <a:t>においては、口頭指摘や助言の指導を行う場合には、法人と指導の内容に関する認識を共有できるよう配慮する必要があることを示しており、この共有の方法は基本的には書類（メモ等）により行うことを想定している。　</a:t>
            </a:r>
            <a:endParaRPr b="0" lang="en-US" sz="1800" spc="-1" strike="noStrike">
              <a:solidFill>
                <a:srgbClr val="000000"/>
              </a:solidFill>
              <a:uFill>
                <a:solidFill>
                  <a:srgbClr val="ffffff"/>
                </a:solidFill>
              </a:uFill>
              <a:latin typeface="Arial"/>
            </a:endParaRPr>
          </a:p>
        </p:txBody>
      </p:sp>
      <p:sp>
        <p:nvSpPr>
          <p:cNvPr id="754" name="CustomShape 4"/>
          <p:cNvSpPr/>
          <p:nvPr/>
        </p:nvSpPr>
        <p:spPr>
          <a:xfrm>
            <a:off x="194400" y="3945960"/>
            <a:ext cx="9555120" cy="1187640"/>
          </a:xfrm>
          <a:prstGeom prst="rect">
            <a:avLst/>
          </a:prstGeom>
          <a:noFill/>
          <a:ln>
            <a:solidFill>
              <a:schemeClr val="tx1"/>
            </a:solid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（問）　「実施要綱」の７の（３）で「法人に対して管轄機関への確認を促す等の指導を行う」とあるが、ここでいう「指導」とは、文書指摘、口頭指摘、助言のいずれを想定しているのか。また、「必要に応じて、処分権限を有する関係機関へ通報する等の措置をとることにより、適切に対応する」とあるが、これはどのような場合を想定しているのか。　</a:t>
            </a:r>
            <a:endParaRPr b="0" lang="en-US" sz="1800" spc="-1" strike="noStrike">
              <a:solidFill>
                <a:srgbClr val="000000"/>
              </a:solidFill>
              <a:uFill>
                <a:solidFill>
                  <a:srgbClr val="ffffff"/>
                </a:solidFill>
              </a:uFill>
              <a:latin typeface="Arial"/>
            </a:endParaRPr>
          </a:p>
        </p:txBody>
      </p:sp>
      <p:sp>
        <p:nvSpPr>
          <p:cNvPr id="755" name="CustomShape 5"/>
          <p:cNvSpPr/>
          <p:nvPr/>
        </p:nvSpPr>
        <p:spPr>
          <a:xfrm>
            <a:off x="194400" y="5313960"/>
            <a:ext cx="9555120" cy="913320"/>
          </a:xfrm>
          <a:prstGeom prst="rect">
            <a:avLst/>
          </a:prstGeom>
          <a:noFill/>
          <a:ln>
            <a:no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（答）　確認を促す等の対応にあたっては、特定の指導（文書指摘、口頭指摘、助言）を前提としているものではなく、法人の認識や対応状況等に応じて、法人自ら確認することを促す、あるいは所轄庁が直接管轄機関に情報提供するなど、所轄庁において適宜対応していただきたい。</a:t>
            </a:r>
            <a:endParaRPr b="0" lang="en-US" sz="1800" spc="-1" strike="noStrike">
              <a:solidFill>
                <a:srgbClr val="000000"/>
              </a:solidFill>
              <a:uFill>
                <a:solidFill>
                  <a:srgbClr val="ffffff"/>
                </a:solidFill>
              </a:uFill>
              <a:latin typeface="Arial"/>
            </a:endParaRPr>
          </a:p>
        </p:txBody>
      </p:sp>
      <p:sp>
        <p:nvSpPr>
          <p:cNvPr id="756" name="CustomShape 6"/>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24</a:t>
            </a:r>
            <a:endParaRPr b="0" lang="en-US" sz="1200" spc="-1" strike="noStrike">
              <a:solidFill>
                <a:srgbClr val="000000"/>
              </a:solidFill>
              <a:uFill>
                <a:solidFill>
                  <a:srgbClr val="ffffff"/>
                </a:solidFill>
              </a:uFill>
              <a:latin typeface="Arial"/>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757" name="Table 1"/>
          <p:cNvGraphicFramePr/>
          <p:nvPr/>
        </p:nvGraphicFramePr>
        <p:xfrm>
          <a:off x="128520" y="3285000"/>
          <a:ext cx="9711000" cy="2195640"/>
        </p:xfrm>
        <a:graphic>
          <a:graphicData uri="http://schemas.openxmlformats.org/drawingml/2006/table">
            <a:tbl>
              <a:tblPr/>
              <a:tblGrid>
                <a:gridCol w="2207160"/>
                <a:gridCol w="7504200"/>
              </a:tblGrid>
              <a:tr h="349920">
                <a:tc>
                  <a:txBody>
                    <a:bodyPr lIns="99000" rIns="99000"/>
                    <a:p>
                      <a:pPr algn="ctr">
                        <a:lnSpc>
                          <a:spcPct val="100000"/>
                        </a:lnSpc>
                      </a:pPr>
                      <a:r>
                        <a:rPr b="1" lang="en-US" sz="1600" spc="-1" strike="noStrike">
                          <a:solidFill>
                            <a:srgbClr val="ffffff"/>
                          </a:solidFill>
                          <a:uFill>
                            <a:solidFill>
                              <a:srgbClr val="ffffff"/>
                            </a:solidFill>
                          </a:uFill>
                          <a:latin typeface="Calibri"/>
                        </a:rPr>
                        <a:t>対応</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lIns="99000" rIns="99000"/>
                    <a:p>
                      <a:pPr>
                        <a:lnSpc>
                          <a:spcPct val="100000"/>
                        </a:lnSpc>
                      </a:pPr>
                      <a:r>
                        <a:rPr b="1" lang="en-US" sz="1600" spc="-1" strike="noStrike">
                          <a:solidFill>
                            <a:srgbClr val="ffffff"/>
                          </a:solidFill>
                          <a:uFill>
                            <a:solidFill>
                              <a:srgbClr val="ffffff"/>
                            </a:solidFill>
                          </a:uFill>
                          <a:latin typeface="Calibri"/>
                        </a:rPr>
                        <a:t>　監査事項の重複部分の省略</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1845720">
                <a:tc gridSpan="2">
                  <a:txBody>
                    <a:bodyPr lIns="99000" rIns="99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a:t>
                      </a:r>
                      <a:r>
                        <a:rPr b="1" lang="en-US" sz="1400" spc="-1" strike="noStrike">
                          <a:solidFill>
                            <a:srgbClr val="000000"/>
                          </a:solidFill>
                          <a:uFill>
                            <a:solidFill>
                              <a:srgbClr val="ffffff"/>
                            </a:solidFill>
                          </a:uFill>
                          <a:latin typeface="Calibri"/>
                        </a:rPr>
                        <a:t>会計監査人の監査が実施されている法人</a:t>
                      </a:r>
                      <a:r>
                        <a:rPr b="0" lang="en-US" sz="1400" spc="-1" strike="noStrike">
                          <a:solidFill>
                            <a:srgbClr val="000000"/>
                          </a:solidFill>
                          <a:uFill>
                            <a:solidFill>
                              <a:srgbClr val="ffffff"/>
                            </a:solidFill>
                          </a:uFill>
                          <a:latin typeface="Calibri"/>
                        </a:rPr>
                        <a:t>については、</a:t>
                      </a:r>
                      <a:r>
                        <a:rPr b="0" lang="en-US" sz="1400" spc="-1" strike="noStrike" u="sng">
                          <a:solidFill>
                            <a:srgbClr val="000000"/>
                          </a:solidFill>
                          <a:uFill>
                            <a:solidFill>
                              <a:srgbClr val="ffffff"/>
                            </a:solidFill>
                          </a:uFill>
                          <a:latin typeface="Calibri"/>
                        </a:rPr>
                        <a:t>会計管理</a:t>
                      </a:r>
                      <a:r>
                        <a:rPr b="0" lang="en-US" sz="1400" spc="-1" strike="noStrike">
                          <a:solidFill>
                            <a:srgbClr val="000000"/>
                          </a:solidFill>
                          <a:uFill>
                            <a:solidFill>
                              <a:srgbClr val="ffffff"/>
                            </a:solidFill>
                          </a:uFill>
                          <a:latin typeface="Calibri"/>
                        </a:rPr>
                        <a:t>に関する監査事項の省略を可能とする。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200" spc="-1" strike="noStrike" u="sng">
                          <a:solidFill>
                            <a:srgbClr val="000000"/>
                          </a:solidFill>
                          <a:uFill>
                            <a:solidFill>
                              <a:srgbClr val="ffffff"/>
                            </a:solidFill>
                          </a:uFill>
                          <a:latin typeface="Calibri"/>
                        </a:rPr>
                        <a:t>※監査意見が無限定適正意見又は限定付適正意見の場合に限る。</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　　　 　 </a:t>
                      </a:r>
                      <a:r>
                        <a:rPr b="0" lang="en-US" sz="1200" spc="-1" strike="noStrike" u="sng">
                          <a:solidFill>
                            <a:srgbClr val="000000"/>
                          </a:solidFill>
                          <a:uFill>
                            <a:solidFill>
                              <a:srgbClr val="ffffff"/>
                            </a:solidFill>
                          </a:uFill>
                          <a:latin typeface="Calibri"/>
                        </a:rPr>
                        <a:t>※限定付適正意見の場合は、</a:t>
                      </a:r>
                      <a:r>
                        <a:rPr b="0" lang="en-US" sz="1200" spc="-1" strike="noStrike">
                          <a:solidFill>
                            <a:srgbClr val="000000"/>
                          </a:solidFill>
                          <a:uFill>
                            <a:solidFill>
                              <a:srgbClr val="ffffff"/>
                            </a:solidFill>
                          </a:uFill>
                          <a:latin typeface="Calibri"/>
                        </a:rPr>
                        <a:t>その原因となる事項について、理事会等で協議し、対応しているかについて、</a:t>
                      </a:r>
                      <a:r>
                        <a:rPr b="0" lang="en-US" sz="1200" spc="-1" strike="noStrike" u="sng">
                          <a:solidFill>
                            <a:srgbClr val="000000"/>
                          </a:solidFill>
                          <a:uFill>
                            <a:solidFill>
                              <a:srgbClr val="ffffff"/>
                            </a:solidFill>
                          </a:uFill>
                          <a:latin typeface="Calibri"/>
                        </a:rPr>
                        <a:t>指導監査において確認</a:t>
                      </a:r>
                      <a:r>
                        <a:rPr b="0" lang="en-US" sz="1200" spc="-1" strike="noStrike">
                          <a:solidFill>
                            <a:srgbClr val="000000"/>
                          </a:solidFill>
                          <a:uFill>
                            <a:solidFill>
                              <a:srgbClr val="ffffff"/>
                            </a:solidFill>
                          </a:uFill>
                          <a:latin typeface="Calibri"/>
                        </a:rPr>
                        <a:t>を行う。</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a:t>
                      </a:r>
                      <a:r>
                        <a:rPr b="1" lang="en-US" sz="1400" spc="-1" strike="noStrike" u="sng">
                          <a:solidFill>
                            <a:srgbClr val="000000"/>
                          </a:solidFill>
                          <a:uFill>
                            <a:solidFill>
                              <a:srgbClr val="ffffff"/>
                            </a:solidFill>
                          </a:uFill>
                          <a:latin typeface="Calibri"/>
                        </a:rPr>
                        <a:t>公認会計士又は監査法人による社会福祉法に準ずる監査</a:t>
                      </a:r>
                      <a:r>
                        <a:rPr b="1" lang="en-US" sz="1400" spc="-1" strike="noStrike">
                          <a:solidFill>
                            <a:srgbClr val="000000"/>
                          </a:solidFill>
                          <a:uFill>
                            <a:solidFill>
                              <a:srgbClr val="ffffff"/>
                            </a:solidFill>
                          </a:uFill>
                          <a:latin typeface="Calibri"/>
                        </a:rPr>
                        <a:t>（※）を実施している法人</a:t>
                      </a:r>
                      <a:r>
                        <a:rPr b="0" lang="en-US" sz="1400" spc="-1" strike="noStrike">
                          <a:solidFill>
                            <a:srgbClr val="000000"/>
                          </a:solidFill>
                          <a:uFill>
                            <a:solidFill>
                              <a:srgbClr val="ffffff"/>
                            </a:solidFill>
                          </a:uFill>
                          <a:latin typeface="Calibri"/>
                        </a:rPr>
                        <a:t>に対しても、上記に準じた取扱いを行う。</a:t>
                      </a:r>
                      <a:endParaRPr b="0" lang="en-US" sz="1800" spc="-1" strike="noStrike">
                        <a:solidFill>
                          <a:srgbClr val="000000"/>
                        </a:solidFill>
                        <a:uFill>
                          <a:solidFill>
                            <a:srgbClr val="ffffff"/>
                          </a:solidFill>
                        </a:uFill>
                        <a:latin typeface="Arial"/>
                      </a:endParaRPr>
                    </a:p>
                    <a:p>
                      <a:pPr marL="450720" indent="-450360">
                        <a:lnSpc>
                          <a:spcPct val="100000"/>
                        </a:lnSpc>
                      </a:pPr>
                      <a:r>
                        <a:rPr b="0" lang="en-US" sz="1400" spc="-1" strike="noStrike">
                          <a:solidFill>
                            <a:srgbClr val="000000"/>
                          </a:solidFill>
                          <a:uFill>
                            <a:solidFill>
                              <a:srgbClr val="ffffff"/>
                            </a:solidFill>
                          </a:uFill>
                          <a:latin typeface="Calibri"/>
                        </a:rPr>
                        <a:t>　　　　</a:t>
                      </a:r>
                      <a:r>
                        <a:rPr b="0" lang="en-US" sz="1200" spc="-1" strike="noStrike" u="sng">
                          <a:solidFill>
                            <a:srgbClr val="000000"/>
                          </a:solidFill>
                          <a:uFill>
                            <a:solidFill>
                              <a:srgbClr val="ffffff"/>
                            </a:solidFill>
                          </a:uFill>
                          <a:latin typeface="Calibri"/>
                        </a:rPr>
                        <a:t>※会計監査人による監査が行われない場合に、法人と公認会計士若しくは監査法人との間で締結する契約に基づき行われる会計監査人による監査を同じ計算関係書類及び財産目録を監査対象とする監査をいう。</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a:t>
                      </a:r>
                      <a:r>
                        <a:rPr b="1" lang="en-US" sz="1400" spc="-1" strike="noStrike">
                          <a:solidFill>
                            <a:srgbClr val="000000"/>
                          </a:solidFill>
                          <a:uFill>
                            <a:solidFill>
                              <a:srgbClr val="ffffff"/>
                            </a:solidFill>
                          </a:uFill>
                          <a:latin typeface="Calibri"/>
                        </a:rPr>
                        <a:t>上記の他、法人が公認会計士、監査法人、税理士又は税理士法人（以下「専門家」という。）による支援（※）を受けている</a:t>
                      </a:r>
                      <a:endParaRPr b="0" lang="en-US" sz="1800" spc="-1" strike="noStrike">
                        <a:solidFill>
                          <a:srgbClr val="000000"/>
                        </a:solidFill>
                        <a:uFill>
                          <a:solidFill>
                            <a:srgbClr val="ffffff"/>
                          </a:solidFill>
                        </a:uFill>
                        <a:latin typeface="Arial"/>
                      </a:endParaRPr>
                    </a:p>
                    <a:p>
                      <a:pPr>
                        <a:lnSpc>
                          <a:spcPct val="100000"/>
                        </a:lnSpc>
                      </a:pPr>
                      <a:r>
                        <a:rPr b="1" lang="en-US" sz="1400" spc="-1" strike="noStrike">
                          <a:solidFill>
                            <a:srgbClr val="000000"/>
                          </a:solidFill>
                          <a:uFill>
                            <a:solidFill>
                              <a:srgbClr val="ffffff"/>
                            </a:solidFill>
                          </a:uFill>
                          <a:latin typeface="Calibri"/>
                        </a:rPr>
                        <a:t>　場合</a:t>
                      </a:r>
                      <a:r>
                        <a:rPr b="0" lang="en-US" sz="1400" spc="-1" strike="noStrike">
                          <a:solidFill>
                            <a:srgbClr val="000000"/>
                          </a:solidFill>
                          <a:uFill>
                            <a:solidFill>
                              <a:srgbClr val="ffffff"/>
                            </a:solidFill>
                          </a:uFill>
                          <a:latin typeface="Calibri"/>
                        </a:rPr>
                        <a:t>は、支援内容に応じて、会計管理に関する監査事項を</a:t>
                      </a:r>
                      <a:r>
                        <a:rPr b="0" lang="en-US" sz="1400" spc="-1" strike="noStrike" u="sng">
                          <a:solidFill>
                            <a:srgbClr val="000000"/>
                          </a:solidFill>
                          <a:uFill>
                            <a:solidFill>
                              <a:srgbClr val="ffffff"/>
                            </a:solidFill>
                          </a:uFill>
                          <a:latin typeface="Calibri"/>
                        </a:rPr>
                        <a:t>省略することを可能とする</a:t>
                      </a:r>
                      <a:r>
                        <a:rPr b="0" lang="en-US" sz="14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200" spc="-1" strike="noStrike" u="sng">
                          <a:solidFill>
                            <a:srgbClr val="000000"/>
                          </a:solidFill>
                          <a:uFill>
                            <a:solidFill>
                              <a:srgbClr val="ffffff"/>
                            </a:solidFill>
                          </a:uFill>
                          <a:latin typeface="Calibri"/>
                        </a:rPr>
                        <a:t>※財務会計に関する内部統制の向上支援及び財務会計に関する事務処理体制の向上支援の内容については、課長通知で定めている。</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hMerge="1">
                  <a:tcPr>
                    <a:solidFill>
                      <a:srgbClr val="729fcf"/>
                    </a:solidFill>
                  </a:tcPr>
                </a:tc>
              </a:tr>
            </a:tbl>
          </a:graphicData>
        </a:graphic>
      </p:graphicFrame>
      <p:sp>
        <p:nvSpPr>
          <p:cNvPr id="758" name="CustomShape 2"/>
          <p:cNvSpPr/>
          <p:nvPr/>
        </p:nvSpPr>
        <p:spPr>
          <a:xfrm>
            <a:off x="416520" y="908640"/>
            <a:ext cx="4104000" cy="8204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法人運営の適正性を担保することを目的と</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して実施するもの【一般的に</a:t>
            </a:r>
            <a:r>
              <a:rPr b="0" lang="en-US" sz="1600" spc="-1" strike="noStrike">
                <a:solidFill>
                  <a:srgbClr val="000000"/>
                </a:solidFill>
                <a:uFill>
                  <a:solidFill>
                    <a:srgbClr val="ffffff"/>
                  </a:solidFill>
                </a:uFill>
                <a:latin typeface="Calibri"/>
              </a:rPr>
              <a:t>3</a:t>
            </a: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5</a:t>
            </a:r>
            <a:r>
              <a:rPr b="0" lang="en-US" sz="1600" spc="-1" strike="noStrike">
                <a:solidFill>
                  <a:srgbClr val="000000"/>
                </a:solidFill>
                <a:uFill>
                  <a:solidFill>
                    <a:srgbClr val="ffffff"/>
                  </a:solidFill>
                </a:uFill>
                <a:latin typeface="Calibri"/>
              </a:rPr>
              <a:t>年に</a:t>
            </a:r>
            <a:r>
              <a:rPr b="0" lang="en-US" sz="1600" spc="-1" strike="noStrike">
                <a:solidFill>
                  <a:srgbClr val="000000"/>
                </a:solidFill>
                <a:uFill>
                  <a:solidFill>
                    <a:srgbClr val="ffffff"/>
                  </a:solidFill>
                </a:uFill>
                <a:latin typeface="Calibri"/>
              </a:rPr>
              <a:t>1</a:t>
            </a:r>
            <a:r>
              <a:rPr b="0" lang="en-US" sz="1600" spc="-1" strike="noStrike">
                <a:solidFill>
                  <a:srgbClr val="000000"/>
                </a:solidFill>
                <a:uFill>
                  <a:solidFill>
                    <a:srgbClr val="ffffff"/>
                  </a:solidFill>
                </a:uFill>
                <a:latin typeface="Calibri"/>
              </a:rPr>
              <a:t>回】</a:t>
            </a:r>
            <a:endParaRPr b="0" lang="en-US" sz="1800" spc="-1" strike="noStrike">
              <a:solidFill>
                <a:srgbClr val="000000"/>
              </a:solidFill>
              <a:uFill>
                <a:solidFill>
                  <a:srgbClr val="ffffff"/>
                </a:solidFill>
              </a:uFill>
              <a:latin typeface="Arial"/>
            </a:endParaRPr>
          </a:p>
        </p:txBody>
      </p:sp>
      <p:sp>
        <p:nvSpPr>
          <p:cNvPr id="759" name="CustomShape 3"/>
          <p:cNvSpPr/>
          <p:nvPr/>
        </p:nvSpPr>
        <p:spPr>
          <a:xfrm>
            <a:off x="4739400" y="908640"/>
            <a:ext cx="5013720" cy="8204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ＭＳ Ｐゴシック"/>
              </a:rPr>
              <a:t>・　法人自らが財務報告の信頼性を担保し、説明責任を果たすことを目的として実施するもの【毎年度実施】</a:t>
            </a:r>
            <a:endParaRPr b="0" lang="en-US" sz="1800" spc="-1" strike="noStrike">
              <a:solidFill>
                <a:srgbClr val="000000"/>
              </a:solidFill>
              <a:uFill>
                <a:solidFill>
                  <a:srgbClr val="ffffff"/>
                </a:solidFill>
              </a:uFill>
              <a:latin typeface="Arial"/>
            </a:endParaRPr>
          </a:p>
        </p:txBody>
      </p:sp>
      <p:sp>
        <p:nvSpPr>
          <p:cNvPr id="760" name="CustomShape 4"/>
          <p:cNvSpPr/>
          <p:nvPr/>
        </p:nvSpPr>
        <p:spPr>
          <a:xfrm>
            <a:off x="416520" y="1989000"/>
            <a:ext cx="9333000" cy="1063800"/>
          </a:xfrm>
          <a:prstGeom prst="rect">
            <a:avLst/>
          </a:prstGeom>
          <a:solidFill>
            <a:schemeClr val="bg1"/>
          </a:solidFill>
          <a:ln>
            <a:solidFill>
              <a:schemeClr val="tx1"/>
            </a:solid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　監査の趣旨は異なるが、会計管理の部分についての監査・確認が重複していること、会計監査等により法人の財務会計に関する事務の適正性が確保されていると判断することが可能であることから、所轄庁の判断により会計監査人の監査を実施している法人等の所轄庁の監査事項の一部を省略するなど、指導監査の重点化を図る。</a:t>
            </a:r>
            <a:endParaRPr b="0" lang="en-US" sz="1800" spc="-1" strike="noStrike">
              <a:solidFill>
                <a:srgbClr val="000000"/>
              </a:solidFill>
              <a:uFill>
                <a:solidFill>
                  <a:srgbClr val="ffffff"/>
                </a:solidFill>
              </a:uFill>
              <a:latin typeface="Arial"/>
            </a:endParaRPr>
          </a:p>
        </p:txBody>
      </p:sp>
      <p:sp>
        <p:nvSpPr>
          <p:cNvPr id="761" name="CustomShape 5"/>
          <p:cNvSpPr/>
          <p:nvPr/>
        </p:nvSpPr>
        <p:spPr>
          <a:xfrm>
            <a:off x="2072520" y="1772640"/>
            <a:ext cx="1361880" cy="2048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62" name="CustomShape 6"/>
          <p:cNvSpPr/>
          <p:nvPr/>
        </p:nvSpPr>
        <p:spPr>
          <a:xfrm>
            <a:off x="3854880" y="2925000"/>
            <a:ext cx="2106000" cy="3470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63" name="CustomShape 7"/>
          <p:cNvSpPr/>
          <p:nvPr/>
        </p:nvSpPr>
        <p:spPr>
          <a:xfrm>
            <a:off x="257040" y="764640"/>
            <a:ext cx="332748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ＭＳ Ｐゴシック"/>
              </a:rPr>
              <a:t>行政による指導監査の趣旨</a:t>
            </a:r>
            <a:endParaRPr b="0" lang="en-US" sz="1800" spc="-1" strike="noStrike">
              <a:solidFill>
                <a:srgbClr val="000000"/>
              </a:solidFill>
              <a:uFill>
                <a:solidFill>
                  <a:srgbClr val="ffffff"/>
                </a:solidFill>
              </a:uFill>
              <a:latin typeface="Arial"/>
            </a:endParaRPr>
          </a:p>
        </p:txBody>
      </p:sp>
      <p:sp>
        <p:nvSpPr>
          <p:cNvPr id="764" name="CustomShape 8"/>
          <p:cNvSpPr/>
          <p:nvPr/>
        </p:nvSpPr>
        <p:spPr>
          <a:xfrm>
            <a:off x="4664880" y="764640"/>
            <a:ext cx="234792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ＭＳ Ｐゴシック"/>
              </a:rPr>
              <a:t>会計監査の趣旨</a:t>
            </a:r>
            <a:endParaRPr b="0" lang="en-US" sz="1800" spc="-1" strike="noStrike">
              <a:solidFill>
                <a:srgbClr val="000000"/>
              </a:solidFill>
              <a:uFill>
                <a:solidFill>
                  <a:srgbClr val="ffffff"/>
                </a:solidFill>
              </a:uFill>
              <a:latin typeface="Arial"/>
            </a:endParaRPr>
          </a:p>
        </p:txBody>
      </p:sp>
      <p:sp>
        <p:nvSpPr>
          <p:cNvPr id="765" name="CustomShape 9"/>
          <p:cNvSpPr/>
          <p:nvPr/>
        </p:nvSpPr>
        <p:spPr>
          <a:xfrm>
            <a:off x="194400" y="44640"/>
            <a:ext cx="95551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会計監査人監査導入に伴う行政監査の省略・重点化について</a:t>
            </a:r>
            <a:endParaRPr b="0" lang="en-US" sz="1800" spc="-1" strike="noStrike">
              <a:solidFill>
                <a:srgbClr val="000000"/>
              </a:solidFill>
              <a:uFill>
                <a:solidFill>
                  <a:srgbClr val="ffffff"/>
                </a:solidFill>
              </a:uFill>
              <a:latin typeface="Arial"/>
            </a:endParaRPr>
          </a:p>
        </p:txBody>
      </p:sp>
      <p:sp>
        <p:nvSpPr>
          <p:cNvPr id="766" name="CustomShape 10"/>
          <p:cNvSpPr/>
          <p:nvPr/>
        </p:nvSpPr>
        <p:spPr>
          <a:xfrm>
            <a:off x="6753240" y="1772640"/>
            <a:ext cx="1361880" cy="2048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graphicFrame>
        <p:nvGraphicFramePr>
          <p:cNvPr id="767" name="Table 11"/>
          <p:cNvGraphicFramePr/>
          <p:nvPr/>
        </p:nvGraphicFramePr>
        <p:xfrm>
          <a:off x="128520" y="5637240"/>
          <a:ext cx="9711000" cy="935640"/>
        </p:xfrm>
        <a:graphic>
          <a:graphicData uri="http://schemas.openxmlformats.org/drawingml/2006/table">
            <a:tbl>
              <a:tblPr/>
              <a:tblGrid>
                <a:gridCol w="2207160"/>
                <a:gridCol w="7504200"/>
              </a:tblGrid>
              <a:tr h="335160">
                <a:tc>
                  <a:txBody>
                    <a:bodyPr lIns="99000" rIns="99000"/>
                    <a:p>
                      <a:pPr algn="ctr">
                        <a:lnSpc>
                          <a:spcPct val="100000"/>
                        </a:lnSpc>
                      </a:pPr>
                      <a:r>
                        <a:rPr b="1" lang="en-US" sz="1600" spc="-1" strike="noStrike">
                          <a:solidFill>
                            <a:srgbClr val="ffffff"/>
                          </a:solidFill>
                          <a:uFill>
                            <a:solidFill>
                              <a:srgbClr val="ffffff"/>
                            </a:solidFill>
                          </a:uFill>
                          <a:latin typeface="Calibri"/>
                        </a:rPr>
                        <a:t>対応</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c>
                  <a:txBody>
                    <a:bodyPr lIns="99000" rIns="99000"/>
                    <a:p>
                      <a:pPr>
                        <a:lnSpc>
                          <a:spcPct val="100000"/>
                        </a:lnSpc>
                      </a:pPr>
                      <a:r>
                        <a:rPr b="1" lang="en-US" sz="1600" spc="-1" strike="noStrike">
                          <a:solidFill>
                            <a:srgbClr val="ffffff"/>
                          </a:solidFill>
                          <a:uFill>
                            <a:solidFill>
                              <a:srgbClr val="ffffff"/>
                            </a:solidFill>
                          </a:uFill>
                          <a:latin typeface="Calibri"/>
                        </a:rPr>
                        <a:t>　監査事項の効率的な実施</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f79646"/>
                    </a:solidFill>
                  </a:tcPr>
                </a:tc>
              </a:tr>
              <a:tr h="731160">
                <a:tc gridSpan="2">
                  <a:txBody>
                    <a:bodyPr lIns="99000" rIns="99000"/>
                    <a:p>
                      <a:pPr>
                        <a:lnSpc>
                          <a:spcPct val="100000"/>
                        </a:lnSpc>
                      </a:pPr>
                      <a:r>
                        <a:rPr b="0" lang="en-US" sz="1400" spc="-1" strike="noStrike" u="sng">
                          <a:solidFill>
                            <a:srgbClr val="000000"/>
                          </a:solidFill>
                          <a:uFill>
                            <a:solidFill>
                              <a:srgbClr val="ffffff"/>
                            </a:solidFill>
                          </a:uFill>
                          <a:latin typeface="Calibri"/>
                        </a:rPr>
                        <a:t>○</a:t>
                      </a:r>
                      <a:r>
                        <a:rPr b="0" lang="en-US" sz="1400" spc="-1" strike="noStrike" u="sng">
                          <a:solidFill>
                            <a:srgbClr val="000000"/>
                          </a:solidFill>
                          <a:uFill>
                            <a:solidFill>
                              <a:srgbClr val="ffffff"/>
                            </a:solidFill>
                          </a:uFill>
                          <a:latin typeface="Calibri"/>
                        </a:rPr>
                        <a:t>　会計監査人監査や専門家による財務会計に関する内部統制の向上支援は、会計のみならず、組織運営に関しても対象と</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400" spc="-1" strike="noStrike" u="sng">
                          <a:solidFill>
                            <a:srgbClr val="000000"/>
                          </a:solidFill>
                          <a:uFill>
                            <a:solidFill>
                              <a:srgbClr val="ffffff"/>
                            </a:solidFill>
                          </a:uFill>
                          <a:latin typeface="Calibri"/>
                        </a:rPr>
                        <a:t>なるものであり、これらの結果を確認できる報告書を活用することにより、指導監査における確認作業の効率的な実施を図る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u="sng">
                          <a:solidFill>
                            <a:srgbClr val="000000"/>
                          </a:solidFill>
                          <a:uFill>
                            <a:solidFill>
                              <a:srgbClr val="ffffff"/>
                            </a:solidFill>
                          </a:uFill>
                          <a:latin typeface="Calibri"/>
                        </a:rPr>
                        <a:t>　ものとする。</a:t>
                      </a:r>
                      <a:endParaRPr b="0" lang="en-US" sz="1800" spc="-1" strike="noStrike">
                        <a:solidFill>
                          <a:srgbClr val="000000"/>
                        </a:solidFill>
                        <a:uFill>
                          <a:solidFill>
                            <a:srgbClr val="ffffff"/>
                          </a:solidFill>
                        </a:uFill>
                        <a:latin typeface="Arial"/>
                      </a:endParaRPr>
                    </a:p>
                  </a:txBody>
                  <a:tcPr marL="99000" marR="9900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hMerge="1">
                  <a:tcPr>
                    <a:solidFill>
                      <a:srgbClr val="729fcf"/>
                    </a:solidFill>
                  </a:tcPr>
                </a:tc>
              </a:tr>
            </a:tbl>
          </a:graphicData>
        </a:graphic>
      </p:graphicFrame>
      <p:sp>
        <p:nvSpPr>
          <p:cNvPr id="768" name="CustomShape 1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25</a:t>
            </a:r>
            <a:endParaRPr b="0" lang="en-US" sz="1200" spc="-1" strike="noStrike">
              <a:solidFill>
                <a:srgbClr val="000000"/>
              </a:solidFill>
              <a:uFill>
                <a:solidFill>
                  <a:srgbClr val="ffffff"/>
                </a:solidFill>
              </a:uFill>
              <a:latin typeface="Arial"/>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9" name="CustomShape 1"/>
          <p:cNvSpPr/>
          <p:nvPr/>
        </p:nvSpPr>
        <p:spPr>
          <a:xfrm>
            <a:off x="116640" y="692640"/>
            <a:ext cx="9672840" cy="1115640"/>
          </a:xfrm>
          <a:prstGeom prst="foldedCorner">
            <a:avLst>
              <a:gd name="adj" fmla="val 9688"/>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6800" bIns="45000" anchor="ctr"/>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　前回の監査結果等を踏まえ、経営組織のガバナンスの強化が図られている等、良好と認められる法人に対</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する監査の実施周期を延長する。</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　一方、ガバナンス等に大きな問題があると認められる法人に対しては、継続的な監査を実施するなど、指導</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監査の重点化を図る。</a:t>
            </a:r>
            <a:endParaRPr b="0" lang="en-US" sz="1800" spc="-1" strike="noStrike">
              <a:solidFill>
                <a:srgbClr val="000000"/>
              </a:solidFill>
              <a:uFill>
                <a:solidFill>
                  <a:srgbClr val="ffffff"/>
                </a:solidFill>
              </a:uFill>
              <a:latin typeface="Arial"/>
            </a:endParaRPr>
          </a:p>
        </p:txBody>
      </p:sp>
      <p:graphicFrame>
        <p:nvGraphicFramePr>
          <p:cNvPr id="770" name="Table 2"/>
          <p:cNvGraphicFramePr/>
          <p:nvPr/>
        </p:nvGraphicFramePr>
        <p:xfrm>
          <a:off x="116640" y="1845000"/>
          <a:ext cx="4446000" cy="4319640"/>
        </p:xfrm>
        <a:graphic>
          <a:graphicData uri="http://schemas.openxmlformats.org/drawingml/2006/table">
            <a:tbl>
              <a:tblPr/>
              <a:tblGrid>
                <a:gridCol w="311760"/>
                <a:gridCol w="3120120"/>
                <a:gridCol w="1014120"/>
              </a:tblGrid>
              <a:tr h="341640">
                <a:tc gridSpan="3">
                  <a:txBody>
                    <a:bodyPr lIns="99000" rIns="99000" anchor="ctr"/>
                    <a:p>
                      <a:pPr algn="ctr">
                        <a:lnSpc>
                          <a:spcPct val="100000"/>
                        </a:lnSpc>
                      </a:pPr>
                      <a:r>
                        <a:rPr b="0" lang="en-US" sz="1400" spc="-1" strike="noStrike">
                          <a:solidFill>
                            <a:srgbClr val="000000"/>
                          </a:solidFill>
                          <a:uFill>
                            <a:solidFill>
                              <a:srgbClr val="ffffff"/>
                            </a:solidFill>
                          </a:uFill>
                          <a:latin typeface="Calibri"/>
                        </a:rPr>
                        <a:t>見直し前の一般監査の周期</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c hMerge="1">
                  <a:tcPr>
                    <a:solidFill>
                      <a:srgbClr val="729fcf"/>
                    </a:solidFill>
                  </a:tcPr>
                </a:tc>
                <a:tc hMerge="1">
                  <a:tcPr>
                    <a:solidFill>
                      <a:srgbClr val="729fcf"/>
                    </a:solidFill>
                  </a:tcPr>
                </a:tc>
              </a:tr>
              <a:tr h="546120">
                <a:tc gridSpan="2">
                  <a:txBody>
                    <a:bodyPr lIns="99000" rIns="99000" anchor="ctr"/>
                    <a:p>
                      <a:pPr>
                        <a:lnSpc>
                          <a:spcPct val="100000"/>
                        </a:lnSpc>
                      </a:pPr>
                      <a:r>
                        <a:rPr b="0" lang="en-US" sz="1200" spc="-1" strike="noStrike">
                          <a:solidFill>
                            <a:srgbClr val="000000"/>
                          </a:solidFill>
                          <a:uFill>
                            <a:solidFill>
                              <a:srgbClr val="ffffff"/>
                            </a:solidFill>
                          </a:uFill>
                          <a:latin typeface="Calibri"/>
                        </a:rPr>
                        <a:t>法人本部の運営等について、特に大きな問題が認められない法人。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c hMerge="1">
                  <a:tcPr>
                    <a:solidFill>
                      <a:srgbClr val="729fcf"/>
                    </a:solid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２年に１回</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r>
              <a:tr h="1176120">
                <a:tc rowSpan="2">
                  <a:tcPr marL="99000" marR="99000">
                    <a:lnL w="12240">
                      <a:solidFill>
                        <a:srgbClr val="000000"/>
                      </a:solidFill>
                    </a:lnL>
                    <a:lnR w="56880">
                      <a:solidFill>
                        <a:srgbClr val="000000"/>
                      </a:solidFill>
                    </a:lnR>
                    <a:lnT w="5688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外部監査を活用した場合において、その結果等に基づき法人の財務状況の透明性・適正性が確保されていると判断するとき。</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56880">
                      <a:solidFill>
                        <a:srgbClr val="000000"/>
                      </a:solidFill>
                    </a:lnT>
                    <a:lnB w="5688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４年に１回とすることが可能</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56880">
                      <a:solidFill>
                        <a:srgbClr val="000000"/>
                      </a:solidFill>
                    </a:lnT>
                    <a:lnB w="56880">
                      <a:solidFill>
                        <a:srgbClr val="000000"/>
                      </a:solidFill>
                    </a:lnB>
                    <a:noFill/>
                  </a:tcPr>
                </a:tc>
              </a:tr>
              <a:tr h="1742760">
                <a:tc>
                  <a:txBody>
                    <a:bodyPr lIns="99000" rIns="99000" anchor="ctr"/>
                    <a:p>
                      <a:pPr>
                        <a:lnSpc>
                          <a:spcPct val="100000"/>
                        </a:lnSpc>
                      </a:pPr>
                      <a:r>
                        <a:rPr b="0" lang="en-US" sz="1200" spc="-1" strike="noStrike">
                          <a:solidFill>
                            <a:srgbClr val="000000"/>
                          </a:solidFill>
                          <a:uFill>
                            <a:solidFill>
                              <a:srgbClr val="ffffff"/>
                            </a:solidFill>
                          </a:uFill>
                          <a:latin typeface="Calibri"/>
                        </a:rPr>
                        <a:t>苦情解決への取組が適切に行われており、以下のいずれかの内容に積極的に取組み、良質かつ適切な福祉サービスを提供するよう努めている判断するとき。</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・福祉サービス第三者評価事業の受審、公表（</a:t>
                      </a:r>
                      <a:r>
                        <a:rPr b="0" lang="en-US" sz="1200" spc="-1" strike="noStrike">
                          <a:solidFill>
                            <a:srgbClr val="000000"/>
                          </a:solidFill>
                          <a:uFill>
                            <a:solidFill>
                              <a:srgbClr val="ffffff"/>
                            </a:solidFill>
                          </a:uFill>
                          <a:latin typeface="Calibri"/>
                        </a:rPr>
                        <a:t>ISO9001</a:t>
                      </a:r>
                      <a:r>
                        <a:rPr b="0" lang="en-US" sz="1200" spc="-1" strike="noStrike">
                          <a:solidFill>
                            <a:srgbClr val="000000"/>
                          </a:solidFill>
                          <a:uFill>
                            <a:solidFill>
                              <a:srgbClr val="ffffff"/>
                            </a:solidFill>
                          </a:uFill>
                          <a:latin typeface="Calibri"/>
                        </a:rPr>
                        <a:t>認証取得施設も同様とする。）</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・地域社会に開かれた事業運営</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・先駆的な社会貢献活動の取組</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同上</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r>
              <a:tr h="513000">
                <a:tc gridSpan="2">
                  <a:txBody>
                    <a:bodyPr lIns="99000" rIns="99000" anchor="ctr"/>
                    <a:p>
                      <a:pPr>
                        <a:lnSpc>
                          <a:spcPct val="100000"/>
                        </a:lnSpc>
                      </a:pPr>
                      <a:r>
                        <a:rPr b="0" lang="en-US" sz="1200" spc="-1" strike="noStrike">
                          <a:solidFill>
                            <a:srgbClr val="000000"/>
                          </a:solidFill>
                          <a:uFill>
                            <a:solidFill>
                              <a:srgbClr val="ffffff"/>
                            </a:solidFill>
                          </a:uFill>
                          <a:latin typeface="Calibri"/>
                        </a:rPr>
                        <a:t>上記以外の法人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hMerge="1">
                  <a:tcPr>
                    <a:solidFill>
                      <a:srgbClr val="729fcf"/>
                    </a:solid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（継続的な実施）</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771" name="Table 3"/>
          <p:cNvGraphicFramePr/>
          <p:nvPr/>
        </p:nvGraphicFramePr>
        <p:xfrm>
          <a:off x="5109120" y="1845000"/>
          <a:ext cx="4680000" cy="4298400"/>
        </p:xfrm>
        <a:graphic>
          <a:graphicData uri="http://schemas.openxmlformats.org/drawingml/2006/table">
            <a:tbl>
              <a:tblPr/>
              <a:tblGrid>
                <a:gridCol w="234000"/>
                <a:gridCol w="311760"/>
                <a:gridCol w="3042000"/>
                <a:gridCol w="1092240"/>
              </a:tblGrid>
              <a:tr h="306360">
                <a:tc gridSpan="4">
                  <a:txBody>
                    <a:bodyPr lIns="99000" rIns="99000" anchor="ctr"/>
                    <a:p>
                      <a:pPr algn="ctr">
                        <a:lnSpc>
                          <a:spcPct val="100000"/>
                        </a:lnSpc>
                      </a:pPr>
                      <a:r>
                        <a:rPr b="0" lang="en-US" sz="1400" spc="-1" strike="noStrike">
                          <a:solidFill>
                            <a:srgbClr val="000000"/>
                          </a:solidFill>
                          <a:uFill>
                            <a:solidFill>
                              <a:srgbClr val="ffffff"/>
                            </a:solidFill>
                          </a:uFill>
                          <a:latin typeface="Calibri"/>
                        </a:rPr>
                        <a:t>見直し後</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c hMerge="1">
                  <a:tcPr>
                    <a:solidFill>
                      <a:srgbClr val="729fcf"/>
                    </a:solidFill>
                  </a:tcPr>
                </a:tc>
                <a:tc hMerge="1">
                  <a:tcPr>
                    <a:solidFill>
                      <a:srgbClr val="729fcf"/>
                    </a:solidFill>
                  </a:tcPr>
                </a:tc>
                <a:tc hMerge="1">
                  <a:tcPr>
                    <a:solidFill>
                      <a:srgbClr val="729fcf"/>
                    </a:solidFill>
                  </a:tcPr>
                </a:tc>
              </a:tr>
              <a:tr h="488880">
                <a:tc gridSpan="3">
                  <a:txBody>
                    <a:bodyPr lIns="99000" rIns="99000" anchor="ctr"/>
                    <a:p>
                      <a:pPr>
                        <a:lnSpc>
                          <a:spcPct val="100000"/>
                        </a:lnSpc>
                      </a:pPr>
                      <a:r>
                        <a:rPr b="0" lang="en-US" sz="1200" spc="-1" strike="noStrike">
                          <a:solidFill>
                            <a:srgbClr val="000000"/>
                          </a:solidFill>
                          <a:uFill>
                            <a:solidFill>
                              <a:srgbClr val="ffffff"/>
                            </a:solidFill>
                          </a:uFill>
                          <a:latin typeface="Calibri"/>
                        </a:rPr>
                        <a:t>法人本部の運営等について、特に大きな問題が認められない法人。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c hMerge="1">
                  <a:tcPr>
                    <a:solidFill>
                      <a:srgbClr val="729fcf"/>
                    </a:solidFill>
                  </a:tcPr>
                </a:tc>
                <a:tc hMerge="1">
                  <a:tcPr>
                    <a:solidFill>
                      <a:srgbClr val="729fcf"/>
                    </a:solid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３年に１回</a:t>
                      </a:r>
                      <a:r>
                        <a:rPr b="0" lang="en-US" sz="1200" spc="-1" strike="noStrike" u="sng">
                          <a:solidFill>
                            <a:srgbClr val="000000"/>
                          </a:solidFill>
                          <a:uFill>
                            <a:solidFill>
                              <a:srgbClr val="ffffff"/>
                            </a:solidFill>
                          </a:uFill>
                          <a:latin typeface="Calibri"/>
                        </a:rPr>
                        <a:t>を原則　（※）</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r>
              <a:tr h="891720">
                <a:tc rowSpan="5">
                  <a:tcPr marL="99000" marR="99000">
                    <a:lnL w="12240">
                      <a:solidFill>
                        <a:srgbClr val="000000"/>
                      </a:solidFill>
                    </a:lnL>
                    <a:lnR w="56880">
                      <a:solidFill>
                        <a:srgbClr val="000000"/>
                      </a:solidFill>
                    </a:lnR>
                    <a:lnT w="56880">
                      <a:solidFill>
                        <a:srgbClr val="000000"/>
                      </a:solidFill>
                    </a:lnT>
                    <a:lnB w="12240">
                      <a:solidFill>
                        <a:srgbClr val="000000"/>
                      </a:solidFill>
                    </a:lnB>
                    <a:noFill/>
                  </a:tcPr>
                </a:tc>
                <a:tc gridSpan="2">
                  <a:txBody>
                    <a:bodyPr lIns="99000" rIns="99000" anchor="ctr"/>
                    <a:p>
                      <a:pPr>
                        <a:lnSpc>
                          <a:spcPct val="100000"/>
                        </a:lnSpc>
                      </a:pPr>
                      <a:r>
                        <a:rPr b="0" lang="en-US" sz="1200" spc="-1" strike="noStrike">
                          <a:solidFill>
                            <a:srgbClr val="000000"/>
                          </a:solidFill>
                          <a:uFill>
                            <a:solidFill>
                              <a:srgbClr val="ffffff"/>
                            </a:solidFill>
                          </a:uFill>
                          <a:latin typeface="Calibri"/>
                        </a:rPr>
                        <a:t>会計監査人の監査や専門家の活用を図った場合において、その結果等に基づき法人の財務状況の透明性・適正性が確保されていると判断するとき。</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活用状況に応じて以下の取扱いが可能</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56880">
                      <a:solidFill>
                        <a:srgbClr val="000000"/>
                      </a:solidFill>
                    </a:lnT>
                    <a:lnB w="12240">
                      <a:solidFill>
                        <a:srgbClr val="000000"/>
                      </a:solidFill>
                    </a:lnB>
                    <a:noFill/>
                  </a:tcPr>
                </a:tc>
              </a:tr>
              <a:tr h="488880">
                <a:tc vMerge="1">
                  <a:tcPr>
                    <a:solidFill>
                      <a:srgbClr val="729fcf"/>
                    </a:solidFill>
                  </a:tcPr>
                </a:tc>
                <a:tc rowSpan="3">
                  <a:tcPr marL="99000" marR="99000">
                    <a:lnL w="56880">
                      <a:solidFill>
                        <a:srgbClr val="000000"/>
                      </a:solidFill>
                    </a:lnL>
                    <a:lnR w="12240">
                      <a:solidFill>
                        <a:srgbClr val="000000"/>
                      </a:solidFill>
                    </a:lnR>
                    <a:lnT w="12240">
                      <a:solidFill>
                        <a:srgbClr val="000000"/>
                      </a:solidFill>
                    </a:lnT>
                    <a:lnB w="5688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会計監査人を置く法人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u="sng">
                          <a:solidFill>
                            <a:srgbClr val="000000"/>
                          </a:solidFill>
                          <a:uFill>
                            <a:solidFill>
                              <a:srgbClr val="ffffff"/>
                            </a:solidFill>
                          </a:uFill>
                          <a:latin typeface="Calibri"/>
                        </a:rPr>
                        <a:t>５年に１回まで延長可</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r>
              <a:tr h="453600">
                <a:tc vMerge="1">
                  <a:tcPr>
                    <a:solidFill>
                      <a:srgbClr val="729fcf"/>
                    </a:solid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公認会計士又は監査法人による社会福祉法に準じた監査を実施する法人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同上</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r>
              <a:tr h="488880">
                <a:tc>
                  <a:txBody>
                    <a:bodyPr lIns="99000" rIns="99000" anchor="ctr"/>
                    <a:p>
                      <a:pPr>
                        <a:lnSpc>
                          <a:spcPct val="100000"/>
                        </a:lnSpc>
                      </a:pPr>
                      <a:r>
                        <a:rPr b="0" lang="en-US" sz="1200" spc="-1" strike="noStrike">
                          <a:solidFill>
                            <a:srgbClr val="000000"/>
                          </a:solidFill>
                          <a:uFill>
                            <a:solidFill>
                              <a:srgbClr val="ffffff"/>
                            </a:solidFill>
                          </a:uFill>
                          <a:latin typeface="Calibri"/>
                        </a:rPr>
                        <a:t>専門家による財務会計の支援を受けた法人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４年に１回</a:t>
                      </a:r>
                      <a:r>
                        <a:rPr b="0" lang="en-US" sz="1200" spc="-1" strike="noStrike" u="sng">
                          <a:solidFill>
                            <a:srgbClr val="000000"/>
                          </a:solidFill>
                          <a:uFill>
                            <a:solidFill>
                              <a:srgbClr val="ffffff"/>
                            </a:solidFill>
                          </a:uFill>
                          <a:latin typeface="Calibri"/>
                        </a:rPr>
                        <a:t>まで延長可</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56880">
                      <a:solidFill>
                        <a:srgbClr val="000000"/>
                      </a:solidFill>
                    </a:lnB>
                    <a:noFill/>
                  </a:tcPr>
                </a:tc>
              </a:tr>
              <a:tr h="690120">
                <a:tc gridSpan="2">
                  <a:txBody>
                    <a:bodyPr lIns="99000" rIns="99000" anchor="ctr"/>
                    <a:p>
                      <a:pPr>
                        <a:lnSpc>
                          <a:spcPct val="100000"/>
                        </a:lnSpc>
                      </a:pPr>
                      <a:r>
                        <a:rPr b="0" lang="en-US" sz="1200" spc="-1" strike="noStrike">
                          <a:solidFill>
                            <a:srgbClr val="000000"/>
                          </a:solidFill>
                          <a:uFill>
                            <a:solidFill>
                              <a:srgbClr val="ffffff"/>
                            </a:solidFill>
                          </a:uFill>
                          <a:latin typeface="Calibri"/>
                        </a:rPr>
                        <a:t>苦情解決への取組が適切に行われており、（略）良質かつ適切な福祉サービスを提供するよう努めていると判断するとき【同左】</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４年に１回</a:t>
                      </a:r>
                      <a:r>
                        <a:rPr b="0" lang="en-US" sz="1200" spc="-1" strike="noStrike" u="sng">
                          <a:solidFill>
                            <a:srgbClr val="000000"/>
                          </a:solidFill>
                          <a:uFill>
                            <a:solidFill>
                              <a:srgbClr val="ffffff"/>
                            </a:solidFill>
                          </a:uFill>
                          <a:latin typeface="Calibri"/>
                        </a:rPr>
                        <a:t>まで延長可</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r>
              <a:tr h="489960">
                <a:tc gridSpan="3">
                  <a:txBody>
                    <a:bodyPr lIns="99000" rIns="99000" anchor="ctr"/>
                    <a:p>
                      <a:pPr>
                        <a:lnSpc>
                          <a:spcPct val="100000"/>
                        </a:lnSpc>
                      </a:pPr>
                      <a:r>
                        <a:rPr b="0" lang="en-US" sz="1200" spc="-1" strike="noStrike">
                          <a:solidFill>
                            <a:srgbClr val="000000"/>
                          </a:solidFill>
                          <a:uFill>
                            <a:solidFill>
                              <a:srgbClr val="ffffff"/>
                            </a:solidFill>
                          </a:uFill>
                          <a:latin typeface="Calibri"/>
                        </a:rPr>
                        <a:t>上記以外の法人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hMerge="1">
                  <a:tcPr>
                    <a:solidFill>
                      <a:srgbClr val="729fcf"/>
                    </a:solidFill>
                  </a:tcPr>
                </a:tc>
                <a:tc hMerge="1">
                  <a:tcPr>
                    <a:solidFill>
                      <a:srgbClr val="729fcf"/>
                    </a:solid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継続的な</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実施</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772" name="CustomShape 4"/>
          <p:cNvSpPr/>
          <p:nvPr/>
        </p:nvSpPr>
        <p:spPr>
          <a:xfrm>
            <a:off x="4664880" y="2925000"/>
            <a:ext cx="624960" cy="50364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773" name="CustomShape 5"/>
          <p:cNvSpPr/>
          <p:nvPr/>
        </p:nvSpPr>
        <p:spPr>
          <a:xfrm>
            <a:off x="128520" y="72000"/>
            <a:ext cx="9648720" cy="548280"/>
          </a:xfrm>
          <a:prstGeom prst="rect">
            <a:avLst/>
          </a:prstGeom>
          <a:solidFill>
            <a:schemeClr val="bg1"/>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800" spc="-1" strike="noStrike">
                <a:solidFill>
                  <a:srgbClr val="000000"/>
                </a:solidFill>
                <a:uFill>
                  <a:solidFill>
                    <a:srgbClr val="ffffff"/>
                  </a:solidFill>
                </a:uFill>
                <a:latin typeface="Calibri"/>
              </a:rPr>
              <a:t>監査周期等の見直しによる重点化について</a:t>
            </a:r>
            <a:endParaRPr b="0" lang="en-US" sz="1800" spc="-1" strike="noStrike">
              <a:solidFill>
                <a:srgbClr val="000000"/>
              </a:solidFill>
              <a:uFill>
                <a:solidFill>
                  <a:srgbClr val="ffffff"/>
                </a:solidFill>
              </a:uFill>
              <a:latin typeface="Arial"/>
            </a:endParaRPr>
          </a:p>
        </p:txBody>
      </p:sp>
      <p:sp>
        <p:nvSpPr>
          <p:cNvPr id="774" name="CustomShape 6"/>
          <p:cNvSpPr/>
          <p:nvPr/>
        </p:nvSpPr>
        <p:spPr>
          <a:xfrm>
            <a:off x="4880880" y="6165360"/>
            <a:ext cx="4920840" cy="592560"/>
          </a:xfrm>
          <a:prstGeom prst="rect">
            <a:avLst/>
          </a:prstGeom>
          <a:solidFill>
            <a:schemeClr val="bg1"/>
          </a:solid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Calibri"/>
              </a:rPr>
              <a:t>（※）</a:t>
            </a:r>
            <a:r>
              <a:rPr b="0" lang="en-US" sz="1100" spc="-1" strike="noStrike" u="sng">
                <a:solidFill>
                  <a:srgbClr val="000000"/>
                </a:solidFill>
                <a:uFill>
                  <a:solidFill>
                    <a:srgbClr val="ffffff"/>
                  </a:solidFill>
                </a:uFill>
                <a:latin typeface="Calibri"/>
              </a:rPr>
              <a:t>法人監査と施設監査と監査周期が異なる場合、それぞれの周期で実施する</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Calibri"/>
              </a:rPr>
              <a:t>　　</a:t>
            </a:r>
            <a:r>
              <a:rPr b="0" lang="en-US" sz="1100" spc="-1" strike="noStrike" u="sng">
                <a:solidFill>
                  <a:srgbClr val="000000"/>
                </a:solidFill>
                <a:uFill>
                  <a:solidFill>
                    <a:srgbClr val="ffffff"/>
                  </a:solidFill>
                </a:uFill>
                <a:latin typeface="Calibri"/>
              </a:rPr>
              <a:t>ことが非効率であり、併せて実施することが、所轄庁と法人の双方に効率的・</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Calibri"/>
              </a:rPr>
              <a:t>　　</a:t>
            </a:r>
            <a:r>
              <a:rPr b="0" lang="en-US" sz="1100" spc="-1" strike="noStrike" u="sng">
                <a:solidFill>
                  <a:srgbClr val="000000"/>
                </a:solidFill>
                <a:uFill>
                  <a:solidFill>
                    <a:srgbClr val="ffffff"/>
                  </a:solidFill>
                </a:uFill>
                <a:latin typeface="Calibri"/>
              </a:rPr>
              <a:t>効果的である場合など特別な事情がある場合は、異なる周期の設定が可能。</a:t>
            </a:r>
            <a:endParaRPr b="0" lang="en-US" sz="1800" spc="-1" strike="noStrike">
              <a:solidFill>
                <a:srgbClr val="000000"/>
              </a:solidFill>
              <a:uFill>
                <a:solidFill>
                  <a:srgbClr val="ffffff"/>
                </a:solidFill>
              </a:uFill>
              <a:latin typeface="Arial"/>
            </a:endParaRPr>
          </a:p>
        </p:txBody>
      </p:sp>
      <p:sp>
        <p:nvSpPr>
          <p:cNvPr id="775" name="CustomShape 7"/>
          <p:cNvSpPr/>
          <p:nvPr/>
        </p:nvSpPr>
        <p:spPr>
          <a:xfrm>
            <a:off x="103680" y="6479640"/>
            <a:ext cx="3624840" cy="257760"/>
          </a:xfrm>
          <a:prstGeom prst="rect">
            <a:avLst/>
          </a:prstGeom>
          <a:solidFill>
            <a:schemeClr val="bg1"/>
          </a:solidFill>
          <a:ln>
            <a:noFill/>
          </a:ln>
        </p:spPr>
        <p:style>
          <a:lnRef idx="0"/>
          <a:fillRef idx="0"/>
          <a:effectRef idx="0"/>
          <a:fontRef idx="minor"/>
        </p:style>
        <p:txBody>
          <a:bodyPr lIns="90000" rIns="90000" tIns="45000" bIns="45000"/>
          <a:p>
            <a:pPr>
              <a:lnSpc>
                <a:spcPct val="100000"/>
              </a:lnSpc>
            </a:pPr>
            <a:r>
              <a:rPr b="0" lang="en-US" sz="1100" spc="-1" strike="noStrike">
                <a:solidFill>
                  <a:srgbClr val="000000"/>
                </a:solidFill>
                <a:uFill>
                  <a:solidFill>
                    <a:srgbClr val="ffffff"/>
                  </a:solidFill>
                </a:uFill>
                <a:latin typeface="Calibri"/>
              </a:rPr>
              <a:t>（注）</a:t>
            </a:r>
            <a:r>
              <a:rPr b="0" lang="en-US" sz="1100" spc="-1" strike="noStrike" u="sng">
                <a:solidFill>
                  <a:srgbClr val="000000"/>
                </a:solidFill>
                <a:uFill>
                  <a:solidFill>
                    <a:srgbClr val="ffffff"/>
                  </a:solidFill>
                </a:uFill>
                <a:latin typeface="Calibri"/>
              </a:rPr>
              <a:t>監査周期については、年度単位で判断する。</a:t>
            </a:r>
            <a:endParaRPr b="0" lang="en-US" sz="1800" spc="-1" strike="noStrike">
              <a:solidFill>
                <a:srgbClr val="000000"/>
              </a:solidFill>
              <a:uFill>
                <a:solidFill>
                  <a:srgbClr val="ffffff"/>
                </a:solidFill>
              </a:uFill>
              <a:latin typeface="Arial"/>
            </a:endParaRPr>
          </a:p>
        </p:txBody>
      </p:sp>
      <p:sp>
        <p:nvSpPr>
          <p:cNvPr id="776" name="CustomShape 8"/>
          <p:cNvSpPr/>
          <p:nvPr/>
        </p:nvSpPr>
        <p:spPr>
          <a:xfrm>
            <a:off x="8985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26</a:t>
            </a:r>
            <a:endParaRPr b="0" lang="en-US" sz="1200" spc="-1" strike="noStrike">
              <a:solidFill>
                <a:srgbClr val="000000"/>
              </a:solidFill>
              <a:uFill>
                <a:solidFill>
                  <a:srgbClr val="ffffff"/>
                </a:solidFill>
              </a:uFill>
              <a:latin typeface="Arial"/>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777" name="Table 1"/>
          <p:cNvGraphicFramePr/>
          <p:nvPr/>
        </p:nvGraphicFramePr>
        <p:xfrm>
          <a:off x="200520" y="2175480"/>
          <a:ext cx="9588600" cy="3773520"/>
        </p:xfrm>
        <a:graphic>
          <a:graphicData uri="http://schemas.openxmlformats.org/drawingml/2006/table">
            <a:tbl>
              <a:tblPr/>
              <a:tblGrid>
                <a:gridCol w="1369800"/>
                <a:gridCol w="1369800"/>
                <a:gridCol w="1369800"/>
                <a:gridCol w="1369800"/>
                <a:gridCol w="1369800"/>
                <a:gridCol w="1369800"/>
                <a:gridCol w="1369800"/>
              </a:tblGrid>
              <a:tr h="885600">
                <a:tc>
                  <a:tcPr marL="91440" marR="91440">
                    <a:lnL w="12240">
                      <a:solidFill>
                        <a:srgbClr val="ffffff"/>
                      </a:solidFill>
                    </a:lnL>
                    <a:lnR w="12240">
                      <a:solidFill>
                        <a:srgbClr val="000000"/>
                      </a:solidFill>
                    </a:lnR>
                    <a:lnT w="12240">
                      <a:solidFill>
                        <a:srgbClr val="ffffff"/>
                      </a:solidFill>
                    </a:lnT>
                    <a:lnB w="38160">
                      <a:solidFill>
                        <a:srgbClr val="ffffff"/>
                      </a:solidFill>
                    </a:lnB>
                    <a:solidFill>
                      <a:srgbClr val="ffffff"/>
                    </a:solidFill>
                  </a:tcPr>
                </a:tc>
                <a:tc gridSpan="3">
                  <a:txBody>
                    <a:bodyPr/>
                    <a:p>
                      <a:pPr>
                        <a:lnSpc>
                          <a:spcPct val="100000"/>
                        </a:lnSpc>
                      </a:pPr>
                      <a:r>
                        <a:rPr b="0" lang="en-US" sz="1400" spc="-1" strike="noStrike">
                          <a:solidFill>
                            <a:srgbClr val="000000"/>
                          </a:solidFill>
                          <a:uFill>
                            <a:solidFill>
                              <a:srgbClr val="ffffff"/>
                            </a:solidFill>
                          </a:uFill>
                          <a:latin typeface="ＭＳ Ｐゴシック"/>
                          <a:ea typeface="ＭＳ Ｐゴシック"/>
                        </a:rPr>
                        <a:t>施行後、初めて行う一般監査は、概ね３年以内を目処にすべての法人に対して行う。</a:t>
                      </a:r>
                      <a:endParaRPr b="0" lang="en-US" sz="1800" spc="-1" strike="noStrike">
                        <a:solidFill>
                          <a:srgbClr val="000000"/>
                        </a:solidFill>
                        <a:uFill>
                          <a:solidFill>
                            <a:srgbClr val="ffffff"/>
                          </a:solidFill>
                        </a:uFill>
                        <a:latin typeface="Arial"/>
                      </a:endParaRPr>
                    </a:p>
                  </a:txBody>
                  <a:tcPr marL="91440" marR="91440">
                    <a:lnL w="12240">
                      <a:solidFill>
                        <a:srgbClr val="000000"/>
                      </a:solidFill>
                    </a:lnL>
                    <a:lnR w="12240">
                      <a:solidFill>
                        <a:srgbClr val="ffffff"/>
                      </a:solidFill>
                    </a:lnR>
                    <a:lnT w="12240">
                      <a:solidFill>
                        <a:srgbClr val="ffffff"/>
                      </a:solidFill>
                    </a:lnT>
                    <a:lnB w="38160">
                      <a:solidFill>
                        <a:srgbClr val="ffffff"/>
                      </a:solidFill>
                    </a:lnB>
                    <a:solidFill>
                      <a:srgbClr val="ffffff"/>
                    </a:solidFill>
                  </a:tcPr>
                </a:tc>
                <a:tc hMerge="1">
                  <a:tcPr>
                    <a:solidFill>
                      <a:srgbClr val="729fc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r h="560520">
                <a:tc>
                  <a:txBody>
                    <a:bodyPr anchor="b"/>
                    <a:p>
                      <a:pPr algn="ctr">
                        <a:lnSpc>
                          <a:spcPct val="100000"/>
                        </a:lnSpc>
                      </a:pPr>
                      <a:r>
                        <a:rPr b="0" lang="en-US" sz="1800" spc="-1" strike="noStrike">
                          <a:solidFill>
                            <a:srgbClr val="000000"/>
                          </a:solidFill>
                          <a:uFill>
                            <a:solidFill>
                              <a:srgbClr val="ffffff"/>
                            </a:solidFill>
                          </a:uFill>
                          <a:latin typeface="Calibri"/>
                        </a:rPr>
                        <a:t>H28’</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H29’</a:t>
                      </a:r>
                      <a:endParaRPr b="0" lang="en-US" sz="1800" spc="-1" strike="noStrike">
                        <a:solidFill>
                          <a:srgbClr val="000000"/>
                        </a:solidFill>
                        <a:uFill>
                          <a:solidFill>
                            <a:srgbClr val="ffffff"/>
                          </a:solidFill>
                        </a:uFill>
                        <a:latin typeface="Arial"/>
                      </a:endParaRPr>
                    </a:p>
                  </a:txBody>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H30’</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H31’</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0070c0"/>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H32’</a:t>
                      </a:r>
                      <a:endParaRPr b="0" lang="en-US" sz="1800" spc="-1" strike="noStrike">
                        <a:solidFill>
                          <a:srgbClr val="000000"/>
                        </a:solidFill>
                        <a:uFill>
                          <a:solidFill>
                            <a:srgbClr val="ffffff"/>
                          </a:solidFill>
                        </a:uFill>
                        <a:latin typeface="Arial"/>
                      </a:endParaRPr>
                    </a:p>
                  </a:txBody>
                  <a:tcPr marL="91440" marR="91440">
                    <a:lnL w="12240">
                      <a:solidFill>
                        <a:srgbClr val="0070c0"/>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H33’</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H34’</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1179720">
                <a:tc>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400" spc="-1" strike="noStrike">
                          <a:solidFill>
                            <a:srgbClr val="000000"/>
                          </a:solidFill>
                          <a:uFill>
                            <a:solidFill>
                              <a:srgbClr val="ffffff"/>
                            </a:solidFill>
                          </a:uFill>
                          <a:latin typeface="Calibri"/>
                        </a:rPr>
                        <a:t>Ａ法人</a:t>
                      </a:r>
                      <a:endParaRPr b="0" lang="en-US" sz="1800" spc="-1" strike="noStrike">
                        <a:solidFill>
                          <a:srgbClr val="000000"/>
                        </a:solidFill>
                        <a:uFill>
                          <a:solidFill>
                            <a:srgbClr val="ffffff"/>
                          </a:solidFill>
                        </a:uFill>
                        <a:latin typeface="Arial"/>
                      </a:endParaRPr>
                    </a:p>
                  </a:txBody>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0070c0"/>
                      </a:solidFill>
                    </a:lnR>
                    <a:lnT w="12240">
                      <a:solidFill>
                        <a:srgbClr val="ffffff"/>
                      </a:solidFill>
                    </a:lnT>
                    <a:lnB w="12240">
                      <a:solidFill>
                        <a:srgbClr val="ffffff"/>
                      </a:solidFill>
                    </a:lnB>
                    <a:solidFill>
                      <a:srgbClr val="fdeee8"/>
                    </a:solidFill>
                  </a:tcPr>
                </a:tc>
                <a:tc>
                  <a:tcPr marL="91440" marR="91440">
                    <a:lnL w="12240">
                      <a:solidFill>
                        <a:srgbClr val="0070c0"/>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1147680">
                <a:tc>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ef1e6"/>
                    </a:solidFill>
                  </a:tcPr>
                </a:tc>
                <a:tc>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c>
                  <a:txBody>
                    <a:bodyPr/>
                    <a:p>
                      <a:pPr algn="ctr">
                        <a:lnSpc>
                          <a:spcPct val="100000"/>
                        </a:lnSpc>
                      </a:pPr>
                      <a:r>
                        <a:rPr b="0" lang="en-US" sz="1400" spc="-1" strike="noStrike">
                          <a:solidFill>
                            <a:srgbClr val="000000"/>
                          </a:solidFill>
                          <a:uFill>
                            <a:solidFill>
                              <a:srgbClr val="ffffff"/>
                            </a:solidFill>
                          </a:uFill>
                          <a:latin typeface="Calibri"/>
                        </a:rPr>
                        <a:t>Ｂ法人</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0070c0"/>
                      </a:solidFill>
                    </a:lnR>
                    <a:lnT w="12240">
                      <a:solidFill>
                        <a:srgbClr val="ffffff"/>
                      </a:solidFill>
                    </a:lnT>
                    <a:lnB w="12240">
                      <a:solidFill>
                        <a:srgbClr val="ffffff"/>
                      </a:solidFill>
                    </a:lnB>
                    <a:solidFill>
                      <a:srgbClr val="fef1e6"/>
                    </a:solidFill>
                  </a:tcPr>
                </a:tc>
                <a:tc>
                  <a:tcPr marL="91440" marR="91440">
                    <a:lnL w="12240">
                      <a:solidFill>
                        <a:srgbClr val="0070c0"/>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r>
            </a:tbl>
          </a:graphicData>
        </a:graphic>
      </p:graphicFrame>
      <p:sp>
        <p:nvSpPr>
          <p:cNvPr id="778" name="CustomShape 2"/>
          <p:cNvSpPr/>
          <p:nvPr/>
        </p:nvSpPr>
        <p:spPr>
          <a:xfrm>
            <a:off x="804960" y="1805760"/>
            <a:ext cx="1439640" cy="30348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gn="ctr">
              <a:lnSpc>
                <a:spcPct val="100000"/>
              </a:lnSpc>
            </a:pPr>
            <a:r>
              <a:rPr b="0" lang="en-US" sz="1400" spc="-1" strike="noStrike">
                <a:solidFill>
                  <a:srgbClr val="000000"/>
                </a:solidFill>
                <a:uFill>
                  <a:solidFill>
                    <a:srgbClr val="ffffff"/>
                  </a:solidFill>
                </a:uFill>
                <a:latin typeface="Calibri"/>
              </a:rPr>
              <a:t>法律施行</a:t>
            </a:r>
            <a:endParaRPr b="0" lang="en-US" sz="1800" spc="-1" strike="noStrike">
              <a:solidFill>
                <a:srgbClr val="000000"/>
              </a:solidFill>
              <a:uFill>
                <a:solidFill>
                  <a:srgbClr val="ffffff"/>
                </a:solidFill>
              </a:uFill>
              <a:latin typeface="Arial"/>
            </a:endParaRPr>
          </a:p>
        </p:txBody>
      </p:sp>
      <p:sp>
        <p:nvSpPr>
          <p:cNvPr id="779" name="CustomShape 3"/>
          <p:cNvSpPr/>
          <p:nvPr/>
        </p:nvSpPr>
        <p:spPr>
          <a:xfrm>
            <a:off x="52920" y="49320"/>
            <a:ext cx="9736200" cy="570960"/>
          </a:xfrm>
          <a:prstGeom prst="bevel">
            <a:avLst>
              <a:gd name="adj" fmla="val 12500"/>
            </a:avLst>
          </a:prstGeom>
          <a:solidFill>
            <a:schemeClr val="bg1"/>
          </a:solidFill>
          <a:ln w="9360">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txBody>
          <a:bodyPr anchor="ctr"/>
          <a:p>
            <a:pPr algn="ctr">
              <a:lnSpc>
                <a:spcPct val="100000"/>
              </a:lnSpc>
            </a:pPr>
            <a:r>
              <a:rPr b="0" lang="en-US" sz="2000" spc="-1" strike="noStrike">
                <a:solidFill>
                  <a:srgbClr val="000000"/>
                </a:solidFill>
                <a:uFill>
                  <a:solidFill>
                    <a:srgbClr val="ffffff"/>
                  </a:solidFill>
                </a:uFill>
                <a:latin typeface="ＤＦ特太ゴシック体"/>
                <a:ea typeface="ＤＦ特太ゴシック体"/>
              </a:rPr>
              <a:t>監査周期の考え方①（監査の周期を延長しない場合）</a:t>
            </a:r>
            <a:endParaRPr b="0" lang="en-US" sz="1800" spc="-1" strike="noStrike">
              <a:solidFill>
                <a:srgbClr val="000000"/>
              </a:solidFill>
              <a:uFill>
                <a:solidFill>
                  <a:srgbClr val="ffffff"/>
                </a:solidFill>
              </a:uFill>
              <a:latin typeface="Arial"/>
            </a:endParaRPr>
          </a:p>
        </p:txBody>
      </p:sp>
      <p:sp>
        <p:nvSpPr>
          <p:cNvPr id="780" name="CustomShape 4"/>
          <p:cNvSpPr/>
          <p:nvPr/>
        </p:nvSpPr>
        <p:spPr>
          <a:xfrm>
            <a:off x="1841040" y="4119840"/>
            <a:ext cx="808200" cy="616320"/>
          </a:xfrm>
          <a:prstGeom prst="ellipse">
            <a:avLst/>
          </a:prstGeom>
          <a:ln>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781" name="CustomShape 5"/>
          <p:cNvSpPr/>
          <p:nvPr/>
        </p:nvSpPr>
        <p:spPr>
          <a:xfrm>
            <a:off x="3024360" y="3821040"/>
            <a:ext cx="2792160" cy="4554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ＭＳ Ｐゴシック"/>
                <a:ea typeface="ＭＳ Ｐゴシック"/>
              </a:rPr>
              <a:t>大きな問題がない場合、次回の監査は、</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ＭＳ Ｐゴシック"/>
                <a:ea typeface="ＭＳ Ｐゴシック"/>
              </a:rPr>
              <a:t>翌年度から３箇年のうちに行う。</a:t>
            </a:r>
            <a:endParaRPr b="0" lang="en-US" sz="1800" spc="-1" strike="noStrike">
              <a:solidFill>
                <a:srgbClr val="000000"/>
              </a:solidFill>
              <a:uFill>
                <a:solidFill>
                  <a:srgbClr val="ffffff"/>
                </a:solidFill>
              </a:uFill>
              <a:latin typeface="Arial"/>
            </a:endParaRPr>
          </a:p>
        </p:txBody>
      </p:sp>
      <p:sp>
        <p:nvSpPr>
          <p:cNvPr id="782" name="CustomShape 6"/>
          <p:cNvSpPr/>
          <p:nvPr/>
        </p:nvSpPr>
        <p:spPr>
          <a:xfrm rot="5400000">
            <a:off x="3524400" y="828360"/>
            <a:ext cx="303120" cy="3984840"/>
          </a:xfrm>
          <a:prstGeom prst="leftBrace">
            <a:avLst>
              <a:gd name="adj1" fmla="val 8333"/>
              <a:gd name="adj2" fmla="val 50000"/>
            </a:avLst>
          </a:prstGeom>
          <a:noFill/>
          <a:ln>
            <a:round/>
          </a:ln>
        </p:spPr>
        <p:style>
          <a:lnRef idx="1">
            <a:schemeClr val="dk1"/>
          </a:lnRef>
          <a:fillRef idx="0">
            <a:schemeClr val="dk1"/>
          </a:fillRef>
          <a:effectRef idx="0">
            <a:schemeClr val="dk1"/>
          </a:effectRef>
          <a:fontRef idx="minor"/>
        </p:style>
      </p:sp>
      <p:sp>
        <p:nvSpPr>
          <p:cNvPr id="783" name="CustomShape 7"/>
          <p:cNvSpPr/>
          <p:nvPr/>
        </p:nvSpPr>
        <p:spPr>
          <a:xfrm>
            <a:off x="4578840" y="5293440"/>
            <a:ext cx="808200" cy="616320"/>
          </a:xfrm>
          <a:prstGeom prst="ellipse">
            <a:avLst/>
          </a:prstGeom>
          <a:ln>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784" name="CustomShape 8"/>
          <p:cNvSpPr/>
          <p:nvPr/>
        </p:nvSpPr>
        <p:spPr>
          <a:xfrm>
            <a:off x="52920" y="728640"/>
            <a:ext cx="9736200" cy="91332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Arial"/>
              </a:rPr>
              <a:t>・　一般監査の実施の周期については、３箇年に１回行う。【指導監査実施要綱】</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概ね３年以内を目処にすべての法人に対する指導監査が一巡するスケジュールで実施。</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【平成</a:t>
            </a:r>
            <a:r>
              <a:rPr b="0" lang="en-US" sz="1800" spc="-1" strike="noStrike">
                <a:solidFill>
                  <a:srgbClr val="000000"/>
                </a:solidFill>
                <a:uFill>
                  <a:solidFill>
                    <a:srgbClr val="ffffff"/>
                  </a:solidFill>
                </a:uFill>
                <a:latin typeface="Arial"/>
              </a:rPr>
              <a:t>29</a:t>
            </a:r>
            <a:r>
              <a:rPr b="0" lang="en-US" sz="1800" spc="-1" strike="noStrike">
                <a:solidFill>
                  <a:srgbClr val="000000"/>
                </a:solidFill>
                <a:uFill>
                  <a:solidFill>
                    <a:srgbClr val="ffffff"/>
                  </a:solidFill>
                </a:uFill>
                <a:latin typeface="Arial"/>
              </a:rPr>
              <a:t>年３月２日主管課長会議資料】</a:t>
            </a:r>
            <a:endParaRPr b="0" lang="en-US" sz="1800" spc="-1" strike="noStrike">
              <a:solidFill>
                <a:srgbClr val="000000"/>
              </a:solidFill>
              <a:uFill>
                <a:solidFill>
                  <a:srgbClr val="ffffff"/>
                </a:solidFill>
              </a:uFill>
              <a:latin typeface="Arial"/>
            </a:endParaRPr>
          </a:p>
        </p:txBody>
      </p:sp>
      <p:sp>
        <p:nvSpPr>
          <p:cNvPr id="785" name="CustomShape 9"/>
          <p:cNvSpPr/>
          <p:nvPr/>
        </p:nvSpPr>
        <p:spPr>
          <a:xfrm>
            <a:off x="333360" y="6021360"/>
            <a:ext cx="4245120" cy="2728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200" spc="-1" strike="noStrike">
                <a:solidFill>
                  <a:srgbClr val="000000"/>
                </a:solidFill>
                <a:uFill>
                  <a:solidFill>
                    <a:srgbClr val="ffffff"/>
                  </a:solidFill>
                </a:uFill>
                <a:latin typeface="ＭＳ 明朝"/>
                <a:ea typeface="ＭＳ 明朝"/>
              </a:rPr>
              <a:t>※</a:t>
            </a:r>
            <a:r>
              <a:rPr b="0" lang="en-US" sz="1200" spc="-1" strike="noStrike">
                <a:solidFill>
                  <a:srgbClr val="000000"/>
                </a:solidFill>
                <a:uFill>
                  <a:solidFill>
                    <a:srgbClr val="ffffff"/>
                  </a:solidFill>
                </a:uFill>
                <a:latin typeface="ＭＳ 明朝"/>
                <a:ea typeface="ＭＳ 明朝"/>
              </a:rPr>
              <a:t>大きな問題がある場合は、随時、特別監査を行う。</a:t>
            </a:r>
            <a:endParaRPr b="0" lang="en-US" sz="1800" spc="-1" strike="noStrike">
              <a:solidFill>
                <a:srgbClr val="000000"/>
              </a:solidFill>
              <a:uFill>
                <a:solidFill>
                  <a:srgbClr val="ffffff"/>
                </a:solidFill>
              </a:uFill>
              <a:latin typeface="Arial"/>
            </a:endParaRPr>
          </a:p>
        </p:txBody>
      </p:sp>
      <p:sp>
        <p:nvSpPr>
          <p:cNvPr id="786" name="CustomShape 10"/>
          <p:cNvSpPr/>
          <p:nvPr/>
        </p:nvSpPr>
        <p:spPr>
          <a:xfrm>
            <a:off x="5946840" y="4130640"/>
            <a:ext cx="808200" cy="616320"/>
          </a:xfrm>
          <a:prstGeom prst="ellipse">
            <a:avLst/>
          </a:prstGeom>
          <a:solidFill>
            <a:schemeClr val="bg1"/>
          </a:solidFill>
          <a:ln>
            <a:custDash>
              <a:ds d="400000" sp="300000"/>
            </a:custDash>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次回</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787" name="CustomShape 11"/>
          <p:cNvSpPr/>
          <p:nvPr/>
        </p:nvSpPr>
        <p:spPr>
          <a:xfrm>
            <a:off x="8769600" y="5259240"/>
            <a:ext cx="808200" cy="616320"/>
          </a:xfrm>
          <a:prstGeom prst="ellipse">
            <a:avLst/>
          </a:prstGeom>
          <a:solidFill>
            <a:schemeClr val="bg1"/>
          </a:solidFill>
          <a:ln>
            <a:custDash>
              <a:ds d="400000" sp="300000"/>
            </a:custDash>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次回</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788" name="CustomShape 12"/>
          <p:cNvSpPr/>
          <p:nvPr/>
        </p:nvSpPr>
        <p:spPr>
          <a:xfrm>
            <a:off x="3024360" y="4282560"/>
            <a:ext cx="2864160" cy="359640"/>
          </a:xfrm>
          <a:prstGeom prst="rightArrow">
            <a:avLst>
              <a:gd name="adj1" fmla="val 50000"/>
              <a:gd name="adj2" fmla="val 50000"/>
            </a:avLst>
          </a:prstGeom>
          <a:ln>
            <a:round/>
          </a:ln>
        </p:spPr>
        <p:style>
          <a:lnRef idx="2">
            <a:schemeClr val="accent2"/>
          </a:lnRef>
          <a:fillRef idx="1">
            <a:schemeClr val="lt1"/>
          </a:fillRef>
          <a:effectRef idx="0">
            <a:schemeClr val="accent2"/>
          </a:effectRef>
          <a:fontRef idx="minor"/>
        </p:style>
      </p:sp>
      <p:sp>
        <p:nvSpPr>
          <p:cNvPr id="789" name="CustomShape 13"/>
          <p:cNvSpPr/>
          <p:nvPr/>
        </p:nvSpPr>
        <p:spPr>
          <a:xfrm>
            <a:off x="5714280" y="5423400"/>
            <a:ext cx="3054960" cy="359640"/>
          </a:xfrm>
          <a:prstGeom prst="rightArrow">
            <a:avLst>
              <a:gd name="adj1" fmla="val 50000"/>
              <a:gd name="adj2" fmla="val 50000"/>
            </a:avLst>
          </a:prstGeom>
          <a:ln>
            <a:round/>
          </a:ln>
        </p:spPr>
        <p:style>
          <a:lnRef idx="2">
            <a:schemeClr val="accent2"/>
          </a:lnRef>
          <a:fillRef idx="1">
            <a:schemeClr val="lt1"/>
          </a:fillRef>
          <a:effectRef idx="0">
            <a:schemeClr val="accent2"/>
          </a:effectRef>
          <a:fontRef idx="minor"/>
        </p:style>
      </p:sp>
      <p:sp>
        <p:nvSpPr>
          <p:cNvPr id="790" name="CustomShape 14"/>
          <p:cNvSpPr/>
          <p:nvPr/>
        </p:nvSpPr>
        <p:spPr>
          <a:xfrm>
            <a:off x="5714280" y="4955400"/>
            <a:ext cx="2792160" cy="4554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ＭＳ Ｐゴシック"/>
                <a:ea typeface="ＭＳ Ｐゴシック"/>
              </a:rPr>
              <a:t>大きな問題がない場合、次回の監査は、</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ＭＳ Ｐゴシック"/>
                <a:ea typeface="ＭＳ Ｐゴシック"/>
              </a:rPr>
              <a:t>翌年度から３箇年のうちに行う。</a:t>
            </a:r>
            <a:endParaRPr b="0" lang="en-US" sz="1800" spc="-1" strike="noStrike">
              <a:solidFill>
                <a:srgbClr val="000000"/>
              </a:solidFill>
              <a:uFill>
                <a:solidFill>
                  <a:srgbClr val="ffffff"/>
                </a:solidFill>
              </a:uFill>
              <a:latin typeface="Arial"/>
            </a:endParaRPr>
          </a:p>
        </p:txBody>
      </p:sp>
      <p:sp>
        <p:nvSpPr>
          <p:cNvPr id="791" name="CustomShape 15"/>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27</a:t>
            </a:r>
            <a:endParaRPr b="0" lang="en-US" sz="1200" spc="-1" strike="noStrike">
              <a:solidFill>
                <a:srgbClr val="000000"/>
              </a:solidFill>
              <a:uFill>
                <a:solidFill>
                  <a:srgbClr val="ffffff"/>
                </a:solidFill>
              </a:uFill>
              <a:latin typeface="Arial"/>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792" name="Table 1"/>
          <p:cNvGraphicFramePr/>
          <p:nvPr/>
        </p:nvGraphicFramePr>
        <p:xfrm>
          <a:off x="200520" y="2664000"/>
          <a:ext cx="9531720" cy="3596040"/>
        </p:xfrm>
        <a:graphic>
          <a:graphicData uri="http://schemas.openxmlformats.org/drawingml/2006/table">
            <a:tbl>
              <a:tblPr/>
              <a:tblGrid>
                <a:gridCol w="1361520"/>
                <a:gridCol w="1361520"/>
                <a:gridCol w="1361520"/>
                <a:gridCol w="1361520"/>
                <a:gridCol w="1361520"/>
                <a:gridCol w="1361520"/>
                <a:gridCol w="1362600"/>
              </a:tblGrid>
              <a:tr h="396720">
                <a:tc>
                  <a:tcPr marL="91440" marR="91440">
                    <a:lnL w="12240">
                      <a:solidFill>
                        <a:srgbClr val="ffffff"/>
                      </a:solidFill>
                    </a:lnL>
                    <a:lnR w="12240">
                      <a:solidFill>
                        <a:srgbClr val="000000"/>
                      </a:solidFill>
                    </a:lnR>
                    <a:lnT w="12240">
                      <a:solidFill>
                        <a:srgbClr val="ffffff"/>
                      </a:solidFill>
                    </a:lnT>
                    <a:lnB w="38160">
                      <a:solidFill>
                        <a:srgbClr val="ffffff"/>
                      </a:solidFill>
                    </a:lnB>
                    <a:solidFill>
                      <a:srgbClr val="ffffff"/>
                    </a:solidFill>
                  </a:tcPr>
                </a:tc>
                <a:tc gridSpan="3">
                  <a:tcPr marL="91440" marR="91440">
                    <a:lnL w="12240">
                      <a:solidFill>
                        <a:srgbClr val="000000"/>
                      </a:solidFill>
                    </a:lnL>
                    <a:lnR w="12240">
                      <a:solidFill>
                        <a:srgbClr val="ffffff"/>
                      </a:solidFill>
                    </a:lnR>
                    <a:lnT w="12240">
                      <a:solidFill>
                        <a:srgbClr val="ffffff"/>
                      </a:solidFill>
                    </a:lnT>
                    <a:lnB w="38160">
                      <a:solidFill>
                        <a:srgbClr val="ffffff"/>
                      </a:solidFill>
                    </a:lnB>
                    <a:solidFill>
                      <a:srgbClr val="ffffff"/>
                    </a:solidFill>
                  </a:tcPr>
                </a:tc>
                <a:tc hMerge="1">
                  <a:tcPr>
                    <a:solidFill>
                      <a:srgbClr val="729fc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r>
              <a:tr h="514440">
                <a:tc>
                  <a:txBody>
                    <a:bodyPr anchor="b"/>
                    <a:p>
                      <a:pPr algn="ctr">
                        <a:lnSpc>
                          <a:spcPct val="100000"/>
                        </a:lnSpc>
                      </a:pPr>
                      <a:r>
                        <a:rPr b="0" lang="en-US" sz="1800" spc="-1" strike="noStrike">
                          <a:solidFill>
                            <a:srgbClr val="000000"/>
                          </a:solidFill>
                          <a:uFill>
                            <a:solidFill>
                              <a:srgbClr val="ffffff"/>
                            </a:solidFill>
                          </a:uFill>
                          <a:latin typeface="Calibri"/>
                        </a:rPr>
                        <a:t>H28’</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H29’</a:t>
                      </a:r>
                      <a:endParaRPr b="0" lang="en-US" sz="1800" spc="-1" strike="noStrike">
                        <a:solidFill>
                          <a:srgbClr val="000000"/>
                        </a:solidFill>
                        <a:uFill>
                          <a:solidFill>
                            <a:srgbClr val="ffffff"/>
                          </a:solidFill>
                        </a:uFill>
                        <a:latin typeface="Arial"/>
                      </a:endParaRPr>
                    </a:p>
                  </a:txBody>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H30’</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H31’</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0070c0"/>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H32’</a:t>
                      </a:r>
                      <a:endParaRPr b="0" lang="en-US" sz="1800" spc="-1" strike="noStrike">
                        <a:solidFill>
                          <a:srgbClr val="000000"/>
                        </a:solidFill>
                        <a:uFill>
                          <a:solidFill>
                            <a:srgbClr val="ffffff"/>
                          </a:solidFill>
                        </a:uFill>
                        <a:latin typeface="Arial"/>
                      </a:endParaRPr>
                    </a:p>
                  </a:txBody>
                  <a:tcPr marL="91440" marR="91440">
                    <a:lnL w="12240">
                      <a:solidFill>
                        <a:srgbClr val="0070c0"/>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H33’</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c>
                  <a:txBody>
                    <a:bodyPr anchor="b"/>
                    <a:p>
                      <a:pPr algn="ctr">
                        <a:lnSpc>
                          <a:spcPct val="100000"/>
                        </a:lnSpc>
                      </a:pPr>
                      <a:r>
                        <a:rPr b="0" lang="en-US" sz="1800" spc="-1" strike="noStrike">
                          <a:solidFill>
                            <a:srgbClr val="000000"/>
                          </a:solidFill>
                          <a:uFill>
                            <a:solidFill>
                              <a:srgbClr val="ffffff"/>
                            </a:solidFill>
                          </a:uFill>
                          <a:latin typeface="Calibri"/>
                        </a:rPr>
                        <a:t>H34’</a:t>
                      </a:r>
                      <a:endParaRPr b="0" lang="en-US" sz="1800" spc="-1" strike="noStrike">
                        <a:solidFill>
                          <a:srgbClr val="000000"/>
                        </a:solidFill>
                        <a:uFill>
                          <a:solidFill>
                            <a:srgbClr val="ffffff"/>
                          </a:solidFill>
                        </a:uFill>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bdccf"/>
                    </a:solidFill>
                  </a:tcPr>
                </a:tc>
              </a:tr>
              <a:tr h="1449720">
                <a:tc>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deee8"/>
                    </a:solidFill>
                  </a:tcPr>
                </a:tc>
                <a:tc>
                  <a:txBody>
                    <a:bodyPr/>
                    <a:p>
                      <a:pPr algn="ctr">
                        <a:lnSpc>
                          <a:spcPct val="100000"/>
                        </a:lnSpc>
                      </a:pPr>
                      <a:r>
                        <a:rPr b="0" lang="en-US" sz="1400" spc="-1" strike="noStrike">
                          <a:solidFill>
                            <a:srgbClr val="000000"/>
                          </a:solidFill>
                          <a:uFill>
                            <a:solidFill>
                              <a:srgbClr val="ffffff"/>
                            </a:solidFill>
                          </a:uFill>
                          <a:latin typeface="Calibri"/>
                        </a:rPr>
                        <a:t>Ａ法人</a:t>
                      </a:r>
                      <a:endParaRPr b="0" lang="en-US" sz="1800" spc="-1" strike="noStrike">
                        <a:solidFill>
                          <a:srgbClr val="000000"/>
                        </a:solidFill>
                        <a:uFill>
                          <a:solidFill>
                            <a:srgbClr val="ffffff"/>
                          </a:solidFill>
                        </a:uFill>
                        <a:latin typeface="Arial"/>
                      </a:endParaRPr>
                    </a:p>
                  </a:txBody>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b9cde5"/>
                      </a:solidFill>
                    </a:lnR>
                    <a:lnT w="12240">
                      <a:solidFill>
                        <a:srgbClr val="ffffff"/>
                      </a:solidFill>
                    </a:lnT>
                    <a:lnB w="12240">
                      <a:solidFill>
                        <a:srgbClr val="ffffff"/>
                      </a:solidFill>
                    </a:lnB>
                    <a:solidFill>
                      <a:srgbClr val="fdeee8"/>
                    </a:solidFill>
                  </a:tcPr>
                </a:tc>
                <a:tc>
                  <a:tcPr marL="91440" marR="91440">
                    <a:lnL w="12240">
                      <a:solidFill>
                        <a:srgbClr val="b9cde5"/>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deee8"/>
                    </a:solidFill>
                  </a:tcPr>
                </a:tc>
              </a:tr>
              <a:tr h="1235160">
                <a:tc>
                  <a:tcPr marL="91440" marR="91440">
                    <a:lnL w="12240">
                      <a:solidFill>
                        <a:srgbClr val="ffffff"/>
                      </a:solidFill>
                    </a:lnL>
                    <a:lnR w="12240">
                      <a:solidFill>
                        <a:srgbClr val="000000"/>
                      </a:solidFill>
                    </a:lnR>
                    <a:lnT w="12240">
                      <a:solidFill>
                        <a:srgbClr val="ffffff"/>
                      </a:solidFill>
                    </a:lnT>
                    <a:lnB w="12240">
                      <a:solidFill>
                        <a:srgbClr val="ffffff"/>
                      </a:solidFill>
                    </a:lnB>
                    <a:solidFill>
                      <a:srgbClr val="fef1e6"/>
                    </a:solidFill>
                  </a:tcPr>
                </a:tc>
                <a:tc>
                  <a:tcPr marL="91440" marR="91440">
                    <a:lnL w="12240">
                      <a:solidFill>
                        <a:srgbClr val="000000"/>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0070c0"/>
                      </a:solidFill>
                    </a:lnR>
                    <a:lnT w="12240">
                      <a:solidFill>
                        <a:srgbClr val="ffffff"/>
                      </a:solidFill>
                    </a:lnT>
                    <a:lnB w="12240">
                      <a:solidFill>
                        <a:srgbClr val="ffffff"/>
                      </a:solidFill>
                    </a:lnB>
                    <a:solidFill>
                      <a:srgbClr val="fef1e6"/>
                    </a:solidFill>
                  </a:tcPr>
                </a:tc>
                <a:tc>
                  <a:tcPr marL="91440" marR="91440">
                    <a:lnL w="12240">
                      <a:solidFill>
                        <a:srgbClr val="0070c0"/>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ef1e6"/>
                    </a:solidFill>
                  </a:tcPr>
                </a:tc>
              </a:tr>
            </a:tbl>
          </a:graphicData>
        </a:graphic>
      </p:graphicFrame>
      <p:sp>
        <p:nvSpPr>
          <p:cNvPr id="793" name="CustomShape 2"/>
          <p:cNvSpPr/>
          <p:nvPr/>
        </p:nvSpPr>
        <p:spPr>
          <a:xfrm>
            <a:off x="865800" y="2459160"/>
            <a:ext cx="1439640" cy="30348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gn="ctr">
              <a:lnSpc>
                <a:spcPct val="100000"/>
              </a:lnSpc>
            </a:pPr>
            <a:r>
              <a:rPr b="0" lang="en-US" sz="1400" spc="-1" strike="noStrike">
                <a:solidFill>
                  <a:srgbClr val="000000"/>
                </a:solidFill>
                <a:uFill>
                  <a:solidFill>
                    <a:srgbClr val="ffffff"/>
                  </a:solidFill>
                </a:uFill>
                <a:latin typeface="Calibri"/>
              </a:rPr>
              <a:t>法律施行</a:t>
            </a:r>
            <a:endParaRPr b="0" lang="en-US" sz="1800" spc="-1" strike="noStrike">
              <a:solidFill>
                <a:srgbClr val="000000"/>
              </a:solidFill>
              <a:uFill>
                <a:solidFill>
                  <a:srgbClr val="ffffff"/>
                </a:solidFill>
              </a:uFill>
              <a:latin typeface="Arial"/>
            </a:endParaRPr>
          </a:p>
        </p:txBody>
      </p:sp>
      <p:sp>
        <p:nvSpPr>
          <p:cNvPr id="794" name="CustomShape 3"/>
          <p:cNvSpPr/>
          <p:nvPr/>
        </p:nvSpPr>
        <p:spPr>
          <a:xfrm>
            <a:off x="52920" y="49320"/>
            <a:ext cx="9736200" cy="570960"/>
          </a:xfrm>
          <a:prstGeom prst="bevel">
            <a:avLst>
              <a:gd name="adj" fmla="val 12500"/>
            </a:avLst>
          </a:prstGeom>
          <a:solidFill>
            <a:schemeClr val="bg1"/>
          </a:solidFill>
          <a:ln w="9360">
            <a:solidFill>
              <a:schemeClr val="accent1">
                <a:lumMod val="75000"/>
              </a:schemeClr>
            </a:solidFill>
            <a:round/>
          </a:ln>
        </p:spPr>
        <p:style>
          <a:lnRef idx="2">
            <a:schemeClr val="accent1">
              <a:shade val="50000"/>
            </a:schemeClr>
          </a:lnRef>
          <a:fillRef idx="1">
            <a:schemeClr val="accent1"/>
          </a:fillRef>
          <a:effectRef idx="0">
            <a:schemeClr val="accent1"/>
          </a:effectRef>
          <a:fontRef idx="minor"/>
        </p:style>
        <p:txBody>
          <a:bodyPr anchor="ctr"/>
          <a:p>
            <a:pPr algn="ctr">
              <a:lnSpc>
                <a:spcPct val="100000"/>
              </a:lnSpc>
            </a:pPr>
            <a:r>
              <a:rPr b="0" lang="en-US" sz="2000" spc="-1" strike="noStrike">
                <a:solidFill>
                  <a:srgbClr val="000000"/>
                </a:solidFill>
                <a:uFill>
                  <a:solidFill>
                    <a:srgbClr val="ffffff"/>
                  </a:solidFill>
                </a:uFill>
                <a:latin typeface="ＤＦ特太ゴシック体"/>
                <a:ea typeface="ＤＦ特太ゴシック体"/>
              </a:rPr>
              <a:t>監査周期の考え方②（監査の結果を受け、監査の周期を延長する場合）</a:t>
            </a:r>
            <a:endParaRPr b="0" lang="en-US" sz="1800" spc="-1" strike="noStrike">
              <a:solidFill>
                <a:srgbClr val="000000"/>
              </a:solidFill>
              <a:uFill>
                <a:solidFill>
                  <a:srgbClr val="ffffff"/>
                </a:solidFill>
              </a:uFill>
              <a:latin typeface="Arial"/>
            </a:endParaRPr>
          </a:p>
        </p:txBody>
      </p:sp>
      <p:sp>
        <p:nvSpPr>
          <p:cNvPr id="795" name="CustomShape 4"/>
          <p:cNvSpPr/>
          <p:nvPr/>
        </p:nvSpPr>
        <p:spPr>
          <a:xfrm>
            <a:off x="1860840" y="4008600"/>
            <a:ext cx="808200" cy="616320"/>
          </a:xfrm>
          <a:prstGeom prst="ellipse">
            <a:avLst/>
          </a:prstGeom>
          <a:ln>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796" name="CustomShape 5"/>
          <p:cNvSpPr/>
          <p:nvPr/>
        </p:nvSpPr>
        <p:spPr>
          <a:xfrm>
            <a:off x="2907000" y="3691440"/>
            <a:ext cx="4248000" cy="4554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ＭＳ Ｐゴシック"/>
              </a:rPr>
              <a:t>周期を５箇年に１回に延長した場合、次回の監査は、</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ＭＳ Ｐゴシック"/>
              </a:rPr>
              <a:t>大きな問題がなければ、翌年度から５箇年のうちに行う。</a:t>
            </a:r>
            <a:endParaRPr b="0" lang="en-US" sz="1800" spc="-1" strike="noStrike">
              <a:solidFill>
                <a:srgbClr val="000000"/>
              </a:solidFill>
              <a:uFill>
                <a:solidFill>
                  <a:srgbClr val="ffffff"/>
                </a:solidFill>
              </a:uFill>
              <a:latin typeface="Arial"/>
            </a:endParaRPr>
          </a:p>
        </p:txBody>
      </p:sp>
      <p:sp>
        <p:nvSpPr>
          <p:cNvPr id="797" name="CustomShape 6"/>
          <p:cNvSpPr/>
          <p:nvPr/>
        </p:nvSpPr>
        <p:spPr>
          <a:xfrm>
            <a:off x="97920" y="691200"/>
            <a:ext cx="9634320" cy="185400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　一般監査の実施の周期を、各号に掲げる周期まで延長することができる。【指導監査実施要綱】</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①　会計監査を受けている法人　５箇年に１回</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②　専門家による支援を受けている法人　４箇年に１回</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　       </a:t>
            </a:r>
            <a:r>
              <a:rPr b="0" lang="en-US" sz="1200" spc="-1" strike="noStrike">
                <a:solidFill>
                  <a:srgbClr val="000000"/>
                </a:solidFill>
                <a:uFill>
                  <a:solidFill>
                    <a:srgbClr val="ffffff"/>
                  </a:solidFill>
                </a:uFill>
                <a:latin typeface="ＭＳ 明朝"/>
                <a:ea typeface="ＭＳ 明朝"/>
              </a:rPr>
              <a:t>※法人の財務の状況の透明性及び適正性並びに法人の経営組織の整備及びその適切な運用が確保されていると判断される必要がある。</a:t>
            </a:r>
            <a:endParaRPr b="0" lang="en-US" sz="1800" spc="-1" strike="noStrike">
              <a:solidFill>
                <a:srgbClr val="000000"/>
              </a:solidFill>
              <a:uFill>
                <a:solidFill>
                  <a:srgbClr val="ffffff"/>
                </a:solidFill>
              </a:uFill>
              <a:latin typeface="Arial"/>
            </a:endParaRPr>
          </a:p>
          <a:p>
            <a:pPr algn="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ea typeface="ＭＳ 明朝"/>
              </a:rPr>
              <a:t>　③　苦情解決への取組が適切に行われ、地域社会に開かれた事業運営等を行う法人　４箇年に１回</a:t>
            </a:r>
            <a:endParaRPr b="0" lang="en-US" sz="1800" spc="-1" strike="noStrike">
              <a:solidFill>
                <a:srgbClr val="000000"/>
              </a:solidFill>
              <a:uFill>
                <a:solidFill>
                  <a:srgbClr val="ffffff"/>
                </a:solidFill>
              </a:uFill>
              <a:latin typeface="Arial"/>
            </a:endParaRPr>
          </a:p>
        </p:txBody>
      </p:sp>
      <p:sp>
        <p:nvSpPr>
          <p:cNvPr id="798" name="CustomShape 7"/>
          <p:cNvSpPr/>
          <p:nvPr/>
        </p:nvSpPr>
        <p:spPr>
          <a:xfrm>
            <a:off x="2889360" y="4419360"/>
            <a:ext cx="7871040" cy="45540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ＭＳ Ｐゴシック"/>
              </a:rPr>
              <a:t>※</a:t>
            </a:r>
            <a:r>
              <a:rPr b="0" lang="en-US" sz="1200" spc="-1" strike="noStrike">
                <a:solidFill>
                  <a:srgbClr val="000000"/>
                </a:solidFill>
                <a:uFill>
                  <a:solidFill>
                    <a:srgbClr val="ffffff"/>
                  </a:solidFill>
                </a:uFill>
                <a:latin typeface="ＭＳ Ｐゴシック"/>
              </a:rPr>
              <a:t>もっとも、毎年度６月に法人から提出される会計監査報告等に基づき、</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ＭＳ Ｐゴシック"/>
              </a:rPr>
              <a:t>　３箇年経過後は、周期の延長の継続・中止の判断を行う。</a:t>
            </a:r>
            <a:endParaRPr b="0" lang="en-US" sz="1800" spc="-1" strike="noStrike">
              <a:solidFill>
                <a:srgbClr val="000000"/>
              </a:solidFill>
              <a:uFill>
                <a:solidFill>
                  <a:srgbClr val="ffffff"/>
                </a:solidFill>
              </a:uFill>
              <a:latin typeface="Arial"/>
            </a:endParaRPr>
          </a:p>
        </p:txBody>
      </p:sp>
      <p:sp>
        <p:nvSpPr>
          <p:cNvPr id="799" name="CustomShape 8"/>
          <p:cNvSpPr/>
          <p:nvPr/>
        </p:nvSpPr>
        <p:spPr>
          <a:xfrm>
            <a:off x="8674920" y="4008600"/>
            <a:ext cx="808200" cy="616320"/>
          </a:xfrm>
          <a:prstGeom prst="ellipse">
            <a:avLst/>
          </a:prstGeom>
          <a:solidFill>
            <a:schemeClr val="bg1"/>
          </a:solidFill>
          <a:ln>
            <a:custDash>
              <a:ds d="400000" sp="300000"/>
            </a:custDash>
            <a:round/>
          </a:ln>
        </p:spPr>
        <p:style>
          <a:lnRef idx="2">
            <a:schemeClr val="accent2"/>
          </a:lnRef>
          <a:fillRef idx="1">
            <a:schemeClr val="lt1"/>
          </a:fillRef>
          <a:effectRef idx="0">
            <a:schemeClr val="accent2"/>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Calibri"/>
              </a:rPr>
              <a:t>次回</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Calibri"/>
              </a:rPr>
              <a:t>監査</a:t>
            </a:r>
            <a:endParaRPr b="0" lang="en-US" sz="1800" spc="-1" strike="noStrike">
              <a:solidFill>
                <a:srgbClr val="000000"/>
              </a:solidFill>
              <a:uFill>
                <a:solidFill>
                  <a:srgbClr val="ffffff"/>
                </a:solidFill>
              </a:uFill>
              <a:latin typeface="Arial"/>
            </a:endParaRPr>
          </a:p>
        </p:txBody>
      </p:sp>
      <p:sp>
        <p:nvSpPr>
          <p:cNvPr id="800" name="CustomShape 9"/>
          <p:cNvSpPr/>
          <p:nvPr/>
        </p:nvSpPr>
        <p:spPr>
          <a:xfrm>
            <a:off x="2988360" y="4111200"/>
            <a:ext cx="5616360" cy="359640"/>
          </a:xfrm>
          <a:prstGeom prst="rightArrow">
            <a:avLst>
              <a:gd name="adj1" fmla="val 50000"/>
              <a:gd name="adj2" fmla="val 50000"/>
            </a:avLst>
          </a:prstGeom>
          <a:ln>
            <a:round/>
          </a:ln>
        </p:spPr>
        <p:style>
          <a:lnRef idx="2">
            <a:schemeClr val="accent2"/>
          </a:lnRef>
          <a:fillRef idx="1">
            <a:schemeClr val="lt1"/>
          </a:fillRef>
          <a:effectRef idx="0">
            <a:schemeClr val="accent2"/>
          </a:effectRef>
          <a:fontRef idx="minor"/>
        </p:style>
      </p:sp>
      <p:sp>
        <p:nvSpPr>
          <p:cNvPr id="801" name="CustomShape 10"/>
          <p:cNvSpPr/>
          <p:nvPr/>
        </p:nvSpPr>
        <p:spPr>
          <a:xfrm>
            <a:off x="5925240" y="4859280"/>
            <a:ext cx="323640" cy="1656000"/>
          </a:xfrm>
          <a:prstGeom prst="roundRect">
            <a:avLst>
              <a:gd name="adj" fmla="val 16667"/>
            </a:avLst>
          </a:prstGeom>
          <a:ln>
            <a:round/>
          </a:ln>
        </p:spPr>
        <p:style>
          <a:lnRef idx="2">
            <a:schemeClr val="accent2"/>
          </a:lnRef>
          <a:fillRef idx="1">
            <a:schemeClr val="lt1"/>
          </a:fillRef>
          <a:effectRef idx="0">
            <a:schemeClr val="accent2"/>
          </a:effectRef>
          <a:fontRef idx="minor"/>
        </p:style>
        <p:txBody>
          <a:bodyPr lIns="90000" rIns="90000" tIns="45000" bIns="45000" anchor="ctr" vert="vert"/>
          <a:p>
            <a:pPr algn="ctr">
              <a:lnSpc>
                <a:spcPct val="100000"/>
              </a:lnSpc>
            </a:pPr>
            <a:r>
              <a:rPr b="0" lang="en-US" sz="1200" spc="-1" strike="noStrike">
                <a:solidFill>
                  <a:srgbClr val="000000"/>
                </a:solidFill>
                <a:uFill>
                  <a:solidFill>
                    <a:srgbClr val="ffffff"/>
                  </a:solidFill>
                </a:uFill>
                <a:latin typeface="Calibri"/>
              </a:rPr>
              <a:t>延長継続・中止の判断</a:t>
            </a:r>
            <a:endParaRPr b="0" lang="en-US" sz="1800" spc="-1" strike="noStrike">
              <a:solidFill>
                <a:srgbClr val="000000"/>
              </a:solidFill>
              <a:uFill>
                <a:solidFill>
                  <a:srgbClr val="ffffff"/>
                </a:solidFill>
              </a:uFill>
              <a:latin typeface="Arial"/>
            </a:endParaRPr>
          </a:p>
        </p:txBody>
      </p:sp>
      <p:sp>
        <p:nvSpPr>
          <p:cNvPr id="802" name="CustomShape 11"/>
          <p:cNvSpPr/>
          <p:nvPr/>
        </p:nvSpPr>
        <p:spPr>
          <a:xfrm>
            <a:off x="7401240" y="4828680"/>
            <a:ext cx="323640" cy="1656000"/>
          </a:xfrm>
          <a:prstGeom prst="roundRect">
            <a:avLst>
              <a:gd name="adj" fmla="val 16667"/>
            </a:avLst>
          </a:prstGeom>
          <a:ln>
            <a:round/>
          </a:ln>
        </p:spPr>
        <p:style>
          <a:lnRef idx="2">
            <a:schemeClr val="accent2"/>
          </a:lnRef>
          <a:fillRef idx="1">
            <a:schemeClr val="lt1"/>
          </a:fillRef>
          <a:effectRef idx="0">
            <a:schemeClr val="accent2"/>
          </a:effectRef>
          <a:fontRef idx="minor"/>
        </p:style>
        <p:txBody>
          <a:bodyPr lIns="90000" rIns="90000" tIns="45000" bIns="45000" anchor="ctr" vert="vert"/>
          <a:p>
            <a:pPr algn="ctr">
              <a:lnSpc>
                <a:spcPct val="100000"/>
              </a:lnSpc>
            </a:pPr>
            <a:r>
              <a:rPr b="0" lang="en-US" sz="1200" spc="-1" strike="noStrike">
                <a:solidFill>
                  <a:srgbClr val="000000"/>
                </a:solidFill>
                <a:uFill>
                  <a:solidFill>
                    <a:srgbClr val="ffffff"/>
                  </a:solidFill>
                </a:uFill>
                <a:latin typeface="Calibri"/>
              </a:rPr>
              <a:t>延長継続・中止の判断</a:t>
            </a:r>
            <a:endParaRPr b="0" lang="en-US" sz="1800" spc="-1" strike="noStrike">
              <a:solidFill>
                <a:srgbClr val="000000"/>
              </a:solidFill>
              <a:uFill>
                <a:solidFill>
                  <a:srgbClr val="ffffff"/>
                </a:solidFill>
              </a:uFill>
              <a:latin typeface="Arial"/>
            </a:endParaRPr>
          </a:p>
        </p:txBody>
      </p:sp>
      <p:sp>
        <p:nvSpPr>
          <p:cNvPr id="803" name="CustomShape 12"/>
          <p:cNvSpPr/>
          <p:nvPr/>
        </p:nvSpPr>
        <p:spPr>
          <a:xfrm>
            <a:off x="344520" y="6346440"/>
            <a:ext cx="4245120" cy="2728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1200" spc="-1" strike="noStrike">
                <a:solidFill>
                  <a:srgbClr val="000000"/>
                </a:solidFill>
                <a:uFill>
                  <a:solidFill>
                    <a:srgbClr val="ffffff"/>
                  </a:solidFill>
                </a:uFill>
                <a:latin typeface="ＭＳ 明朝"/>
                <a:ea typeface="ＭＳ 明朝"/>
              </a:rPr>
              <a:t>※</a:t>
            </a:r>
            <a:r>
              <a:rPr b="0" lang="en-US" sz="1200" spc="-1" strike="noStrike">
                <a:solidFill>
                  <a:srgbClr val="000000"/>
                </a:solidFill>
                <a:uFill>
                  <a:solidFill>
                    <a:srgbClr val="ffffff"/>
                  </a:solidFill>
                </a:uFill>
                <a:latin typeface="ＭＳ 明朝"/>
                <a:ea typeface="ＭＳ 明朝"/>
              </a:rPr>
              <a:t>大きな問題がある場合は、随時、特別監査を行う。</a:t>
            </a:r>
            <a:endParaRPr b="0" lang="en-US" sz="1800" spc="-1" strike="noStrike">
              <a:solidFill>
                <a:srgbClr val="000000"/>
              </a:solidFill>
              <a:uFill>
                <a:solidFill>
                  <a:srgbClr val="ffffff"/>
                </a:solidFill>
              </a:uFill>
              <a:latin typeface="Arial"/>
            </a:endParaRPr>
          </a:p>
        </p:txBody>
      </p:sp>
      <p:sp>
        <p:nvSpPr>
          <p:cNvPr id="804" name="CustomShape 13"/>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28</a:t>
            </a:r>
            <a:endParaRPr b="0" lang="en-US" sz="1200" spc="-1" strike="noStrike">
              <a:solidFill>
                <a:srgbClr val="000000"/>
              </a:solidFill>
              <a:uFill>
                <a:solidFill>
                  <a:srgbClr val="ffffff"/>
                </a:solidFill>
              </a:u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7"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2800" spc="-1" strike="noStrike">
                <a:solidFill>
                  <a:srgbClr val="000000"/>
                </a:solidFill>
                <a:uFill>
                  <a:solidFill>
                    <a:srgbClr val="ffffff"/>
                  </a:solidFill>
                </a:uFill>
                <a:latin typeface="ＤＨＰ特太ゴシック体"/>
                <a:ea typeface="ＤＨＰ特太ゴシック体"/>
              </a:rPr>
              <a:t>１．社会福祉法人に対する指導監督の見直しの全体像</a:t>
            </a:r>
            <a:endParaRPr b="0" lang="en-US" sz="1800" spc="-1" strike="noStrike">
              <a:solidFill>
                <a:srgbClr val="000000"/>
              </a:solidFill>
              <a:uFill>
                <a:solidFill>
                  <a:srgbClr val="ffffff"/>
                </a:solidFill>
              </a:uFill>
              <a:latin typeface="Arial"/>
            </a:endParaRPr>
          </a:p>
        </p:txBody>
      </p:sp>
      <p:sp>
        <p:nvSpPr>
          <p:cNvPr id="398" name="CustomShape 2"/>
          <p:cNvSpPr/>
          <p:nvPr/>
        </p:nvSpPr>
        <p:spPr>
          <a:xfrm>
            <a:off x="7401240" y="6381360"/>
            <a:ext cx="231120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08080"/>
                </a:solidFill>
                <a:uFill>
                  <a:solidFill>
                    <a:srgbClr val="ffffff"/>
                  </a:solidFill>
                </a:uFill>
                <a:latin typeface="ＭＳ ゴシック"/>
                <a:ea typeface="ＭＳ ゴシック"/>
              </a:rPr>
              <a:t>2</a:t>
            </a:r>
            <a:endParaRPr b="0" lang="en-US" sz="12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5" name="CustomShape 1"/>
          <p:cNvSpPr/>
          <p:nvPr/>
        </p:nvSpPr>
        <p:spPr>
          <a:xfrm>
            <a:off x="194400" y="346680"/>
            <a:ext cx="95551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Arial"/>
              </a:rPr>
              <a:t>監査周期等の延長等について（</a:t>
            </a:r>
            <a:r>
              <a:rPr b="1" lang="en-US" sz="2400" spc="-1" strike="noStrike">
                <a:solidFill>
                  <a:srgbClr val="000000"/>
                </a:solidFill>
                <a:uFill>
                  <a:solidFill>
                    <a:srgbClr val="ffffff"/>
                  </a:solidFill>
                </a:uFill>
                <a:latin typeface="Arial"/>
              </a:rPr>
              <a:t>Q&amp;A</a:t>
            </a:r>
            <a:r>
              <a:rPr b="1" lang="en-US" sz="2400" spc="-1" strike="noStrike">
                <a:solidFill>
                  <a:srgbClr val="000000"/>
                </a:solidFill>
                <a:uFill>
                  <a:solidFill>
                    <a:srgbClr val="ffffff"/>
                  </a:solidFill>
                </a:uFill>
                <a:latin typeface="Arial"/>
              </a:rPr>
              <a:t>案より）</a:t>
            </a:r>
            <a:endParaRPr b="0" lang="en-US" sz="1800" spc="-1" strike="noStrike">
              <a:solidFill>
                <a:srgbClr val="000000"/>
              </a:solidFill>
              <a:uFill>
                <a:solidFill>
                  <a:srgbClr val="ffffff"/>
                </a:solidFill>
              </a:uFill>
              <a:latin typeface="Arial"/>
            </a:endParaRPr>
          </a:p>
        </p:txBody>
      </p:sp>
      <p:sp>
        <p:nvSpPr>
          <p:cNvPr id="806" name="CustomShape 2"/>
          <p:cNvSpPr/>
          <p:nvPr/>
        </p:nvSpPr>
        <p:spPr>
          <a:xfrm>
            <a:off x="194400" y="1196640"/>
            <a:ext cx="9555120" cy="11876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（問）　監査周期の延長の判断にあたり、「会計監査人による監査に準ずる監査」が毎年度実施さ</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れなくても要件が成立すると考えてよいか。例えば、５年に一度の実施であっても周期の延長の</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判断を行ってもよいのか。また、専門家の活用についても同様に４年に一度の実施であっても</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周期の延長の判断を行ってもよいのか。　</a:t>
            </a:r>
            <a:endParaRPr b="0" lang="en-US" sz="1800" spc="-1" strike="noStrike">
              <a:solidFill>
                <a:srgbClr val="000000"/>
              </a:solidFill>
              <a:uFill>
                <a:solidFill>
                  <a:srgbClr val="ffffff"/>
                </a:solidFill>
              </a:uFill>
              <a:latin typeface="Arial"/>
            </a:endParaRPr>
          </a:p>
        </p:txBody>
      </p:sp>
      <p:sp>
        <p:nvSpPr>
          <p:cNvPr id="807" name="CustomShape 3"/>
          <p:cNvSpPr/>
          <p:nvPr/>
        </p:nvSpPr>
        <p:spPr>
          <a:xfrm>
            <a:off x="194400" y="2455560"/>
            <a:ext cx="9555120" cy="913320"/>
          </a:xfrm>
          <a:prstGeom prst="rect">
            <a:avLst/>
          </a:prstGeom>
          <a:noFill/>
          <a:ln>
            <a:no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（答）　監査周期の延長の判断にあたり、「会計監査人による監査に準ずる監査」については、毎年度実施することが監査周期の延長の判断の要件となる。また、専門家の活用の場合についても、同様に毎年度の実施を要件とする。 　　</a:t>
            </a:r>
            <a:endParaRPr b="0" lang="en-US" sz="1800" spc="-1" strike="noStrike">
              <a:solidFill>
                <a:srgbClr val="000000"/>
              </a:solidFill>
              <a:uFill>
                <a:solidFill>
                  <a:srgbClr val="ffffff"/>
                </a:solidFill>
              </a:uFill>
              <a:latin typeface="Arial"/>
            </a:endParaRPr>
          </a:p>
        </p:txBody>
      </p:sp>
      <p:sp>
        <p:nvSpPr>
          <p:cNvPr id="808" name="CustomShape 4"/>
          <p:cNvSpPr/>
          <p:nvPr/>
        </p:nvSpPr>
        <p:spPr>
          <a:xfrm>
            <a:off x="194400" y="5229360"/>
            <a:ext cx="9555120" cy="639000"/>
          </a:xfrm>
          <a:prstGeom prst="rect">
            <a:avLst/>
          </a:prstGeom>
          <a:noFill/>
          <a:ln>
            <a:solidFill>
              <a:schemeClr val="tx1"/>
            </a:solid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（問）　監査周期の延長を行った場合、又は行わなかった場合において、いずれも監査事項の省略をすることは可能か。　</a:t>
            </a:r>
            <a:endParaRPr b="0" lang="en-US" sz="1800" spc="-1" strike="noStrike">
              <a:solidFill>
                <a:srgbClr val="000000"/>
              </a:solidFill>
              <a:uFill>
                <a:solidFill>
                  <a:srgbClr val="ffffff"/>
                </a:solidFill>
              </a:uFill>
              <a:latin typeface="Arial"/>
            </a:endParaRPr>
          </a:p>
        </p:txBody>
      </p:sp>
      <p:sp>
        <p:nvSpPr>
          <p:cNvPr id="809" name="CustomShape 5"/>
          <p:cNvSpPr/>
          <p:nvPr/>
        </p:nvSpPr>
        <p:spPr>
          <a:xfrm>
            <a:off x="194400" y="6021360"/>
            <a:ext cx="9555120" cy="639000"/>
          </a:xfrm>
          <a:prstGeom prst="rect">
            <a:avLst/>
          </a:prstGeom>
          <a:noFill/>
          <a:ln>
            <a:no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（答）　監査の実施周期の延長と監査事項の省略とを同時に行うことは可能である。また、監査の実施周期の延長を行わない場合に、監査事項の省略をすることも可能である。　</a:t>
            </a:r>
            <a:endParaRPr b="0" lang="en-US" sz="1800" spc="-1" strike="noStrike">
              <a:solidFill>
                <a:srgbClr val="000000"/>
              </a:solidFill>
              <a:uFill>
                <a:solidFill>
                  <a:srgbClr val="ffffff"/>
                </a:solidFill>
              </a:uFill>
              <a:latin typeface="Arial"/>
            </a:endParaRPr>
          </a:p>
        </p:txBody>
      </p:sp>
      <p:sp>
        <p:nvSpPr>
          <p:cNvPr id="810" name="CustomShape 6"/>
          <p:cNvSpPr/>
          <p:nvPr/>
        </p:nvSpPr>
        <p:spPr>
          <a:xfrm>
            <a:off x="8841600" y="6526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29</a:t>
            </a:r>
            <a:endParaRPr b="0" lang="en-US" sz="1200" spc="-1" strike="noStrike">
              <a:solidFill>
                <a:srgbClr val="000000"/>
              </a:solidFill>
              <a:uFill>
                <a:solidFill>
                  <a:srgbClr val="ffffff"/>
                </a:solidFill>
              </a:uFill>
              <a:latin typeface="Arial"/>
            </a:endParaRPr>
          </a:p>
        </p:txBody>
      </p:sp>
      <p:sp>
        <p:nvSpPr>
          <p:cNvPr id="811" name="CustomShape 7"/>
          <p:cNvSpPr/>
          <p:nvPr/>
        </p:nvSpPr>
        <p:spPr>
          <a:xfrm>
            <a:off x="704520" y="3380760"/>
            <a:ext cx="9051120" cy="1582200"/>
          </a:xfrm>
          <a:prstGeom prst="rect">
            <a:avLst/>
          </a:prstGeom>
          <a:noFill/>
          <a:ln cap="rnd">
            <a:solidFill>
              <a:schemeClr val="tx1"/>
            </a:solidFill>
            <a:custDash/>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（参考）</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「会計監査及び専門家による支援等について」（平成</a:t>
            </a:r>
            <a:r>
              <a:rPr b="0" lang="en-US" sz="1400" spc="-1" strike="noStrike">
                <a:solidFill>
                  <a:srgbClr val="000000"/>
                </a:solidFill>
                <a:uFill>
                  <a:solidFill>
                    <a:srgbClr val="ffffff"/>
                  </a:solidFill>
                </a:uFill>
                <a:latin typeface="Calibri"/>
              </a:rPr>
              <a:t>29</a:t>
            </a:r>
            <a:r>
              <a:rPr b="0" lang="en-US" sz="1400" spc="-1" strike="noStrike">
                <a:solidFill>
                  <a:srgbClr val="000000"/>
                </a:solidFill>
                <a:uFill>
                  <a:solidFill>
                    <a:srgbClr val="ffffff"/>
                  </a:solidFill>
                </a:uFill>
                <a:latin typeface="Calibri"/>
              </a:rPr>
              <a:t>年４月</a:t>
            </a:r>
            <a:r>
              <a:rPr b="0" lang="en-US" sz="1400" spc="-1" strike="noStrike">
                <a:solidFill>
                  <a:srgbClr val="000000"/>
                </a:solidFill>
                <a:uFill>
                  <a:solidFill>
                    <a:srgbClr val="ffffff"/>
                  </a:solidFill>
                </a:uFill>
                <a:latin typeface="Calibri"/>
              </a:rPr>
              <a:t>27</a:t>
            </a:r>
            <a:r>
              <a:rPr b="0" lang="en-US" sz="1400" spc="-1" strike="noStrike">
                <a:solidFill>
                  <a:srgbClr val="000000"/>
                </a:solidFill>
                <a:uFill>
                  <a:solidFill>
                    <a:srgbClr val="ffffff"/>
                  </a:solidFill>
                </a:uFill>
                <a:latin typeface="Calibri"/>
              </a:rPr>
              <a:t>日付　福祉基盤課長通知）</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２．一般監査の実施の周期の延長及び指導監査事項の省略について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（１）実施要綱３「一般監査の実施の周期」に基づく周期の延長の判断及び実施要綱４「指導監査事項の省略等」に基づ</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く指導監査事項の省略を行うかどうかの判断については、</a:t>
            </a:r>
            <a:r>
              <a:rPr b="0" lang="en-US" sz="1400" spc="-1" strike="noStrike" u="sng">
                <a:solidFill>
                  <a:srgbClr val="000000"/>
                </a:solidFill>
                <a:uFill>
                  <a:solidFill>
                    <a:srgbClr val="ffffff"/>
                  </a:solidFill>
                </a:uFill>
                <a:latin typeface="Calibri"/>
              </a:rPr>
              <a:t>毎年度、</a:t>
            </a:r>
            <a:r>
              <a:rPr b="0" lang="en-US" sz="1400" spc="-1" strike="noStrike">
                <a:solidFill>
                  <a:srgbClr val="000000"/>
                </a:solidFill>
                <a:uFill>
                  <a:solidFill>
                    <a:srgbClr val="ffffff"/>
                  </a:solidFill>
                </a:uFill>
                <a:latin typeface="Calibri"/>
              </a:rPr>
              <a:t>法人から提出される計算書類、附属明細書、財</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産目録に加え、次に掲げる区分に応じ、法人から提出を受けた各区分に定める書類を確認した上で行われるもので</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あること。　　</a:t>
            </a:r>
            <a:endParaRPr b="0" lang="en-US" sz="1800" spc="-1" strike="noStrike">
              <a:solidFill>
                <a:srgbClr val="000000"/>
              </a:solidFill>
              <a:uFill>
                <a:solidFill>
                  <a:srgbClr val="ffffff"/>
                </a:solidFill>
              </a:uFill>
              <a:latin typeface="Arial"/>
            </a:endParaRPr>
          </a:p>
        </p:txBody>
      </p:sp>
    </p:spTree>
  </p:cSld>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2" name="CustomShape 1"/>
          <p:cNvSpPr/>
          <p:nvPr/>
        </p:nvSpPr>
        <p:spPr>
          <a:xfrm>
            <a:off x="128880" y="677520"/>
            <a:ext cx="9671760" cy="201060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Arial"/>
              </a:rPr>
              <a:t>○</a:t>
            </a:r>
            <a:r>
              <a:rPr b="0" lang="en-US" sz="1800" spc="-1" strike="noStrike">
                <a:solidFill>
                  <a:srgbClr val="000000"/>
                </a:solidFill>
                <a:uFill>
                  <a:solidFill>
                    <a:srgbClr val="ffffff"/>
                  </a:solidFill>
                </a:uFill>
                <a:latin typeface="Arial"/>
              </a:rPr>
              <a:t>　広域的に事業展開する法人に対する所轄庁による法人監査と、当該法人の事業所が所在する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区域の行政庁による施設監査との連携を図るため、所轄庁以外の都道府県知事又は市町村長</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（以下「関係都道府県知事等」という。）との間において、</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①　関係都道府県知事等は、法人に対して、適当な措置をとることが必要と認めるときは、法人所</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轄庁に対し、その旨の意見を述べることができる（法第</a:t>
            </a:r>
            <a:r>
              <a:rPr b="0" lang="en-US" sz="1800" spc="-1" strike="noStrike">
                <a:solidFill>
                  <a:srgbClr val="000000"/>
                </a:solidFill>
                <a:uFill>
                  <a:solidFill>
                    <a:srgbClr val="ffffff"/>
                  </a:solidFill>
                </a:uFill>
                <a:latin typeface="Arial"/>
              </a:rPr>
              <a:t>57</a:t>
            </a:r>
            <a:r>
              <a:rPr b="0" lang="en-US" sz="1800" spc="-1" strike="noStrike">
                <a:solidFill>
                  <a:srgbClr val="000000"/>
                </a:solidFill>
                <a:uFill>
                  <a:solidFill>
                    <a:srgbClr val="ffffff"/>
                  </a:solidFill>
                </a:uFill>
                <a:latin typeface="Arial"/>
              </a:rPr>
              <a:t>条の２第１項）。</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②　法人所轄庁は、関係都道府県知事等に対して、必要があると認めるときは、情報又は資料の</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Arial"/>
              </a:rPr>
              <a:t>　　提供その他必要な協力を求めることができる（法第</a:t>
            </a:r>
            <a:r>
              <a:rPr b="0" lang="en-US" sz="1800" spc="-1" strike="noStrike">
                <a:solidFill>
                  <a:srgbClr val="000000"/>
                </a:solidFill>
                <a:uFill>
                  <a:solidFill>
                    <a:srgbClr val="ffffff"/>
                  </a:solidFill>
                </a:uFill>
                <a:latin typeface="Arial"/>
              </a:rPr>
              <a:t>57</a:t>
            </a:r>
            <a:r>
              <a:rPr b="0" lang="en-US" sz="1800" spc="-1" strike="noStrike">
                <a:solidFill>
                  <a:srgbClr val="000000"/>
                </a:solidFill>
                <a:uFill>
                  <a:solidFill>
                    <a:srgbClr val="ffffff"/>
                  </a:solidFill>
                </a:uFill>
                <a:latin typeface="Arial"/>
              </a:rPr>
              <a:t>条の２第２項）。</a:t>
            </a:r>
            <a:endParaRPr b="0" lang="en-US" sz="1800" spc="-1" strike="noStrike">
              <a:solidFill>
                <a:srgbClr val="000000"/>
              </a:solidFill>
              <a:uFill>
                <a:solidFill>
                  <a:srgbClr val="ffffff"/>
                </a:solidFill>
              </a:uFill>
              <a:latin typeface="Arial"/>
            </a:endParaRPr>
          </a:p>
        </p:txBody>
      </p:sp>
      <p:sp>
        <p:nvSpPr>
          <p:cNvPr id="813" name="CustomShape 2"/>
          <p:cNvSpPr/>
          <p:nvPr/>
        </p:nvSpPr>
        <p:spPr>
          <a:xfrm>
            <a:off x="145080" y="707040"/>
            <a:ext cx="9590040" cy="2001600"/>
          </a:xfrm>
          <a:prstGeom prst="rect">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814" name="CustomShape 3"/>
          <p:cNvSpPr/>
          <p:nvPr/>
        </p:nvSpPr>
        <p:spPr>
          <a:xfrm>
            <a:off x="191520" y="2781000"/>
            <a:ext cx="246816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法改正後の指導監督体制</a:t>
            </a:r>
            <a:endParaRPr b="0" lang="en-US" sz="1800" spc="-1" strike="noStrike">
              <a:solidFill>
                <a:srgbClr val="000000"/>
              </a:solidFill>
              <a:uFill>
                <a:solidFill>
                  <a:srgbClr val="ffffff"/>
                </a:solidFill>
              </a:uFill>
              <a:latin typeface="Arial"/>
            </a:endParaRPr>
          </a:p>
        </p:txBody>
      </p:sp>
      <p:sp>
        <p:nvSpPr>
          <p:cNvPr id="815" name="CustomShape 4"/>
          <p:cNvSpPr/>
          <p:nvPr/>
        </p:nvSpPr>
        <p:spPr>
          <a:xfrm>
            <a:off x="128520" y="2817360"/>
            <a:ext cx="9606600" cy="2339640"/>
          </a:xfrm>
          <a:prstGeom prst="rect">
            <a:avLst/>
          </a:prstGeom>
          <a:noFill/>
          <a:ln w="6480">
            <a:solidFill>
              <a:schemeClr val="tx1"/>
            </a:solidFill>
            <a:custDash>
              <a:ds d="700000" sp="500000"/>
            </a:custDash>
            <a:round/>
          </a:ln>
        </p:spPr>
        <p:style>
          <a:lnRef idx="2">
            <a:schemeClr val="accent1">
              <a:shade val="50000"/>
            </a:schemeClr>
          </a:lnRef>
          <a:fillRef idx="1">
            <a:schemeClr val="accent1"/>
          </a:fillRef>
          <a:effectRef idx="0">
            <a:schemeClr val="accent1"/>
          </a:effectRef>
          <a:fontRef idx="minor"/>
        </p:style>
      </p:sp>
      <p:sp>
        <p:nvSpPr>
          <p:cNvPr id="816" name="CustomShape 5"/>
          <p:cNvSpPr/>
          <p:nvPr/>
        </p:nvSpPr>
        <p:spPr>
          <a:xfrm>
            <a:off x="3945240" y="3613680"/>
            <a:ext cx="2015640" cy="384840"/>
          </a:xfrm>
          <a:prstGeom prst="downArrow">
            <a:avLst>
              <a:gd name="adj1" fmla="val 69432"/>
              <a:gd name="adj2" fmla="val 50000"/>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sp>
      <p:sp>
        <p:nvSpPr>
          <p:cNvPr id="817" name="CustomShape 6"/>
          <p:cNvSpPr/>
          <p:nvPr/>
        </p:nvSpPr>
        <p:spPr>
          <a:xfrm>
            <a:off x="4485240" y="3614400"/>
            <a:ext cx="1259640" cy="410040"/>
          </a:xfrm>
          <a:prstGeom prst="rect">
            <a:avLst/>
          </a:prstGeom>
          <a:noFill/>
          <a:ln>
            <a:noFill/>
          </a:ln>
        </p:spPr>
        <p:style>
          <a:lnRef idx="0"/>
          <a:fillRef idx="0"/>
          <a:effectRef idx="0"/>
          <a:fontRef idx="minor"/>
        </p:style>
        <p:txBody>
          <a:bodyPr lIns="90000" rIns="90000" tIns="45000" bIns="45000"/>
          <a:p>
            <a:pPr>
              <a:lnSpc>
                <a:spcPct val="100000"/>
              </a:lnSpc>
            </a:pPr>
            <a:r>
              <a:rPr b="0" lang="en-US" sz="1050" spc="-1" strike="noStrike">
                <a:solidFill>
                  <a:srgbClr val="000000"/>
                </a:solidFill>
                <a:uFill>
                  <a:solidFill>
                    <a:srgbClr val="ffffff"/>
                  </a:solidFill>
                </a:uFill>
                <a:latin typeface="Calibri"/>
              </a:rPr>
              <a:t>報告徴収、検査、　</a:t>
            </a:r>
            <a:endParaRPr b="0" lang="en-US" sz="1800" spc="-1" strike="noStrike">
              <a:solidFill>
                <a:srgbClr val="000000"/>
              </a:solidFill>
              <a:uFill>
                <a:solidFill>
                  <a:srgbClr val="ffffff"/>
                </a:solidFill>
              </a:uFill>
              <a:latin typeface="Arial"/>
            </a:endParaRPr>
          </a:p>
          <a:p>
            <a:pPr>
              <a:lnSpc>
                <a:spcPct val="100000"/>
              </a:lnSpc>
            </a:pPr>
            <a:r>
              <a:rPr b="0" lang="en-US" sz="1050" spc="-1" strike="noStrike">
                <a:solidFill>
                  <a:srgbClr val="000000"/>
                </a:solidFill>
                <a:uFill>
                  <a:solidFill>
                    <a:srgbClr val="ffffff"/>
                  </a:solidFill>
                </a:uFill>
                <a:latin typeface="Calibri"/>
              </a:rPr>
              <a:t>勧告、命令</a:t>
            </a:r>
            <a:endParaRPr b="0" lang="en-US" sz="1800" spc="-1" strike="noStrike">
              <a:solidFill>
                <a:srgbClr val="000000"/>
              </a:solidFill>
              <a:uFill>
                <a:solidFill>
                  <a:srgbClr val="ffffff"/>
                </a:solidFill>
              </a:uFill>
              <a:latin typeface="Arial"/>
            </a:endParaRPr>
          </a:p>
        </p:txBody>
      </p:sp>
      <p:sp>
        <p:nvSpPr>
          <p:cNvPr id="818" name="CustomShape 7"/>
          <p:cNvSpPr/>
          <p:nvPr/>
        </p:nvSpPr>
        <p:spPr>
          <a:xfrm>
            <a:off x="470520" y="4137840"/>
            <a:ext cx="8946720" cy="947160"/>
          </a:xfrm>
          <a:prstGeom prst="roundRect">
            <a:avLst>
              <a:gd name="adj" fmla="val 16667"/>
            </a:avLst>
          </a:prstGeom>
          <a:noFill/>
          <a:ln>
            <a:solidFill>
              <a:srgbClr val="002060"/>
            </a:solidFill>
            <a:round/>
          </a:ln>
        </p:spPr>
        <p:style>
          <a:lnRef idx="2">
            <a:schemeClr val="accent1">
              <a:shade val="50000"/>
            </a:schemeClr>
          </a:lnRef>
          <a:fillRef idx="1">
            <a:schemeClr val="accent1"/>
          </a:fillRef>
          <a:effectRef idx="0">
            <a:schemeClr val="accent1"/>
          </a:effectRef>
          <a:fontRef idx="minor"/>
        </p:style>
      </p:sp>
      <p:sp>
        <p:nvSpPr>
          <p:cNvPr id="819" name="CustomShape 8"/>
          <p:cNvSpPr/>
          <p:nvPr/>
        </p:nvSpPr>
        <p:spPr>
          <a:xfrm>
            <a:off x="585360" y="4346640"/>
            <a:ext cx="2369880" cy="617760"/>
          </a:xfrm>
          <a:prstGeom prst="roundRect">
            <a:avLst>
              <a:gd name="adj" fmla="val 16667"/>
            </a:avLst>
          </a:prstGeom>
          <a:solidFill>
            <a:srgbClr val="92d050"/>
          </a:solidFill>
          <a:ln w="9360">
            <a:solidFill>
              <a:srgbClr val="008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事業所</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a:solidFill>
                  <a:srgbClr val="000000"/>
                </a:solidFill>
                <a:uFill>
                  <a:solidFill>
                    <a:srgbClr val="ffffff"/>
                  </a:solidFill>
                </a:uFill>
                <a:latin typeface="Calibri"/>
              </a:rPr>
              <a:t>（Ｂ県）</a:t>
            </a:r>
            <a:endParaRPr b="0" lang="en-US" sz="1800" spc="-1" strike="noStrike">
              <a:solidFill>
                <a:srgbClr val="000000"/>
              </a:solidFill>
              <a:uFill>
                <a:solidFill>
                  <a:srgbClr val="ffffff"/>
                </a:solidFill>
              </a:uFill>
              <a:latin typeface="Arial"/>
            </a:endParaRPr>
          </a:p>
        </p:txBody>
      </p:sp>
      <p:sp>
        <p:nvSpPr>
          <p:cNvPr id="820" name="CustomShape 9"/>
          <p:cNvSpPr/>
          <p:nvPr/>
        </p:nvSpPr>
        <p:spPr>
          <a:xfrm>
            <a:off x="3632400" y="4377960"/>
            <a:ext cx="2369880" cy="555120"/>
          </a:xfrm>
          <a:prstGeom prst="roundRect">
            <a:avLst>
              <a:gd name="adj" fmla="val 16667"/>
            </a:avLst>
          </a:prstGeom>
          <a:solidFill>
            <a:schemeClr val="bg1">
              <a:lumMod val="65000"/>
            </a:schemeClr>
          </a:solidFill>
          <a:ln w="9360">
            <a:solidFill>
              <a:schemeClr val="bg1">
                <a:lumMod val="50000"/>
              </a:schemeClr>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主たる事務所</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a:solidFill>
                  <a:srgbClr val="000000"/>
                </a:solidFill>
                <a:uFill>
                  <a:solidFill>
                    <a:srgbClr val="ffffff"/>
                  </a:solidFill>
                </a:uFill>
                <a:latin typeface="Calibri"/>
              </a:rPr>
              <a:t>（Ａ県）</a:t>
            </a:r>
            <a:endParaRPr b="0" lang="en-US" sz="1800" spc="-1" strike="noStrike">
              <a:solidFill>
                <a:srgbClr val="000000"/>
              </a:solidFill>
              <a:uFill>
                <a:solidFill>
                  <a:srgbClr val="ffffff"/>
                </a:solidFill>
              </a:uFill>
              <a:latin typeface="Arial"/>
            </a:endParaRPr>
          </a:p>
        </p:txBody>
      </p:sp>
      <p:sp>
        <p:nvSpPr>
          <p:cNvPr id="821" name="CustomShape 10"/>
          <p:cNvSpPr/>
          <p:nvPr/>
        </p:nvSpPr>
        <p:spPr>
          <a:xfrm>
            <a:off x="3932280" y="3076560"/>
            <a:ext cx="1911240" cy="511920"/>
          </a:xfrm>
          <a:prstGeom prst="roundRect">
            <a:avLst>
              <a:gd name="adj" fmla="val 16667"/>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所轄庁</a:t>
            </a:r>
            <a:endParaRPr b="0" lang="en-US" sz="1800" spc="-1" strike="noStrike">
              <a:solidFill>
                <a:srgbClr val="000000"/>
              </a:solidFill>
              <a:uFill>
                <a:solidFill>
                  <a:srgbClr val="ffffff"/>
                </a:solidFill>
              </a:uFill>
              <a:latin typeface="Arial"/>
            </a:endParaRPr>
          </a:p>
        </p:txBody>
      </p:sp>
      <p:sp>
        <p:nvSpPr>
          <p:cNvPr id="822" name="CustomShape 11"/>
          <p:cNvSpPr/>
          <p:nvPr/>
        </p:nvSpPr>
        <p:spPr>
          <a:xfrm>
            <a:off x="560520" y="3063600"/>
            <a:ext cx="2360520" cy="575640"/>
          </a:xfrm>
          <a:prstGeom prst="roundRect">
            <a:avLst>
              <a:gd name="adj" fmla="val 16667"/>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事業所が所在する</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a:solidFill>
                  <a:srgbClr val="000000"/>
                </a:solidFill>
                <a:uFill>
                  <a:solidFill>
                    <a:srgbClr val="ffffff"/>
                  </a:solidFill>
                </a:uFill>
                <a:latin typeface="Calibri"/>
              </a:rPr>
              <a:t>区域の行政庁</a:t>
            </a:r>
            <a:endParaRPr b="0" lang="en-US" sz="1800" spc="-1" strike="noStrike">
              <a:solidFill>
                <a:srgbClr val="000000"/>
              </a:solidFill>
              <a:uFill>
                <a:solidFill>
                  <a:srgbClr val="ffffff"/>
                </a:solidFill>
              </a:uFill>
              <a:latin typeface="Arial"/>
            </a:endParaRPr>
          </a:p>
        </p:txBody>
      </p:sp>
      <p:sp>
        <p:nvSpPr>
          <p:cNvPr id="823" name="CustomShape 12"/>
          <p:cNvSpPr/>
          <p:nvPr/>
        </p:nvSpPr>
        <p:spPr>
          <a:xfrm>
            <a:off x="6912720" y="3038400"/>
            <a:ext cx="2360520" cy="575640"/>
          </a:xfrm>
          <a:prstGeom prst="roundRect">
            <a:avLst>
              <a:gd name="adj" fmla="val 16667"/>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事業所が所在する</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a:solidFill>
                  <a:srgbClr val="000000"/>
                </a:solidFill>
                <a:uFill>
                  <a:solidFill>
                    <a:srgbClr val="ffffff"/>
                  </a:solidFill>
                </a:uFill>
                <a:latin typeface="Calibri"/>
              </a:rPr>
              <a:t>区域の行政庁</a:t>
            </a:r>
            <a:endParaRPr b="0" lang="en-US" sz="1800" spc="-1" strike="noStrike">
              <a:solidFill>
                <a:srgbClr val="000000"/>
              </a:solidFill>
              <a:uFill>
                <a:solidFill>
                  <a:srgbClr val="ffffff"/>
                </a:solidFill>
              </a:uFill>
              <a:latin typeface="Arial"/>
            </a:endParaRPr>
          </a:p>
        </p:txBody>
      </p:sp>
      <p:sp>
        <p:nvSpPr>
          <p:cNvPr id="824" name="CustomShape 13"/>
          <p:cNvSpPr/>
          <p:nvPr/>
        </p:nvSpPr>
        <p:spPr>
          <a:xfrm rot="5400000">
            <a:off x="6137280" y="2667240"/>
            <a:ext cx="454320" cy="969480"/>
          </a:xfrm>
          <a:prstGeom prst="downArrow">
            <a:avLst>
              <a:gd name="adj1" fmla="val 50000"/>
              <a:gd name="adj2" fmla="val 50000"/>
            </a:avLst>
          </a:prstGeom>
          <a:solidFill>
            <a:srgbClr val="bae18f"/>
          </a:solidFill>
          <a:ln w="9360">
            <a:solidFill>
              <a:srgbClr val="00b050"/>
            </a:solidFill>
            <a:round/>
          </a:ln>
        </p:spPr>
        <p:style>
          <a:lnRef idx="2">
            <a:schemeClr val="accent1">
              <a:shade val="50000"/>
            </a:schemeClr>
          </a:lnRef>
          <a:fillRef idx="1">
            <a:schemeClr val="accent1"/>
          </a:fillRef>
          <a:effectRef idx="0">
            <a:schemeClr val="accent1"/>
          </a:effectRef>
          <a:fontRef idx="minor"/>
        </p:style>
      </p:sp>
      <p:sp>
        <p:nvSpPr>
          <p:cNvPr id="825" name="CustomShape 14"/>
          <p:cNvSpPr/>
          <p:nvPr/>
        </p:nvSpPr>
        <p:spPr>
          <a:xfrm rot="16200000">
            <a:off x="3173400" y="2707920"/>
            <a:ext cx="454320" cy="889200"/>
          </a:xfrm>
          <a:prstGeom prst="downArrow">
            <a:avLst>
              <a:gd name="adj1" fmla="val 50000"/>
              <a:gd name="adj2" fmla="val 50000"/>
            </a:avLst>
          </a:prstGeom>
          <a:solidFill>
            <a:srgbClr val="bae18f"/>
          </a:solidFill>
          <a:ln w="9360">
            <a:solidFill>
              <a:srgbClr val="00b050"/>
            </a:solidFill>
            <a:round/>
          </a:ln>
        </p:spPr>
        <p:style>
          <a:lnRef idx="2">
            <a:schemeClr val="accent1">
              <a:shade val="50000"/>
            </a:schemeClr>
          </a:lnRef>
          <a:fillRef idx="1">
            <a:schemeClr val="accent1"/>
          </a:fillRef>
          <a:effectRef idx="0">
            <a:schemeClr val="accent1"/>
          </a:effectRef>
          <a:fontRef idx="minor"/>
        </p:style>
      </p:sp>
      <p:sp>
        <p:nvSpPr>
          <p:cNvPr id="826" name="CustomShape 15"/>
          <p:cNvSpPr/>
          <p:nvPr/>
        </p:nvSpPr>
        <p:spPr>
          <a:xfrm>
            <a:off x="6849360" y="4346640"/>
            <a:ext cx="2369880" cy="617760"/>
          </a:xfrm>
          <a:prstGeom prst="roundRect">
            <a:avLst>
              <a:gd name="adj" fmla="val 16667"/>
            </a:avLst>
          </a:prstGeom>
          <a:solidFill>
            <a:srgbClr val="92d050"/>
          </a:solidFill>
          <a:ln w="9360">
            <a:solidFill>
              <a:srgbClr val="008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事業所</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a:solidFill>
                  <a:srgbClr val="000000"/>
                </a:solidFill>
                <a:uFill>
                  <a:solidFill>
                    <a:srgbClr val="ffffff"/>
                  </a:solidFill>
                </a:uFill>
                <a:latin typeface="Calibri"/>
              </a:rPr>
              <a:t>（Ｃ市）</a:t>
            </a:r>
            <a:endParaRPr b="0" lang="en-US" sz="1800" spc="-1" strike="noStrike">
              <a:solidFill>
                <a:srgbClr val="000000"/>
              </a:solidFill>
              <a:uFill>
                <a:solidFill>
                  <a:srgbClr val="ffffff"/>
                </a:solidFill>
              </a:uFill>
              <a:latin typeface="Arial"/>
            </a:endParaRPr>
          </a:p>
        </p:txBody>
      </p:sp>
      <p:sp>
        <p:nvSpPr>
          <p:cNvPr id="827" name="CustomShape 16"/>
          <p:cNvSpPr/>
          <p:nvPr/>
        </p:nvSpPr>
        <p:spPr>
          <a:xfrm>
            <a:off x="3607200" y="4002480"/>
            <a:ext cx="2446560" cy="278640"/>
          </a:xfrm>
          <a:prstGeom prst="roundRect">
            <a:avLst>
              <a:gd name="adj" fmla="val 16667"/>
            </a:avLst>
          </a:prstGeom>
          <a:solidFill>
            <a:schemeClr val="accent5">
              <a:lumMod val="40000"/>
              <a:lumOff val="60000"/>
            </a:schemeClr>
          </a:solidFill>
          <a:ln>
            <a:solidFill>
              <a:srgbClr val="00206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Calibri"/>
              </a:rPr>
              <a:t>社会福祉法人</a:t>
            </a:r>
            <a:endParaRPr b="0" lang="en-US" sz="1800" spc="-1" strike="noStrike">
              <a:solidFill>
                <a:srgbClr val="000000"/>
              </a:solidFill>
              <a:uFill>
                <a:solidFill>
                  <a:srgbClr val="ffffff"/>
                </a:solidFill>
              </a:uFill>
              <a:latin typeface="Arial"/>
            </a:endParaRPr>
          </a:p>
        </p:txBody>
      </p:sp>
      <p:sp>
        <p:nvSpPr>
          <p:cNvPr id="828" name="CustomShape 17"/>
          <p:cNvSpPr/>
          <p:nvPr/>
        </p:nvSpPr>
        <p:spPr>
          <a:xfrm>
            <a:off x="128520" y="5212800"/>
            <a:ext cx="9590040" cy="1582200"/>
          </a:xfrm>
          <a:prstGeom prst="rect">
            <a:avLst/>
          </a:prstGeom>
          <a:noFill/>
          <a:ln cap="rnd" w="6480">
            <a:solidFill>
              <a:schemeClr val="tx1"/>
            </a:solidFill>
            <a:custDash>
              <a:ds d="700000" sp="500000"/>
            </a:custDash>
            <a:round/>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Arial"/>
              </a:rPr>
              <a:t>■</a:t>
            </a:r>
            <a:r>
              <a:rPr b="0" lang="en-US" sz="1400" spc="-1" strike="noStrike">
                <a:solidFill>
                  <a:srgbClr val="000000"/>
                </a:solidFill>
                <a:uFill>
                  <a:solidFill>
                    <a:srgbClr val="ffffff"/>
                  </a:solidFill>
                </a:uFill>
                <a:latin typeface="Arial"/>
              </a:rPr>
              <a:t>社会福祉法（昭和</a:t>
            </a:r>
            <a:r>
              <a:rPr b="0" lang="en-US" sz="1400" spc="-1" strike="noStrike">
                <a:solidFill>
                  <a:srgbClr val="000000"/>
                </a:solidFill>
                <a:uFill>
                  <a:solidFill>
                    <a:srgbClr val="ffffff"/>
                  </a:solidFill>
                </a:uFill>
                <a:latin typeface="Arial"/>
              </a:rPr>
              <a:t>26</a:t>
            </a:r>
            <a:r>
              <a:rPr b="0" lang="en-US" sz="1400" spc="-1" strike="noStrike">
                <a:solidFill>
                  <a:srgbClr val="000000"/>
                </a:solidFill>
                <a:uFill>
                  <a:solidFill>
                    <a:srgbClr val="ffffff"/>
                  </a:solidFill>
                </a:uFill>
                <a:latin typeface="Arial"/>
              </a:rPr>
              <a:t>年法律第</a:t>
            </a:r>
            <a:r>
              <a:rPr b="0" lang="en-US" sz="1400" spc="-1" strike="noStrike">
                <a:solidFill>
                  <a:srgbClr val="000000"/>
                </a:solidFill>
                <a:uFill>
                  <a:solidFill>
                    <a:srgbClr val="ffffff"/>
                  </a:solidFill>
                </a:uFill>
                <a:latin typeface="Arial"/>
              </a:rPr>
              <a:t>45</a:t>
            </a:r>
            <a:r>
              <a:rPr b="0" lang="en-US" sz="1400" spc="-1" strike="noStrike">
                <a:solidFill>
                  <a:srgbClr val="000000"/>
                </a:solidFill>
                <a:uFill>
                  <a:solidFill>
                    <a:srgbClr val="ffffff"/>
                  </a:solidFill>
                </a:uFill>
                <a:latin typeface="Arial"/>
              </a:rPr>
              <a:t>号）　抄</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Arial"/>
              </a:rPr>
              <a:t>（関係都道府県知事等の協力）</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Arial"/>
              </a:rPr>
              <a:t>第</a:t>
            </a:r>
            <a:r>
              <a:rPr b="0" lang="en-US" sz="1400" spc="-1" strike="noStrike">
                <a:solidFill>
                  <a:srgbClr val="000000"/>
                </a:solidFill>
                <a:uFill>
                  <a:solidFill>
                    <a:srgbClr val="ffffff"/>
                  </a:solidFill>
                </a:uFill>
                <a:latin typeface="Arial"/>
              </a:rPr>
              <a:t>57</a:t>
            </a:r>
            <a:r>
              <a:rPr b="0" lang="en-US" sz="1400" spc="-1" strike="noStrike">
                <a:solidFill>
                  <a:srgbClr val="000000"/>
                </a:solidFill>
                <a:uFill>
                  <a:solidFill>
                    <a:srgbClr val="ffffff"/>
                  </a:solidFill>
                </a:uFill>
                <a:latin typeface="Arial"/>
              </a:rPr>
              <a:t>条の２ 　関係都道府県知事等（社会福祉法人の事務所、事業所、施設その他これらに準ずるものの所在地の都道府県知事又は市町村長であつて、当該社会福祉法人の所轄庁以外の者をいう。次項において同じ。）は、当該社会福祉法人に対して適当な措置をとることが必要であると認めるときは、当該社会福祉法人の所轄庁に対し、その旨の意見を述べることができ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Arial"/>
              </a:rPr>
              <a:t>２ 　所轄庁は、第</a:t>
            </a:r>
            <a:r>
              <a:rPr b="0" lang="en-US" sz="1400" spc="-1" strike="noStrike">
                <a:solidFill>
                  <a:srgbClr val="000000"/>
                </a:solidFill>
                <a:uFill>
                  <a:solidFill>
                    <a:srgbClr val="ffffff"/>
                  </a:solidFill>
                </a:uFill>
                <a:latin typeface="Arial"/>
              </a:rPr>
              <a:t>56</a:t>
            </a:r>
            <a:r>
              <a:rPr b="0" lang="en-US" sz="1400" spc="-1" strike="noStrike">
                <a:solidFill>
                  <a:srgbClr val="000000"/>
                </a:solidFill>
                <a:uFill>
                  <a:solidFill>
                    <a:srgbClr val="ffffff"/>
                  </a:solidFill>
                </a:uFill>
                <a:latin typeface="Arial"/>
              </a:rPr>
              <a:t>条第１項及び第４項から第９項まで並びに前条の事務を行うため必要があると認めるときは、関係都道府県知事等に対し、情報又は資料の提供その他必要な協力を求めることができる。</a:t>
            </a:r>
            <a:endParaRPr b="0" lang="en-US" sz="1800" spc="-1" strike="noStrike">
              <a:solidFill>
                <a:srgbClr val="000000"/>
              </a:solidFill>
              <a:uFill>
                <a:solidFill>
                  <a:srgbClr val="ffffff"/>
                </a:solidFill>
              </a:uFill>
              <a:latin typeface="Arial"/>
            </a:endParaRPr>
          </a:p>
        </p:txBody>
      </p:sp>
      <p:sp>
        <p:nvSpPr>
          <p:cNvPr id="829" name="CustomShape 18"/>
          <p:cNvSpPr/>
          <p:nvPr/>
        </p:nvSpPr>
        <p:spPr>
          <a:xfrm>
            <a:off x="128520" y="44640"/>
            <a:ext cx="9590040" cy="575640"/>
          </a:xfrm>
          <a:prstGeom prst="bevel">
            <a:avLst>
              <a:gd name="adj" fmla="val 4694"/>
            </a:avLst>
          </a:prstGeom>
          <a:noFill/>
          <a:ln w="1260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000" spc="-1" strike="noStrike">
                <a:solidFill>
                  <a:srgbClr val="000000"/>
                </a:solidFill>
                <a:uFill>
                  <a:solidFill>
                    <a:srgbClr val="ffffff"/>
                  </a:solidFill>
                </a:uFill>
                <a:latin typeface="ＤＦ特太ゴシック体"/>
                <a:ea typeface="ＤＦ特太ゴシック体"/>
              </a:rPr>
              <a:t>広域的に事業展開する社会福祉法人に対する指導監督について</a:t>
            </a:r>
            <a:endParaRPr b="0" lang="en-US" sz="1800" spc="-1" strike="noStrike">
              <a:solidFill>
                <a:srgbClr val="000000"/>
              </a:solidFill>
              <a:uFill>
                <a:solidFill>
                  <a:srgbClr val="ffffff"/>
                </a:solidFill>
              </a:uFill>
              <a:latin typeface="Arial"/>
            </a:endParaRPr>
          </a:p>
        </p:txBody>
      </p:sp>
      <p:sp>
        <p:nvSpPr>
          <p:cNvPr id="830" name="CustomShape 19"/>
          <p:cNvSpPr/>
          <p:nvPr/>
        </p:nvSpPr>
        <p:spPr>
          <a:xfrm rot="5400000">
            <a:off x="3164040" y="3129840"/>
            <a:ext cx="454320" cy="908280"/>
          </a:xfrm>
          <a:prstGeom prst="downArrow">
            <a:avLst>
              <a:gd name="adj1" fmla="val 50000"/>
              <a:gd name="adj2" fmla="val 50000"/>
            </a:avLst>
          </a:prstGeom>
          <a:solidFill>
            <a:srgbClr val="bae18f"/>
          </a:solidFill>
          <a:ln w="9360">
            <a:solidFill>
              <a:srgbClr val="00b050"/>
            </a:solidFill>
            <a:round/>
          </a:ln>
        </p:spPr>
        <p:style>
          <a:lnRef idx="2">
            <a:schemeClr val="accent1">
              <a:shade val="50000"/>
            </a:schemeClr>
          </a:lnRef>
          <a:fillRef idx="1">
            <a:schemeClr val="accent1"/>
          </a:fillRef>
          <a:effectRef idx="0">
            <a:schemeClr val="accent1"/>
          </a:effectRef>
          <a:fontRef idx="minor"/>
        </p:style>
      </p:sp>
      <p:sp>
        <p:nvSpPr>
          <p:cNvPr id="831" name="CustomShape 20"/>
          <p:cNvSpPr/>
          <p:nvPr/>
        </p:nvSpPr>
        <p:spPr>
          <a:xfrm rot="16200000">
            <a:off x="6155640" y="3095640"/>
            <a:ext cx="454320" cy="932400"/>
          </a:xfrm>
          <a:prstGeom prst="downArrow">
            <a:avLst>
              <a:gd name="adj1" fmla="val 50000"/>
              <a:gd name="adj2" fmla="val 50000"/>
            </a:avLst>
          </a:prstGeom>
          <a:solidFill>
            <a:srgbClr val="bae18f"/>
          </a:solidFill>
          <a:ln w="9360">
            <a:solidFill>
              <a:srgbClr val="00b050"/>
            </a:solidFill>
            <a:round/>
          </a:ln>
        </p:spPr>
        <p:style>
          <a:lnRef idx="2">
            <a:schemeClr val="accent1">
              <a:shade val="50000"/>
            </a:schemeClr>
          </a:lnRef>
          <a:fillRef idx="1">
            <a:schemeClr val="accent1"/>
          </a:fillRef>
          <a:effectRef idx="0">
            <a:schemeClr val="accent1"/>
          </a:effectRef>
          <a:fontRef idx="minor"/>
        </p:style>
      </p:sp>
      <p:sp>
        <p:nvSpPr>
          <p:cNvPr id="832" name="CustomShape 21"/>
          <p:cNvSpPr/>
          <p:nvPr/>
        </p:nvSpPr>
        <p:spPr>
          <a:xfrm>
            <a:off x="3080880" y="2977200"/>
            <a:ext cx="55116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意見</a:t>
            </a:r>
            <a:endParaRPr b="0" lang="en-US" sz="1800" spc="-1" strike="noStrike">
              <a:solidFill>
                <a:srgbClr val="000000"/>
              </a:solidFill>
              <a:uFill>
                <a:solidFill>
                  <a:srgbClr val="ffffff"/>
                </a:solidFill>
              </a:uFill>
              <a:latin typeface="Arial"/>
            </a:endParaRPr>
          </a:p>
        </p:txBody>
      </p:sp>
      <p:sp>
        <p:nvSpPr>
          <p:cNvPr id="833" name="CustomShape 22"/>
          <p:cNvSpPr/>
          <p:nvPr/>
        </p:nvSpPr>
        <p:spPr>
          <a:xfrm>
            <a:off x="6129720" y="2997000"/>
            <a:ext cx="71928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意見</a:t>
            </a:r>
            <a:endParaRPr b="0" lang="en-US" sz="1800" spc="-1" strike="noStrike">
              <a:solidFill>
                <a:srgbClr val="000000"/>
              </a:solidFill>
              <a:uFill>
                <a:solidFill>
                  <a:srgbClr val="ffffff"/>
                </a:solidFill>
              </a:uFill>
              <a:latin typeface="Arial"/>
            </a:endParaRPr>
          </a:p>
        </p:txBody>
      </p:sp>
      <p:sp>
        <p:nvSpPr>
          <p:cNvPr id="834" name="CustomShape 23"/>
          <p:cNvSpPr/>
          <p:nvPr/>
        </p:nvSpPr>
        <p:spPr>
          <a:xfrm>
            <a:off x="5889240" y="3429000"/>
            <a:ext cx="959760" cy="2728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Calibri"/>
              </a:rPr>
              <a:t>協力の求め</a:t>
            </a:r>
            <a:endParaRPr b="0" lang="en-US" sz="1800" spc="-1" strike="noStrike">
              <a:solidFill>
                <a:srgbClr val="000000"/>
              </a:solidFill>
              <a:uFill>
                <a:solidFill>
                  <a:srgbClr val="ffffff"/>
                </a:solidFill>
              </a:uFill>
              <a:latin typeface="Arial"/>
            </a:endParaRPr>
          </a:p>
        </p:txBody>
      </p:sp>
      <p:sp>
        <p:nvSpPr>
          <p:cNvPr id="835" name="CustomShape 24"/>
          <p:cNvSpPr/>
          <p:nvPr/>
        </p:nvSpPr>
        <p:spPr>
          <a:xfrm>
            <a:off x="2984760" y="3429000"/>
            <a:ext cx="959760" cy="2728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Calibri"/>
              </a:rPr>
              <a:t>協力の求め</a:t>
            </a:r>
            <a:endParaRPr b="0" lang="en-US" sz="1800" spc="-1" strike="noStrike">
              <a:solidFill>
                <a:srgbClr val="000000"/>
              </a:solidFill>
              <a:uFill>
                <a:solidFill>
                  <a:srgbClr val="ffffff"/>
                </a:solidFill>
              </a:uFill>
              <a:latin typeface="Arial"/>
            </a:endParaRPr>
          </a:p>
        </p:txBody>
      </p:sp>
      <p:sp>
        <p:nvSpPr>
          <p:cNvPr id="836" name="CustomShape 25"/>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30</a:t>
            </a:r>
            <a:endParaRPr b="0" lang="en-US" sz="1200" spc="-1" strike="noStrike">
              <a:solidFill>
                <a:srgbClr val="000000"/>
              </a:solidFill>
              <a:uFill>
                <a:solidFill>
                  <a:srgbClr val="ffffff"/>
                </a:solidFill>
              </a:uFill>
              <a:latin typeface="Arial"/>
            </a:endParaRPr>
          </a:p>
        </p:txBody>
      </p:sp>
    </p:spTree>
  </p:cSld>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7"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６．専門家の活用について</a:t>
            </a:r>
            <a:endParaRPr b="0" lang="en-US" sz="1800" spc="-1" strike="noStrike">
              <a:solidFill>
                <a:srgbClr val="000000"/>
              </a:solidFill>
              <a:uFill>
                <a:solidFill>
                  <a:srgbClr val="ffffff"/>
                </a:solidFill>
              </a:uFill>
              <a:latin typeface="Arial"/>
            </a:endParaRPr>
          </a:p>
        </p:txBody>
      </p:sp>
      <p:sp>
        <p:nvSpPr>
          <p:cNvPr id="838"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31</a:t>
            </a:r>
            <a:endParaRPr b="0" lang="en-US" sz="1200" spc="-1" strike="noStrike">
              <a:solidFill>
                <a:srgbClr val="000000"/>
              </a:solidFill>
              <a:uFill>
                <a:solidFill>
                  <a:srgbClr val="ffffff"/>
                </a:solidFill>
              </a:uFill>
              <a:latin typeface="Arial"/>
            </a:endParaRPr>
          </a:p>
        </p:txBody>
      </p:sp>
    </p:spTree>
  </p:cSld>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9" name="CustomShape 1"/>
          <p:cNvSpPr/>
          <p:nvPr/>
        </p:nvSpPr>
        <p:spPr>
          <a:xfrm>
            <a:off x="38520" y="44640"/>
            <a:ext cx="9672840" cy="44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108000" bIns="45000" anchor="ctr"/>
          <a:p>
            <a:pPr algn="ctr">
              <a:lnSpc>
                <a:spcPct val="100000"/>
              </a:lnSpc>
            </a:pPr>
            <a:r>
              <a:rPr b="1" lang="en-US" sz="2000" spc="-1" strike="noStrike">
                <a:solidFill>
                  <a:srgbClr val="000000"/>
                </a:solidFill>
                <a:uFill>
                  <a:solidFill>
                    <a:srgbClr val="ffffff"/>
                  </a:solidFill>
                </a:uFill>
                <a:latin typeface="メイリオ"/>
                <a:ea typeface="メイリオ"/>
              </a:rPr>
              <a:t>会計監査人設置義務のない法人における専門家の活用</a:t>
            </a:r>
            <a:endParaRPr b="0" lang="en-US" sz="1800" spc="-1" strike="noStrike">
              <a:solidFill>
                <a:srgbClr val="000000"/>
              </a:solidFill>
              <a:uFill>
                <a:solidFill>
                  <a:srgbClr val="ffffff"/>
                </a:solidFill>
              </a:uFill>
              <a:latin typeface="Arial"/>
            </a:endParaRPr>
          </a:p>
        </p:txBody>
      </p:sp>
      <p:sp>
        <p:nvSpPr>
          <p:cNvPr id="840" name="CustomShape 2"/>
          <p:cNvSpPr/>
          <p:nvPr/>
        </p:nvSpPr>
        <p:spPr>
          <a:xfrm>
            <a:off x="38520" y="749160"/>
            <a:ext cx="9672840" cy="6027480"/>
          </a:xfrm>
          <a:prstGeom prst="rect">
            <a:avLst/>
          </a:prstGeom>
          <a:ln w="12600">
            <a:round/>
          </a:ln>
        </p:spPr>
        <p:style>
          <a:lnRef idx="2">
            <a:schemeClr val="dk1"/>
          </a:lnRef>
          <a:fillRef idx="1">
            <a:schemeClr val="lt1"/>
          </a:fillRef>
          <a:effectRef idx="0">
            <a:schemeClr val="dk1"/>
          </a:effectRef>
          <a:fontRef idx="minor"/>
        </p:style>
      </p:sp>
      <p:sp>
        <p:nvSpPr>
          <p:cNvPr id="841" name="CustomShape 3"/>
          <p:cNvSpPr/>
          <p:nvPr/>
        </p:nvSpPr>
        <p:spPr>
          <a:xfrm>
            <a:off x="38520" y="607320"/>
            <a:ext cx="6643800" cy="365040"/>
          </a:xfrm>
          <a:prstGeom prst="rect">
            <a:avLst/>
          </a:prstGeom>
          <a:ln w="12600">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1" lang="en-US" sz="1800" spc="-1" strike="noStrike">
                <a:solidFill>
                  <a:srgbClr val="000000"/>
                </a:solidFill>
                <a:uFill>
                  <a:solidFill>
                    <a:srgbClr val="ffffff"/>
                  </a:solidFill>
                </a:uFill>
                <a:latin typeface="Calibri"/>
              </a:rPr>
              <a:t>会計監査人設置義務のない法人における専門家活用方法 </a:t>
            </a:r>
            <a:endParaRPr b="0" lang="en-US" sz="1800" spc="-1" strike="noStrike">
              <a:solidFill>
                <a:srgbClr val="000000"/>
              </a:solidFill>
              <a:uFill>
                <a:solidFill>
                  <a:srgbClr val="ffffff"/>
                </a:solidFill>
              </a:uFill>
              <a:latin typeface="Arial"/>
            </a:endParaRPr>
          </a:p>
        </p:txBody>
      </p:sp>
      <p:sp>
        <p:nvSpPr>
          <p:cNvPr id="842" name="CustomShape 4"/>
          <p:cNvSpPr/>
          <p:nvPr/>
        </p:nvSpPr>
        <p:spPr>
          <a:xfrm>
            <a:off x="194400" y="1073880"/>
            <a:ext cx="8970480" cy="935640"/>
          </a:xfrm>
          <a:prstGeom prst="rect">
            <a:avLst/>
          </a:prstGeom>
          <a:ln>
            <a:solidFill>
              <a:schemeClr val="tx1"/>
            </a:solidFill>
            <a:custDash>
              <a:ds d="400000" sp="300000"/>
            </a:custDash>
            <a:round/>
          </a:ln>
        </p:spPr>
        <p:style>
          <a:lnRef idx="2">
            <a:schemeClr val="accent6"/>
          </a:lnRef>
          <a:fillRef idx="1">
            <a:schemeClr val="lt1"/>
          </a:fillRef>
          <a:effectRef idx="0">
            <a:schemeClr val="accent6"/>
          </a:effectRef>
          <a:fontRef idx="minor"/>
        </p:style>
        <p:txBody>
          <a:bodyPr lIns="90000" rIns="90000" tIns="45000" bIns="45000"/>
          <a:p>
            <a:pPr marL="266760" indent="-26640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社会保障審議会福祉部会報告書（平成２７年２月１２日）</a:t>
            </a:r>
            <a:endParaRPr b="0" lang="en-US" sz="1800" spc="-1" strike="noStrike">
              <a:solidFill>
                <a:srgbClr val="000000"/>
              </a:solidFill>
              <a:uFill>
                <a:solidFill>
                  <a:srgbClr val="ffffff"/>
                </a:solidFill>
              </a:uFill>
              <a:latin typeface="Arial"/>
            </a:endParaRPr>
          </a:p>
          <a:p>
            <a:pPr marL="266760" indent="-266400">
              <a:lnSpc>
                <a:spcPct val="100000"/>
              </a:lnSpc>
            </a:pPr>
            <a:r>
              <a:rPr b="0" lang="en-US" sz="1400" spc="-1" strike="noStrike">
                <a:solidFill>
                  <a:srgbClr val="000000"/>
                </a:solidFill>
                <a:uFill>
                  <a:solidFill>
                    <a:srgbClr val="ffffff"/>
                  </a:solidFill>
                </a:uFill>
                <a:latin typeface="Calibri"/>
              </a:rPr>
              <a:t>【会計監査人の設置の義務付けの対象とならない法人に対する対応】（抄）</a:t>
            </a:r>
            <a:endParaRPr b="0" lang="en-US" sz="1800" spc="-1" strike="noStrike">
              <a:solidFill>
                <a:srgbClr val="000000"/>
              </a:solidFill>
              <a:uFill>
                <a:solidFill>
                  <a:srgbClr val="ffffff"/>
                </a:solidFill>
              </a:uFill>
              <a:latin typeface="Arial"/>
            </a:endParaRPr>
          </a:p>
          <a:p>
            <a:pPr marL="266760" indent="-266400">
              <a:lnSpc>
                <a:spcPct val="100000"/>
              </a:lnSpc>
            </a:pPr>
            <a:r>
              <a:rPr b="0" lang="en-US" sz="1400" spc="-1" strike="noStrike">
                <a:solidFill>
                  <a:srgbClr val="000000"/>
                </a:solidFill>
                <a:uFill>
                  <a:solidFill>
                    <a:srgbClr val="ffffff"/>
                  </a:solidFill>
                </a:uFill>
                <a:latin typeface="Calibri"/>
              </a:rPr>
              <a:t>　　　</a:t>
            </a:r>
            <a:r>
              <a:rPr b="0" lang="en-US" sz="1400" spc="-1" strike="noStrike">
                <a:solidFill>
                  <a:srgbClr val="ff0000"/>
                </a:solidFill>
                <a:uFill>
                  <a:solidFill>
                    <a:srgbClr val="ffffff"/>
                  </a:solidFill>
                </a:uFill>
                <a:latin typeface="Calibri"/>
              </a:rPr>
              <a:t>会計監査人の設置の義務付けとならない法人については、</a:t>
            </a:r>
            <a:endParaRPr b="0" lang="en-US" sz="1800" spc="-1" strike="noStrike">
              <a:solidFill>
                <a:srgbClr val="000000"/>
              </a:solidFill>
              <a:uFill>
                <a:solidFill>
                  <a:srgbClr val="ffffff"/>
                </a:solidFill>
              </a:uFill>
              <a:latin typeface="Arial"/>
            </a:endParaRPr>
          </a:p>
          <a:p>
            <a:pPr marL="542880" indent="-542520">
              <a:lnSpc>
                <a:spcPct val="100000"/>
              </a:lnSpc>
            </a:pPr>
            <a:r>
              <a:rPr b="0" lang="en-US" sz="1400" spc="-1" strike="noStrike">
                <a:solidFill>
                  <a:srgbClr val="ff0000"/>
                </a:solidFill>
                <a:uFill>
                  <a:solidFill>
                    <a:srgbClr val="ffffff"/>
                  </a:solidFill>
                </a:uFill>
                <a:latin typeface="Calibri"/>
              </a:rPr>
              <a:t>　　　・公認会計士、監査法人、税理士又は税理士法人による財務会計に係る態勢整備状況の点検等</a:t>
            </a:r>
            <a:endParaRPr b="0" lang="en-US" sz="1800" spc="-1" strike="noStrike">
              <a:solidFill>
                <a:srgbClr val="000000"/>
              </a:solidFill>
              <a:uFill>
                <a:solidFill>
                  <a:srgbClr val="ffffff"/>
                </a:solidFill>
              </a:uFill>
              <a:latin typeface="Arial"/>
            </a:endParaRPr>
          </a:p>
        </p:txBody>
      </p:sp>
      <p:sp>
        <p:nvSpPr>
          <p:cNvPr id="843" name="CustomShape 5"/>
          <p:cNvSpPr/>
          <p:nvPr/>
        </p:nvSpPr>
        <p:spPr>
          <a:xfrm>
            <a:off x="1988640" y="4077000"/>
            <a:ext cx="7644600" cy="2016000"/>
          </a:xfrm>
          <a:prstGeom prst="rect">
            <a:avLst/>
          </a:prstGeom>
          <a:solidFill>
            <a:schemeClr val="accent5">
              <a:lumMod val="20000"/>
              <a:lumOff val="80000"/>
            </a:schemeClr>
          </a:solidFill>
          <a:ln>
            <a:solidFill>
              <a:schemeClr val="tx1"/>
            </a:solidFill>
            <a:round/>
          </a:ln>
        </p:spPr>
        <p:style>
          <a:lnRef idx="2">
            <a:schemeClr val="accent6"/>
          </a:lnRef>
          <a:fillRef idx="1">
            <a:schemeClr val="lt1"/>
          </a:fillRef>
          <a:effectRef idx="0">
            <a:schemeClr val="accent6"/>
          </a:effectRef>
          <a:fontRef idx="minor"/>
        </p:style>
        <p:txBody>
          <a:bodyPr lIns="90000" rIns="90000" tIns="45000" bIns="45000"/>
          <a:p>
            <a:pPr marL="266760" indent="-26640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「社会福祉法人の認可について（局長通知）（最終改正　</a:t>
            </a:r>
            <a:r>
              <a:rPr b="0" lang="en-US" sz="1400" spc="-1" strike="noStrike">
                <a:solidFill>
                  <a:srgbClr val="000000"/>
                </a:solidFill>
                <a:uFill>
                  <a:solidFill>
                    <a:srgbClr val="ffffff"/>
                  </a:solidFill>
                </a:uFill>
                <a:latin typeface="ＭＳ Ｐゴシック"/>
              </a:rPr>
              <a:t>平成２８年１１月１１日</a:t>
            </a:r>
            <a:r>
              <a:rPr b="0" lang="en-US" sz="14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p>
            <a:pPr marL="266760" indent="-266400">
              <a:lnSpc>
                <a:spcPct val="100000"/>
              </a:lnSpc>
            </a:pPr>
            <a:r>
              <a:rPr b="0" lang="en-US" sz="1200" spc="-1" strike="noStrike">
                <a:solidFill>
                  <a:srgbClr val="000000"/>
                </a:solidFill>
                <a:uFill>
                  <a:solidFill>
                    <a:srgbClr val="ffffff"/>
                  </a:solidFill>
                </a:uFill>
                <a:latin typeface="Calibri"/>
              </a:rPr>
              <a:t>６　法人の組織運営に関する情報開示等（抄）</a:t>
            </a:r>
            <a:endParaRPr b="0" lang="en-US" sz="1800" spc="-1" strike="noStrike">
              <a:solidFill>
                <a:srgbClr val="000000"/>
              </a:solidFill>
              <a:uFill>
                <a:solidFill>
                  <a:srgbClr val="ffffff"/>
                </a:solidFill>
              </a:uFill>
              <a:latin typeface="Arial"/>
            </a:endParaRPr>
          </a:p>
          <a:p>
            <a:pPr marL="450720" indent="-450360">
              <a:lnSpc>
                <a:spcPct val="100000"/>
              </a:lnSpc>
            </a:pPr>
            <a:r>
              <a:rPr b="0" lang="en-US" sz="1200" spc="-1" strike="noStrike">
                <a:solidFill>
                  <a:srgbClr val="000000"/>
                </a:solidFill>
                <a:uFill>
                  <a:solidFill>
                    <a:srgbClr val="ffffff"/>
                  </a:solidFill>
                </a:uFill>
                <a:latin typeface="Calibri"/>
              </a:rPr>
              <a:t>　　（１）　会計監査を受けない法人においては、</a:t>
            </a:r>
            <a:r>
              <a:rPr b="0" lang="en-US" sz="1200" spc="-1" strike="noStrike" u="sng">
                <a:solidFill>
                  <a:srgbClr val="ff0000"/>
                </a:solidFill>
                <a:uFill>
                  <a:solidFill>
                    <a:srgbClr val="ffffff"/>
                  </a:solidFill>
                </a:uFill>
                <a:latin typeface="Calibri"/>
              </a:rPr>
              <a:t>財務会計に関する内部統制の向上に対する支援</a:t>
            </a:r>
            <a:r>
              <a:rPr b="0" lang="en-US" sz="1200" spc="-1" strike="noStrike">
                <a:solidFill>
                  <a:srgbClr val="000000"/>
                </a:solidFill>
                <a:uFill>
                  <a:solidFill>
                    <a:srgbClr val="ffffff"/>
                  </a:solidFill>
                </a:uFill>
                <a:latin typeface="Calibri"/>
              </a:rPr>
              <a:t>又は</a:t>
            </a:r>
            <a:r>
              <a:rPr b="0" lang="en-US" sz="1200" spc="-1" strike="noStrike" u="sng">
                <a:solidFill>
                  <a:srgbClr val="ff0000"/>
                </a:solidFill>
                <a:uFill>
                  <a:solidFill>
                    <a:srgbClr val="ffffff"/>
                  </a:solidFill>
                </a:uFill>
                <a:latin typeface="Calibri"/>
              </a:rPr>
              <a:t>財務会計に関する事務処理体制の向上に対する支援</a:t>
            </a:r>
            <a:r>
              <a:rPr b="0" lang="en-US" sz="1200" spc="-1" strike="noStrike">
                <a:solidFill>
                  <a:srgbClr val="000000"/>
                </a:solidFill>
                <a:uFill>
                  <a:solidFill>
                    <a:srgbClr val="ffffff"/>
                  </a:solidFill>
                </a:uFill>
                <a:latin typeface="Calibri"/>
              </a:rPr>
              <a:t>について、法人の事業規模や財務会計に係る事務態勢等に即して、</a:t>
            </a:r>
            <a:r>
              <a:rPr b="0" lang="en-US" sz="1200" spc="-1" strike="noStrike" u="sng">
                <a:solidFill>
                  <a:srgbClr val="ff0000"/>
                </a:solidFill>
                <a:uFill>
                  <a:solidFill>
                    <a:srgbClr val="ffffff"/>
                  </a:solidFill>
                </a:uFill>
                <a:latin typeface="Calibri"/>
              </a:rPr>
              <a:t>公認会計士、監査法人、税理士又は税理士法人（以下、専門家）</a:t>
            </a:r>
            <a:r>
              <a:rPr b="0" lang="en-US" sz="1200" spc="-1" strike="noStrike">
                <a:solidFill>
                  <a:srgbClr val="000000"/>
                </a:solidFill>
                <a:uFill>
                  <a:solidFill>
                    <a:srgbClr val="ffffff"/>
                  </a:solidFill>
                </a:uFill>
                <a:latin typeface="Calibri"/>
              </a:rPr>
              <a:t>を活用することが望ましいこと。</a:t>
            </a:r>
            <a:endParaRPr b="0" lang="en-US" sz="1800" spc="-1" strike="noStrike">
              <a:solidFill>
                <a:srgbClr val="000000"/>
              </a:solidFill>
              <a:uFill>
                <a:solidFill>
                  <a:srgbClr val="ffffff"/>
                </a:solidFill>
              </a:uFill>
              <a:latin typeface="Arial"/>
            </a:endParaRPr>
          </a:p>
          <a:p>
            <a:pPr marL="442800" indent="-442440">
              <a:lnSpc>
                <a:spcPct val="100000"/>
              </a:lnSpc>
            </a:pPr>
            <a:r>
              <a:rPr b="0" lang="en-US" sz="1200" spc="-1" strike="noStrike">
                <a:solidFill>
                  <a:srgbClr val="000000"/>
                </a:solidFill>
                <a:uFill>
                  <a:solidFill>
                    <a:srgbClr val="ffffff"/>
                  </a:solidFill>
                </a:uFill>
                <a:latin typeface="Calibri"/>
              </a:rPr>
              <a:t>　　　　　なお、</a:t>
            </a:r>
            <a:r>
              <a:rPr b="0" lang="en-US" sz="1200" spc="-1" strike="noStrike" u="sng">
                <a:solidFill>
                  <a:srgbClr val="ff0000"/>
                </a:solidFill>
                <a:uFill>
                  <a:solidFill>
                    <a:srgbClr val="ffffff"/>
                  </a:solidFill>
                </a:uFill>
                <a:latin typeface="Calibri"/>
              </a:rPr>
              <a:t>法人が会計監査を受けた場合</a:t>
            </a:r>
            <a:r>
              <a:rPr b="0" lang="en-US" sz="1200" spc="-1" strike="noStrike">
                <a:solidFill>
                  <a:srgbClr val="ff0000"/>
                </a:solidFill>
                <a:uFill>
                  <a:solidFill>
                    <a:srgbClr val="ffffff"/>
                  </a:solidFill>
                </a:uFill>
                <a:latin typeface="Calibri"/>
              </a:rPr>
              <a:t>、</a:t>
            </a:r>
            <a:r>
              <a:rPr b="0" lang="en-US" sz="1200" spc="-1" strike="noStrike" u="sng">
                <a:solidFill>
                  <a:srgbClr val="ff0000"/>
                </a:solidFill>
                <a:uFill>
                  <a:solidFill>
                    <a:srgbClr val="ffffff"/>
                  </a:solidFill>
                </a:uFill>
                <a:latin typeface="Calibri"/>
              </a:rPr>
              <a:t>専門家を活用した場合</a:t>
            </a:r>
            <a:r>
              <a:rPr b="0" lang="en-US" sz="1200" spc="-1" strike="noStrike">
                <a:solidFill>
                  <a:srgbClr val="000000"/>
                </a:solidFill>
                <a:uFill>
                  <a:solidFill>
                    <a:srgbClr val="ffffff"/>
                  </a:solidFill>
                </a:uFill>
                <a:latin typeface="Calibri"/>
              </a:rPr>
              <a:t>又は福祉サービス第三者評価事業を受審した場合において、法人が、法第５９条の規定による所轄庁への届出と合わせて</a:t>
            </a:r>
            <a:r>
              <a:rPr b="0" lang="en-US" sz="1200" spc="-1" strike="noStrike" u="sng">
                <a:solidFill>
                  <a:srgbClr val="ff0000"/>
                </a:solidFill>
                <a:uFill>
                  <a:solidFill>
                    <a:srgbClr val="ffffff"/>
                  </a:solidFill>
                </a:uFill>
                <a:latin typeface="Calibri"/>
              </a:rPr>
              <a:t>当該会計監査報告の写し</a:t>
            </a:r>
            <a:r>
              <a:rPr b="0" lang="en-US" sz="1200" spc="-1" strike="noStrike">
                <a:solidFill>
                  <a:srgbClr val="000000"/>
                </a:solidFill>
                <a:uFill>
                  <a:solidFill>
                    <a:srgbClr val="ffffff"/>
                  </a:solidFill>
                </a:uFill>
                <a:latin typeface="Calibri"/>
              </a:rPr>
              <a:t>、</a:t>
            </a:r>
            <a:r>
              <a:rPr b="0" lang="en-US" sz="1200" spc="-1" strike="noStrike" u="sng">
                <a:solidFill>
                  <a:srgbClr val="ff0000"/>
                </a:solidFill>
                <a:uFill>
                  <a:solidFill>
                    <a:srgbClr val="ffffff"/>
                  </a:solidFill>
                </a:uFill>
                <a:latin typeface="Calibri"/>
              </a:rPr>
              <a:t>当該専門家の活用に関する結果報告書の写し</a:t>
            </a:r>
            <a:r>
              <a:rPr b="0" lang="en-US" sz="1200" spc="-1" strike="noStrike">
                <a:solidFill>
                  <a:srgbClr val="000000"/>
                </a:solidFill>
                <a:uFill>
                  <a:solidFill>
                    <a:srgbClr val="ffffff"/>
                  </a:solidFill>
                </a:uFill>
                <a:latin typeface="Calibri"/>
              </a:rPr>
              <a:t>又は当該福祉サービス第三者評価事業の受審結果の写しを所轄庁に提出したときは、</a:t>
            </a:r>
            <a:r>
              <a:rPr b="0" lang="en-US" sz="1200" spc="-1" strike="noStrike" u="sng">
                <a:solidFill>
                  <a:srgbClr val="ff0000"/>
                </a:solidFill>
                <a:uFill>
                  <a:solidFill>
                    <a:srgbClr val="ffffff"/>
                  </a:solidFill>
                </a:uFill>
                <a:latin typeface="Calibri"/>
              </a:rPr>
              <a:t>実地監査（中略）について・・・、法人の自主性の確保や負担軽減を図ることとして差し支えない</a:t>
            </a:r>
            <a:r>
              <a:rPr b="0" lang="en-US" sz="1200" spc="-1" strike="noStrike">
                <a:solidFill>
                  <a:srgbClr val="000000"/>
                </a:solidFill>
                <a:uFill>
                  <a:solidFill>
                    <a:srgbClr val="ffffff"/>
                  </a:solidFill>
                </a:uFill>
                <a:latin typeface="Calibri"/>
              </a:rPr>
              <a:t>こと。</a:t>
            </a:r>
            <a:endParaRPr b="0" lang="en-US" sz="1800" spc="-1" strike="noStrike">
              <a:solidFill>
                <a:srgbClr val="000000"/>
              </a:solidFill>
              <a:uFill>
                <a:solidFill>
                  <a:srgbClr val="ffffff"/>
                </a:solidFill>
              </a:uFill>
              <a:latin typeface="Arial"/>
            </a:endParaRPr>
          </a:p>
          <a:p>
            <a:pPr marL="266760" indent="-266400">
              <a:lnSpc>
                <a:spcPct val="100000"/>
              </a:lnSpc>
            </a:pPr>
            <a:endParaRPr b="0" lang="en-US" sz="1800" spc="-1" strike="noStrike">
              <a:solidFill>
                <a:srgbClr val="000000"/>
              </a:solidFill>
              <a:uFill>
                <a:solidFill>
                  <a:srgbClr val="ffffff"/>
                </a:solidFill>
              </a:uFill>
              <a:latin typeface="Arial"/>
            </a:endParaRPr>
          </a:p>
          <a:p>
            <a:pPr marL="266760" indent="-266400">
              <a:lnSpc>
                <a:spcPct val="100000"/>
              </a:lnSpc>
            </a:pPr>
            <a:endParaRPr b="0" lang="en-US" sz="1800" spc="-1" strike="noStrike">
              <a:solidFill>
                <a:srgbClr val="000000"/>
              </a:solidFill>
              <a:uFill>
                <a:solidFill>
                  <a:srgbClr val="ffffff"/>
                </a:solidFill>
              </a:uFill>
              <a:latin typeface="Arial"/>
            </a:endParaRPr>
          </a:p>
        </p:txBody>
      </p:sp>
      <p:sp>
        <p:nvSpPr>
          <p:cNvPr id="844" name="CustomShape 6"/>
          <p:cNvSpPr/>
          <p:nvPr/>
        </p:nvSpPr>
        <p:spPr>
          <a:xfrm>
            <a:off x="974520" y="2081520"/>
            <a:ext cx="8424720" cy="1907640"/>
          </a:xfrm>
          <a:prstGeom prst="rect">
            <a:avLst/>
          </a:prstGeom>
          <a:ln>
            <a:solidFill>
              <a:schemeClr val="tx1"/>
            </a:solidFill>
            <a:round/>
          </a:ln>
        </p:spPr>
        <p:style>
          <a:lnRef idx="2">
            <a:schemeClr val="accent6"/>
          </a:lnRef>
          <a:fillRef idx="1">
            <a:schemeClr val="lt1"/>
          </a:fillRef>
          <a:effectRef idx="0">
            <a:schemeClr val="accent6"/>
          </a:effectRef>
          <a:fontRef idx="minor"/>
        </p:style>
      </p:sp>
      <p:sp>
        <p:nvSpPr>
          <p:cNvPr id="845" name="CustomShape 7"/>
          <p:cNvSpPr/>
          <p:nvPr/>
        </p:nvSpPr>
        <p:spPr>
          <a:xfrm>
            <a:off x="1052640" y="2175840"/>
            <a:ext cx="5274360" cy="309960"/>
          </a:xfrm>
          <a:prstGeom prst="roundRect">
            <a:avLst>
              <a:gd name="adj" fmla="val 16667"/>
            </a:avLst>
          </a:prstGeom>
          <a:solidFill>
            <a:schemeClr val="accent5">
              <a:lumMod val="20000"/>
              <a:lumOff val="80000"/>
            </a:schemeClr>
          </a:solidFill>
          <a:ln w="6480">
            <a:solidFill>
              <a:schemeClr val="tx1"/>
            </a:solidFill>
            <a:round/>
          </a:ln>
        </p:spPr>
        <p:style>
          <a:lnRef idx="0"/>
          <a:fillRef idx="0"/>
          <a:effectRef idx="0"/>
          <a:fontRef idx="minor"/>
        </p:style>
        <p:txBody>
          <a:bodyPr lIns="90000" rIns="90000" tIns="36000" bIns="0" anchor="ctr"/>
          <a:p>
            <a:pPr>
              <a:lnSpc>
                <a:spcPct val="100000"/>
              </a:lnSpc>
            </a:pPr>
            <a:r>
              <a:rPr b="0" lang="en-US" sz="1600" spc="-1" strike="noStrike">
                <a:solidFill>
                  <a:srgbClr val="000000"/>
                </a:solidFill>
                <a:uFill>
                  <a:solidFill>
                    <a:srgbClr val="ffffff"/>
                  </a:solidFill>
                </a:uFill>
                <a:latin typeface="ＭＳ Ｐゴシック"/>
              </a:rPr>
              <a:t>財務会計に関する内部統制の向上に対する支援の例</a:t>
            </a:r>
            <a:endParaRPr b="0" lang="en-US" sz="1800" spc="-1" strike="noStrike">
              <a:solidFill>
                <a:srgbClr val="000000"/>
              </a:solidFill>
              <a:uFill>
                <a:solidFill>
                  <a:srgbClr val="ffffff"/>
                </a:solidFill>
              </a:uFill>
              <a:latin typeface="Arial"/>
            </a:endParaRPr>
          </a:p>
        </p:txBody>
      </p:sp>
      <p:sp>
        <p:nvSpPr>
          <p:cNvPr id="846" name="CustomShape 8"/>
          <p:cNvSpPr/>
          <p:nvPr/>
        </p:nvSpPr>
        <p:spPr>
          <a:xfrm>
            <a:off x="974520" y="2441160"/>
            <a:ext cx="8689680" cy="737280"/>
          </a:xfrm>
          <a:prstGeom prst="rect">
            <a:avLst/>
          </a:prstGeom>
          <a:noFill/>
          <a:ln w="6480">
            <a:noFill/>
          </a:ln>
        </p:spPr>
        <p:style>
          <a:lnRef idx="0"/>
          <a:fillRef idx="0"/>
          <a:effectRef idx="0"/>
          <a:fontRef idx="minor"/>
        </p:style>
        <p:txBody>
          <a:bodyPr lIns="90000" rIns="90000" tIns="144000" bIns="45000" anchor="ctr"/>
          <a:p>
            <a:pPr>
              <a:lnSpc>
                <a:spcPct val="100000"/>
              </a:lnSpc>
            </a:pPr>
            <a:r>
              <a:rPr b="0" lang="en-US" sz="1200" spc="-1" strike="noStrike">
                <a:solidFill>
                  <a:srgbClr val="000000"/>
                </a:solidFill>
                <a:uFill>
                  <a:solidFill>
                    <a:srgbClr val="ffffff"/>
                  </a:solidFill>
                </a:uFill>
                <a:latin typeface="Calibri"/>
              </a:rPr>
              <a:t>・法人全般の統制（ガバナンス体制、各種規程・業務手順の整備 等）</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・各種事業の統制（購買、固定資産、資金管理、人件費、収益、在庫管理等の各業務のリスクへの対応手続支援等）</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・決算の統制（決算・財務報告に関する規程整備、決算業務体制、計算書類等の確定作業等に対する支援等）</a:t>
            </a:r>
            <a:endParaRPr b="0" lang="en-US" sz="1800" spc="-1" strike="noStrike">
              <a:solidFill>
                <a:srgbClr val="000000"/>
              </a:solidFill>
              <a:uFill>
                <a:solidFill>
                  <a:srgbClr val="ffffff"/>
                </a:solidFill>
              </a:uFill>
              <a:latin typeface="Arial"/>
            </a:endParaRPr>
          </a:p>
        </p:txBody>
      </p:sp>
      <p:sp>
        <p:nvSpPr>
          <p:cNvPr id="847" name="CustomShape 9"/>
          <p:cNvSpPr/>
          <p:nvPr/>
        </p:nvSpPr>
        <p:spPr>
          <a:xfrm>
            <a:off x="1052640" y="3169800"/>
            <a:ext cx="5850360" cy="309960"/>
          </a:xfrm>
          <a:prstGeom prst="roundRect">
            <a:avLst>
              <a:gd name="adj" fmla="val 16667"/>
            </a:avLst>
          </a:prstGeom>
          <a:solidFill>
            <a:schemeClr val="accent5">
              <a:lumMod val="20000"/>
              <a:lumOff val="80000"/>
            </a:schemeClr>
          </a:solidFill>
          <a:ln w="6480">
            <a:solidFill>
              <a:schemeClr val="tx1"/>
            </a:solidFill>
            <a:round/>
          </a:ln>
        </p:spPr>
        <p:style>
          <a:lnRef idx="0"/>
          <a:fillRef idx="0"/>
          <a:effectRef idx="0"/>
          <a:fontRef idx="minor"/>
        </p:style>
        <p:txBody>
          <a:bodyPr lIns="90000" rIns="90000" tIns="36000" bIns="0"/>
          <a:p>
            <a:pPr>
              <a:lnSpc>
                <a:spcPct val="100000"/>
              </a:lnSpc>
            </a:pPr>
            <a:r>
              <a:rPr b="0" lang="en-US" sz="1600" spc="-1" strike="noStrike">
                <a:solidFill>
                  <a:srgbClr val="000000"/>
                </a:solidFill>
                <a:uFill>
                  <a:solidFill>
                    <a:srgbClr val="ffffff"/>
                  </a:solidFill>
                </a:uFill>
                <a:latin typeface="ＭＳ Ｐゴシック"/>
              </a:rPr>
              <a:t>財務会計に関する事務処理体制の向上に対する支援の例</a:t>
            </a:r>
            <a:endParaRPr b="0" lang="en-US" sz="1800" spc="-1" strike="noStrike">
              <a:solidFill>
                <a:srgbClr val="000000"/>
              </a:solidFill>
              <a:uFill>
                <a:solidFill>
                  <a:srgbClr val="ffffff"/>
                </a:solidFill>
              </a:uFill>
              <a:latin typeface="Arial"/>
            </a:endParaRPr>
          </a:p>
        </p:txBody>
      </p:sp>
      <p:sp>
        <p:nvSpPr>
          <p:cNvPr id="848" name="CustomShape 10"/>
          <p:cNvSpPr/>
          <p:nvPr/>
        </p:nvSpPr>
        <p:spPr>
          <a:xfrm>
            <a:off x="974520" y="3432600"/>
            <a:ext cx="8590680" cy="554760"/>
          </a:xfrm>
          <a:prstGeom prst="rect">
            <a:avLst/>
          </a:prstGeom>
          <a:noFill/>
          <a:ln w="6480">
            <a:noFill/>
          </a:ln>
        </p:spPr>
        <p:style>
          <a:lnRef idx="0"/>
          <a:fillRef idx="0"/>
          <a:effectRef idx="0"/>
          <a:fontRef idx="minor"/>
        </p:style>
        <p:txBody>
          <a:bodyPr lIns="90000" rIns="90000" tIns="144000" bIns="45000" anchor="ctr"/>
          <a:p>
            <a:pPr marL="82440" indent="-82080">
              <a:lnSpc>
                <a:spcPct val="100000"/>
              </a:lnSpc>
            </a:pPr>
            <a:r>
              <a:rPr b="0" lang="en-US" sz="1200" spc="-1" strike="noStrike">
                <a:solidFill>
                  <a:srgbClr val="000000"/>
                </a:solidFill>
                <a:uFill>
                  <a:solidFill>
                    <a:srgbClr val="ffffff"/>
                  </a:solidFill>
                </a:uFill>
                <a:latin typeface="ＭＳ Ｐゴシック"/>
              </a:rPr>
              <a:t>・法人が作成する計算書類等の会計基準との整合性の点検及び改善支援</a:t>
            </a:r>
            <a:endParaRPr b="0" lang="en-US" sz="1800" spc="-1" strike="noStrike">
              <a:solidFill>
                <a:srgbClr val="000000"/>
              </a:solidFill>
              <a:uFill>
                <a:solidFill>
                  <a:srgbClr val="ffffff"/>
                </a:solidFill>
              </a:uFill>
              <a:latin typeface="Arial"/>
            </a:endParaRPr>
          </a:p>
          <a:p>
            <a:pPr marL="82440" indent="-82080">
              <a:lnSpc>
                <a:spcPct val="100000"/>
              </a:lnSpc>
            </a:pPr>
            <a:r>
              <a:rPr b="0" lang="en-US" sz="1200" spc="-1" strike="noStrike">
                <a:solidFill>
                  <a:srgbClr val="000000"/>
                </a:solidFill>
                <a:uFill>
                  <a:solidFill>
                    <a:srgbClr val="ffffff"/>
                  </a:solidFill>
                </a:uFill>
                <a:latin typeface="ＭＳ Ｐゴシック"/>
              </a:rPr>
              <a:t>・経理体制の現状把握、効率化等改善に対する支援　等</a:t>
            </a:r>
            <a:endParaRPr b="0" lang="en-US" sz="1800" spc="-1" strike="noStrike">
              <a:solidFill>
                <a:srgbClr val="000000"/>
              </a:solidFill>
              <a:uFill>
                <a:solidFill>
                  <a:srgbClr val="ffffff"/>
                </a:solidFill>
              </a:uFill>
              <a:latin typeface="Arial"/>
            </a:endParaRPr>
          </a:p>
        </p:txBody>
      </p:sp>
      <p:sp>
        <p:nvSpPr>
          <p:cNvPr id="849" name="CustomShape 11"/>
          <p:cNvSpPr/>
          <p:nvPr/>
        </p:nvSpPr>
        <p:spPr>
          <a:xfrm>
            <a:off x="6435000" y="2154960"/>
            <a:ext cx="2808000" cy="425160"/>
          </a:xfrm>
          <a:prstGeom prst="rect">
            <a:avLst/>
          </a:prstGeom>
          <a:noFill/>
          <a:ln w="12600">
            <a:solidFill>
              <a:schemeClr val="tx1"/>
            </a:solidFill>
            <a:round/>
          </a:ln>
        </p:spPr>
        <p:style>
          <a:lnRef idx="0"/>
          <a:fillRef idx="0"/>
          <a:effectRef idx="0"/>
          <a:fontRef idx="minor"/>
        </p:style>
        <p:txBody>
          <a:bodyPr lIns="90000" rIns="90000" tIns="45000" bIns="45000"/>
          <a:p>
            <a:pPr algn="ctr">
              <a:lnSpc>
                <a:spcPct val="100000"/>
              </a:lnSpc>
            </a:pPr>
            <a:r>
              <a:rPr b="0" lang="en-US" sz="1100" spc="-1" strike="noStrike">
                <a:solidFill>
                  <a:srgbClr val="000000"/>
                </a:solidFill>
                <a:uFill>
                  <a:solidFill>
                    <a:srgbClr val="ffffff"/>
                  </a:solidFill>
                </a:uFill>
                <a:latin typeface="Arial"/>
              </a:rPr>
              <a:t>第</a:t>
            </a:r>
            <a:r>
              <a:rPr b="0" lang="en-US" sz="1100" spc="-1" strike="noStrike">
                <a:solidFill>
                  <a:srgbClr val="000000"/>
                </a:solidFill>
                <a:uFill>
                  <a:solidFill>
                    <a:srgbClr val="ffffff"/>
                  </a:solidFill>
                </a:uFill>
                <a:latin typeface="Arial"/>
              </a:rPr>
              <a:t>2</a:t>
            </a:r>
            <a:r>
              <a:rPr b="0" lang="en-US" sz="1100" spc="-1" strike="noStrike">
                <a:solidFill>
                  <a:srgbClr val="000000"/>
                </a:solidFill>
                <a:uFill>
                  <a:solidFill>
                    <a:srgbClr val="ffffff"/>
                  </a:solidFill>
                </a:uFill>
                <a:latin typeface="Arial"/>
              </a:rPr>
              <a:t>回社会福祉法人の財務規律の向上に向けた検討会資料　要約抜粋</a:t>
            </a:r>
            <a:endParaRPr b="0" lang="en-US" sz="1800" spc="-1" strike="noStrike">
              <a:solidFill>
                <a:srgbClr val="000000"/>
              </a:solidFill>
              <a:uFill>
                <a:solidFill>
                  <a:srgbClr val="ffffff"/>
                </a:solidFill>
              </a:uFill>
              <a:latin typeface="Arial"/>
            </a:endParaRPr>
          </a:p>
        </p:txBody>
      </p:sp>
      <p:sp>
        <p:nvSpPr>
          <p:cNvPr id="850" name="CustomShape 12"/>
          <p:cNvSpPr/>
          <p:nvPr/>
        </p:nvSpPr>
        <p:spPr>
          <a:xfrm rot="5400000">
            <a:off x="50760" y="2360880"/>
            <a:ext cx="1223640" cy="62352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851" name="CustomShape 13"/>
          <p:cNvSpPr/>
          <p:nvPr/>
        </p:nvSpPr>
        <p:spPr>
          <a:xfrm>
            <a:off x="2943000" y="6369840"/>
            <a:ext cx="6300360" cy="309960"/>
          </a:xfrm>
          <a:prstGeom prst="roundRect">
            <a:avLst>
              <a:gd name="adj" fmla="val 16667"/>
            </a:avLst>
          </a:prstGeom>
          <a:solidFill>
            <a:schemeClr val="accent5">
              <a:lumMod val="20000"/>
              <a:lumOff val="80000"/>
            </a:schemeClr>
          </a:solidFill>
          <a:ln w="6480">
            <a:solidFill>
              <a:schemeClr val="tx1"/>
            </a:solidFill>
            <a:round/>
          </a:ln>
        </p:spPr>
        <p:style>
          <a:lnRef idx="0"/>
          <a:fillRef idx="0"/>
          <a:effectRef idx="0"/>
          <a:fontRef idx="minor"/>
        </p:style>
        <p:txBody>
          <a:bodyPr lIns="90000" rIns="90000" tIns="36000" bIns="0"/>
          <a:p>
            <a:pPr>
              <a:lnSpc>
                <a:spcPct val="100000"/>
              </a:lnSpc>
            </a:pPr>
            <a:r>
              <a:rPr b="0" lang="en-US" sz="1600" spc="-1" strike="noStrike">
                <a:solidFill>
                  <a:srgbClr val="000000"/>
                </a:solidFill>
                <a:uFill>
                  <a:solidFill>
                    <a:srgbClr val="ffffff"/>
                  </a:solidFill>
                </a:uFill>
                <a:latin typeface="ＭＳ Ｐゴシック"/>
              </a:rPr>
              <a:t>◆</a:t>
            </a:r>
            <a:r>
              <a:rPr b="0" lang="en-US" sz="1600" spc="-1" strike="noStrike">
                <a:solidFill>
                  <a:srgbClr val="000000"/>
                </a:solidFill>
                <a:uFill>
                  <a:solidFill>
                    <a:srgbClr val="ffffff"/>
                  </a:solidFill>
                </a:uFill>
                <a:latin typeface="ＭＳ Ｐゴシック"/>
              </a:rPr>
              <a:t>「社会福祉法人指導監査実施要綱の制定について」（局長通知）</a:t>
            </a:r>
            <a:endParaRPr b="0" lang="en-US" sz="1800" spc="-1" strike="noStrike">
              <a:solidFill>
                <a:srgbClr val="000000"/>
              </a:solidFill>
              <a:uFill>
                <a:solidFill>
                  <a:srgbClr val="ffffff"/>
                </a:solidFill>
              </a:uFill>
              <a:latin typeface="Arial"/>
            </a:endParaRPr>
          </a:p>
        </p:txBody>
      </p:sp>
      <p:sp>
        <p:nvSpPr>
          <p:cNvPr id="852" name="CustomShape 14"/>
          <p:cNvSpPr/>
          <p:nvPr/>
        </p:nvSpPr>
        <p:spPr>
          <a:xfrm rot="5400000">
            <a:off x="1064880" y="4377240"/>
            <a:ext cx="1223640" cy="62352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853" name="CustomShape 15"/>
          <p:cNvSpPr/>
          <p:nvPr/>
        </p:nvSpPr>
        <p:spPr>
          <a:xfrm rot="5400000">
            <a:off x="2360880" y="6057360"/>
            <a:ext cx="395640" cy="68364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854" name="CustomShape 16"/>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32</a:t>
            </a:r>
            <a:endParaRPr b="0" lang="en-US" sz="1200" spc="-1" strike="noStrike">
              <a:solidFill>
                <a:srgbClr val="000000"/>
              </a:solidFill>
              <a:uFill>
                <a:solidFill>
                  <a:srgbClr val="ffffff"/>
                </a:solidFill>
              </a:uFill>
              <a:latin typeface="Arial"/>
            </a:endParaRPr>
          </a:p>
        </p:txBody>
      </p:sp>
    </p:spTree>
  </p:cSld>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5" name="CustomShape 1"/>
          <p:cNvSpPr/>
          <p:nvPr/>
        </p:nvSpPr>
        <p:spPr>
          <a:xfrm>
            <a:off x="102960" y="44640"/>
            <a:ext cx="9601200" cy="44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108000" bIns="45000" anchor="ctr"/>
          <a:p>
            <a:pPr algn="ctr">
              <a:lnSpc>
                <a:spcPct val="100000"/>
              </a:lnSpc>
            </a:pPr>
            <a:r>
              <a:rPr b="1" lang="en-US" sz="2000" spc="-1" strike="noStrike">
                <a:solidFill>
                  <a:srgbClr val="000000"/>
                </a:solidFill>
                <a:uFill>
                  <a:solidFill>
                    <a:srgbClr val="ffffff"/>
                  </a:solidFill>
                </a:uFill>
                <a:latin typeface="メイリオ"/>
                <a:ea typeface="メイリオ"/>
              </a:rPr>
              <a:t>会計監査人設置義務の範囲について（参考）</a:t>
            </a:r>
            <a:endParaRPr b="0" lang="en-US" sz="1800" spc="-1" strike="noStrike">
              <a:solidFill>
                <a:srgbClr val="000000"/>
              </a:solidFill>
              <a:uFill>
                <a:solidFill>
                  <a:srgbClr val="ffffff"/>
                </a:solidFill>
              </a:uFill>
              <a:latin typeface="Arial"/>
            </a:endParaRPr>
          </a:p>
        </p:txBody>
      </p:sp>
      <p:sp>
        <p:nvSpPr>
          <p:cNvPr id="856" name="CustomShape 2"/>
          <p:cNvSpPr/>
          <p:nvPr/>
        </p:nvSpPr>
        <p:spPr>
          <a:xfrm>
            <a:off x="102960" y="708480"/>
            <a:ext cx="9601200" cy="4088520"/>
          </a:xfrm>
          <a:prstGeom prst="rect">
            <a:avLst/>
          </a:prstGeom>
          <a:ln w="12600">
            <a:round/>
          </a:ln>
        </p:spPr>
        <p:style>
          <a:lnRef idx="2">
            <a:schemeClr val="dk1"/>
          </a:lnRef>
          <a:fillRef idx="1">
            <a:schemeClr val="lt1"/>
          </a:fillRef>
          <a:effectRef idx="0">
            <a:schemeClr val="dk1"/>
          </a:effectRef>
          <a:fontRef idx="minor"/>
        </p:style>
      </p:sp>
      <p:sp>
        <p:nvSpPr>
          <p:cNvPr id="857" name="CustomShape 3"/>
          <p:cNvSpPr/>
          <p:nvPr/>
        </p:nvSpPr>
        <p:spPr>
          <a:xfrm>
            <a:off x="142920" y="909000"/>
            <a:ext cx="9354600" cy="2432160"/>
          </a:xfrm>
          <a:prstGeom prst="rect">
            <a:avLst/>
          </a:prstGeom>
          <a:noFill/>
          <a:ln w="28440">
            <a:noFill/>
          </a:ln>
        </p:spPr>
        <p:style>
          <a:lnRef idx="0"/>
          <a:fillRef idx="0"/>
          <a:effectRef idx="0"/>
          <a:fontRef idx="minor"/>
        </p:style>
        <p:txBody>
          <a:bodyPr lIns="72000" rIns="72000" tIns="72000" bIns="72000" anchor="ctr"/>
          <a:p>
            <a:pPr marL="179280" indent="-178920" algn="just">
              <a:lnSpc>
                <a:spcPts val="706"/>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会計監査人設置の基準については、最終会計年度の収益３０億円／負債６０億円を超える法人。</a:t>
            </a:r>
            <a:endParaRPr b="0" lang="en-US" sz="1800" spc="-1" strike="noStrike">
              <a:solidFill>
                <a:srgbClr val="000000"/>
              </a:solidFill>
              <a:uFill>
                <a:solidFill>
                  <a:srgbClr val="ffffff"/>
                </a:solidFill>
              </a:uFill>
              <a:latin typeface="Arial"/>
            </a:endParaRPr>
          </a:p>
          <a:p>
            <a:pPr marL="179280" indent="-178920" algn="just">
              <a:lnSpc>
                <a:spcPts val="706"/>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会計監査人の導入は、今回の改革の柱の一つであり、しっかりとした監査体制を構築し、社会福祉法人への信頼を確立するとともに、法人の経営力強化・効率的な経営の観点からも、一定の規模を超える社会福祉法人に会計監査人による監査を義務付け、ガバナンスの強化、財務規律の強化を図ることが重要である。</a:t>
            </a:r>
            <a:endParaRPr b="0" lang="en-US" sz="1800" spc="-1" strike="noStrike">
              <a:solidFill>
                <a:srgbClr val="000000"/>
              </a:solidFill>
              <a:uFill>
                <a:solidFill>
                  <a:srgbClr val="ffffff"/>
                </a:solidFill>
              </a:uFill>
              <a:latin typeface="Arial"/>
            </a:endParaRPr>
          </a:p>
          <a:p>
            <a:pPr marL="179280" indent="-178920" algn="just">
              <a:lnSpc>
                <a:spcPts val="706"/>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会計監査人の導入については、①選任までに、予備調査を含め、一定の期間が必要であるほか、②監査を受ける社会福祉法人及び監査を実施する公認会計士等の双方において、会計監査人制度・社会福祉法人制度等への理解及び態勢整備等の準備が必要である。</a:t>
            </a:r>
            <a:endParaRPr b="0" lang="en-US" sz="1800" spc="-1" strike="noStrike">
              <a:solidFill>
                <a:srgbClr val="000000"/>
              </a:solidFill>
              <a:uFill>
                <a:solidFill>
                  <a:srgbClr val="ffffff"/>
                </a:solidFill>
              </a:uFill>
              <a:latin typeface="Arial"/>
            </a:endParaRPr>
          </a:p>
          <a:p>
            <a:pPr marL="179280" indent="-178920" algn="just">
              <a:lnSpc>
                <a:spcPts val="706"/>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会計監査人制度を円滑に導入し、より多くの社会福祉法人に安定的に根付かせていくためには、段階的に制度を導入することが適当であり、　具体的には、以下のとおり。</a:t>
            </a:r>
            <a:endParaRPr b="0" lang="en-US" sz="1800" spc="-1" strike="noStrike">
              <a:solidFill>
                <a:srgbClr val="000000"/>
              </a:solidFill>
              <a:uFill>
                <a:solidFill>
                  <a:srgbClr val="ffffff"/>
                </a:solidFill>
              </a:uFill>
              <a:latin typeface="Arial"/>
            </a:endParaRPr>
          </a:p>
        </p:txBody>
      </p:sp>
      <p:sp>
        <p:nvSpPr>
          <p:cNvPr id="858" name="CustomShape 4"/>
          <p:cNvSpPr/>
          <p:nvPr/>
        </p:nvSpPr>
        <p:spPr>
          <a:xfrm>
            <a:off x="102960" y="566280"/>
            <a:ext cx="3211560" cy="365040"/>
          </a:xfrm>
          <a:prstGeom prst="rect">
            <a:avLst/>
          </a:prstGeom>
          <a:ln w="12600">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1" lang="en-US" sz="1800" spc="-1" strike="noStrike">
                <a:solidFill>
                  <a:srgbClr val="000000"/>
                </a:solidFill>
                <a:uFill>
                  <a:solidFill>
                    <a:srgbClr val="ffffff"/>
                  </a:solidFill>
                </a:uFill>
                <a:latin typeface="Calibri"/>
              </a:rPr>
              <a:t>会計監査人設置義務法人 </a:t>
            </a:r>
            <a:endParaRPr b="0" lang="en-US" sz="1800" spc="-1" strike="noStrike">
              <a:solidFill>
                <a:srgbClr val="000000"/>
              </a:solidFill>
              <a:uFill>
                <a:solidFill>
                  <a:srgbClr val="ffffff"/>
                </a:solidFill>
              </a:uFill>
              <a:latin typeface="Arial"/>
            </a:endParaRPr>
          </a:p>
        </p:txBody>
      </p:sp>
      <p:sp>
        <p:nvSpPr>
          <p:cNvPr id="859" name="CustomShape 5"/>
          <p:cNvSpPr/>
          <p:nvPr/>
        </p:nvSpPr>
        <p:spPr>
          <a:xfrm>
            <a:off x="194400" y="3292200"/>
            <a:ext cx="9437760" cy="1423440"/>
          </a:xfrm>
          <a:prstGeom prst="rect">
            <a:avLst/>
          </a:prstGeom>
          <a:noFill/>
          <a:ln cap="rnd" w="15840">
            <a:solidFill>
              <a:schemeClr val="tx1"/>
            </a:solidFill>
            <a:custDash>
              <a:ds d="400000" sp="300000"/>
            </a:custDash>
            <a:round/>
          </a:ln>
        </p:spPr>
        <p:style>
          <a:lnRef idx="0"/>
          <a:fillRef idx="0"/>
          <a:effectRef idx="0"/>
          <a:fontRef idx="minor"/>
        </p:style>
        <p:txBody>
          <a:bodyPr lIns="72000" rIns="72000" tIns="72000" bIns="72000" anchor="ctr"/>
          <a:p>
            <a:pPr>
              <a:lnSpc>
                <a:spcPct val="100000"/>
              </a:lnSpc>
            </a:pPr>
            <a:r>
              <a:rPr b="0" lang="en-US" sz="1400" spc="-1" strike="noStrike">
                <a:solidFill>
                  <a:srgbClr val="000000"/>
                </a:solidFill>
                <a:uFill>
                  <a:solidFill>
                    <a:srgbClr val="ffffff"/>
                  </a:solidFill>
                </a:uFill>
                <a:latin typeface="Calibri"/>
              </a:rPr>
              <a:t>　　</a:t>
            </a:r>
            <a:r>
              <a:rPr b="0" lang="en-US" sz="1400" spc="-1" strike="noStrike" u="sng">
                <a:solidFill>
                  <a:srgbClr val="ff0000"/>
                </a:solidFill>
                <a:uFill>
                  <a:solidFill>
                    <a:srgbClr val="ffffff"/>
                  </a:solidFill>
                </a:uFill>
                <a:latin typeface="Calibri"/>
              </a:rPr>
              <a:t>・　平成２９年度、平成３０年度は、収益３０億円を超える法人又は負債６０億円を超える法人</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平成３１年度、平成３２年度は、収益２０億円を超える法人又は負債４０億円を超える法人</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平成３３年度以降は、収益１０億円を超える法人又は負債２０億円を超える法人</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400" spc="-1" strike="noStrike">
                <a:solidFill>
                  <a:srgbClr val="000000"/>
                </a:solidFill>
                <a:uFill>
                  <a:solidFill>
                    <a:srgbClr val="ffffff"/>
                  </a:solidFill>
                </a:uFill>
                <a:latin typeface="Calibri"/>
              </a:rPr>
              <a:t>と段階的に対象範囲を拡大。</a:t>
            </a:r>
            <a:endParaRPr b="0" lang="en-US" sz="1800" spc="-1" strike="noStrike">
              <a:solidFill>
                <a:srgbClr val="000000"/>
              </a:solidFill>
              <a:uFill>
                <a:solidFill>
                  <a:srgbClr val="ffffff"/>
                </a:solidFill>
              </a:uFill>
              <a:latin typeface="Arial"/>
            </a:endParaRPr>
          </a:p>
          <a:p>
            <a:pPr marL="180000" indent="-179640">
              <a:lnSpc>
                <a:spcPct val="100000"/>
              </a:lnSpc>
            </a:pPr>
            <a:r>
              <a:rPr b="0" lang="en-US" sz="1400" spc="-1" strike="noStrike">
                <a:solidFill>
                  <a:srgbClr val="000000"/>
                </a:solidFill>
                <a:uFill>
                  <a:solidFill>
                    <a:srgbClr val="ffffff"/>
                  </a:solidFill>
                </a:uFill>
                <a:latin typeface="Calibri"/>
              </a:rPr>
              <a:t>         </a:t>
            </a:r>
            <a:r>
              <a:rPr b="0" lang="en-US" sz="1400" spc="-1" strike="noStrike">
                <a:solidFill>
                  <a:srgbClr val="000000"/>
                </a:solidFill>
                <a:uFill>
                  <a:solidFill>
                    <a:srgbClr val="ffffff"/>
                  </a:solidFill>
                </a:uFill>
                <a:latin typeface="Calibri"/>
              </a:rPr>
              <a:t>ただし、段階施行の具体的な時期及び基準については、平成２９年度以降の会計監査の実施状況等を踏まえ、必要に応じて見直しを検討する。</a:t>
            </a:r>
            <a:endParaRPr b="0" lang="en-US" sz="1800" spc="-1" strike="noStrike">
              <a:solidFill>
                <a:srgbClr val="000000"/>
              </a:solidFill>
              <a:uFill>
                <a:solidFill>
                  <a:srgbClr val="ffffff"/>
                </a:solidFill>
              </a:uFill>
              <a:latin typeface="Arial"/>
            </a:endParaRPr>
          </a:p>
        </p:txBody>
      </p:sp>
      <p:sp>
        <p:nvSpPr>
          <p:cNvPr id="860" name="CustomShape 6"/>
          <p:cNvSpPr/>
          <p:nvPr/>
        </p:nvSpPr>
        <p:spPr>
          <a:xfrm>
            <a:off x="734040" y="5003280"/>
            <a:ext cx="8970120" cy="1729440"/>
          </a:xfrm>
          <a:prstGeom prst="rect">
            <a:avLst/>
          </a:prstGeom>
          <a:noFill/>
          <a:ln w="12600">
            <a:solidFill>
              <a:schemeClr val="tx1"/>
            </a:solidFill>
            <a:round/>
          </a:ln>
        </p:spPr>
        <p:style>
          <a:lnRef idx="0"/>
          <a:fillRef idx="0"/>
          <a:effectRef idx="0"/>
          <a:fontRef idx="minor"/>
        </p:style>
        <p:txBody>
          <a:bodyPr lIns="72000" rIns="72000" tIns="72000" bIns="72000" anchor="ctr"/>
          <a:p>
            <a:pPr algn="just">
              <a:lnSpc>
                <a:spcPct val="100000"/>
              </a:lnSpc>
            </a:pPr>
            <a:endParaRPr b="0" lang="en-US" sz="1800" spc="-1" strike="noStrike">
              <a:solidFill>
                <a:srgbClr val="000000"/>
              </a:solidFill>
              <a:uFill>
                <a:solidFill>
                  <a:srgbClr val="ffffff"/>
                </a:solidFill>
              </a:uFill>
              <a:latin typeface="Arial"/>
            </a:endParaRPr>
          </a:p>
          <a:p>
            <a:pPr algn="just">
              <a:lnSpc>
                <a:spcPct val="100000"/>
              </a:lnSpc>
            </a:pPr>
            <a:r>
              <a:rPr b="0" lang="en-US" sz="1800" spc="-1" strike="noStrike" u="sng">
                <a:solidFill>
                  <a:srgbClr val="ff0000"/>
                </a:solidFill>
                <a:uFill>
                  <a:solidFill>
                    <a:srgbClr val="ffffff"/>
                  </a:solidFill>
                </a:uFill>
                <a:latin typeface="ＭＳ Ｐゴシック"/>
              </a:rPr>
              <a:t>収益</a:t>
            </a:r>
            <a:r>
              <a:rPr b="0" lang="en-US" sz="1800" spc="-1" strike="noStrike" u="sng">
                <a:solidFill>
                  <a:srgbClr val="ff0000"/>
                </a:solidFill>
                <a:uFill>
                  <a:solidFill>
                    <a:srgbClr val="ffffff"/>
                  </a:solidFill>
                </a:uFill>
                <a:latin typeface="ＭＳ Ｐゴシック"/>
              </a:rPr>
              <a:t>30</a:t>
            </a:r>
            <a:r>
              <a:rPr b="0" lang="en-US" sz="1800" spc="-1" strike="noStrike" u="sng">
                <a:solidFill>
                  <a:srgbClr val="ff0000"/>
                </a:solidFill>
                <a:uFill>
                  <a:solidFill>
                    <a:srgbClr val="ffffff"/>
                  </a:solidFill>
                </a:uFill>
                <a:latin typeface="ＭＳ Ｐゴシック"/>
              </a:rPr>
              <a:t>億円（負債</a:t>
            </a:r>
            <a:r>
              <a:rPr b="0" lang="en-US" sz="1800" spc="-1" strike="noStrike" u="sng">
                <a:solidFill>
                  <a:srgbClr val="ff0000"/>
                </a:solidFill>
                <a:uFill>
                  <a:solidFill>
                    <a:srgbClr val="ffffff"/>
                  </a:solidFill>
                </a:uFill>
                <a:latin typeface="ＭＳ Ｐゴシック"/>
              </a:rPr>
              <a:t>60</a:t>
            </a:r>
            <a:r>
              <a:rPr b="0" lang="en-US" sz="1800" spc="-1" strike="noStrike" u="sng">
                <a:solidFill>
                  <a:srgbClr val="ff0000"/>
                </a:solidFill>
                <a:uFill>
                  <a:solidFill>
                    <a:srgbClr val="ffffff"/>
                  </a:solidFill>
                </a:uFill>
                <a:latin typeface="ＭＳ Ｐゴシック"/>
              </a:rPr>
              <a:t>億円）以下の法人</a:t>
            </a:r>
            <a:endParaRPr b="0" lang="en-US" sz="1800" spc="-1" strike="noStrike">
              <a:solidFill>
                <a:srgbClr val="000000"/>
              </a:solidFill>
              <a:uFill>
                <a:solidFill>
                  <a:srgbClr val="ffffff"/>
                </a:solidFill>
              </a:uFill>
              <a:latin typeface="Arial"/>
            </a:endParaRPr>
          </a:p>
          <a:p>
            <a:pPr algn="just">
              <a:lnSpc>
                <a:spcPct val="100000"/>
              </a:lnSpc>
            </a:pPr>
            <a:r>
              <a:rPr b="0" lang="en-US" sz="1800" spc="-1" strike="noStrike">
                <a:solidFill>
                  <a:srgbClr val="000000"/>
                </a:solidFill>
                <a:uFill>
                  <a:solidFill>
                    <a:srgbClr val="ffffff"/>
                  </a:solidFill>
                </a:uFill>
                <a:latin typeface="ＭＳ Ｐゴシック"/>
              </a:rPr>
              <a:t>収益</a:t>
            </a:r>
            <a:r>
              <a:rPr b="0" lang="en-US" sz="1800" spc="-1" strike="noStrike">
                <a:solidFill>
                  <a:srgbClr val="000000"/>
                </a:solidFill>
                <a:uFill>
                  <a:solidFill>
                    <a:srgbClr val="ffffff"/>
                  </a:solidFill>
                </a:uFill>
                <a:latin typeface="ＭＳ Ｐゴシック"/>
              </a:rPr>
              <a:t>10</a:t>
            </a:r>
            <a:r>
              <a:rPr b="0" lang="en-US" sz="1800" spc="-1" strike="noStrike">
                <a:solidFill>
                  <a:srgbClr val="000000"/>
                </a:solidFill>
                <a:uFill>
                  <a:solidFill>
                    <a:srgbClr val="ffffff"/>
                  </a:solidFill>
                </a:uFill>
                <a:latin typeface="ＭＳ Ｐゴシック"/>
              </a:rPr>
              <a:t>億円（負債</a:t>
            </a:r>
            <a:r>
              <a:rPr b="0" lang="en-US" sz="1800" spc="-1" strike="noStrike">
                <a:solidFill>
                  <a:srgbClr val="000000"/>
                </a:solidFill>
                <a:uFill>
                  <a:solidFill>
                    <a:srgbClr val="ffffff"/>
                  </a:solidFill>
                </a:uFill>
                <a:latin typeface="ＭＳ Ｐゴシック"/>
              </a:rPr>
              <a:t>20</a:t>
            </a:r>
            <a:r>
              <a:rPr b="0" lang="en-US" sz="1800" spc="-1" strike="noStrike">
                <a:solidFill>
                  <a:srgbClr val="000000"/>
                </a:solidFill>
                <a:uFill>
                  <a:solidFill>
                    <a:srgbClr val="ffffff"/>
                  </a:solidFill>
                </a:uFill>
                <a:latin typeface="ＭＳ Ｐゴシック"/>
              </a:rPr>
              <a:t>億円）～収益</a:t>
            </a:r>
            <a:r>
              <a:rPr b="0" lang="en-US" sz="1800" spc="-1" strike="noStrike">
                <a:solidFill>
                  <a:srgbClr val="000000"/>
                </a:solidFill>
                <a:uFill>
                  <a:solidFill>
                    <a:srgbClr val="ffffff"/>
                  </a:solidFill>
                </a:uFill>
                <a:latin typeface="ＭＳ Ｐゴシック"/>
              </a:rPr>
              <a:t>30</a:t>
            </a:r>
            <a:r>
              <a:rPr b="0" lang="en-US" sz="1800" spc="-1" strike="noStrike">
                <a:solidFill>
                  <a:srgbClr val="000000"/>
                </a:solidFill>
                <a:uFill>
                  <a:solidFill>
                    <a:srgbClr val="ffffff"/>
                  </a:solidFill>
                </a:uFill>
                <a:latin typeface="ＭＳ Ｐゴシック"/>
              </a:rPr>
              <a:t>億円（負債</a:t>
            </a:r>
            <a:r>
              <a:rPr b="0" lang="en-US" sz="1800" spc="-1" strike="noStrike">
                <a:solidFill>
                  <a:srgbClr val="000000"/>
                </a:solidFill>
                <a:uFill>
                  <a:solidFill>
                    <a:srgbClr val="ffffff"/>
                  </a:solidFill>
                </a:uFill>
                <a:latin typeface="ＭＳ Ｐゴシック"/>
              </a:rPr>
              <a:t>60</a:t>
            </a:r>
            <a:r>
              <a:rPr b="0" lang="en-US" sz="1800" spc="-1" strike="noStrike">
                <a:solidFill>
                  <a:srgbClr val="000000"/>
                </a:solidFill>
                <a:uFill>
                  <a:solidFill>
                    <a:srgbClr val="ffffff"/>
                  </a:solidFill>
                </a:uFill>
                <a:latin typeface="ＭＳ Ｐゴシック"/>
              </a:rPr>
              <a:t>億円）の範囲の法人については、段階施行により、会計監査人設置義務の対象としていくことを予定している。（ただし、段階施行の具体的な時期及び基準については、平成</a:t>
            </a:r>
            <a:r>
              <a:rPr b="0" lang="en-US" sz="1800" spc="-1" strike="noStrike">
                <a:solidFill>
                  <a:srgbClr val="000000"/>
                </a:solidFill>
                <a:uFill>
                  <a:solidFill>
                    <a:srgbClr val="ffffff"/>
                  </a:solidFill>
                </a:uFill>
                <a:latin typeface="ＭＳ Ｐゴシック"/>
              </a:rPr>
              <a:t>29</a:t>
            </a:r>
            <a:r>
              <a:rPr b="0" lang="en-US" sz="1800" spc="-1" strike="noStrike">
                <a:solidFill>
                  <a:srgbClr val="000000"/>
                </a:solidFill>
                <a:uFill>
                  <a:solidFill>
                    <a:srgbClr val="ffffff"/>
                  </a:solidFill>
                </a:uFill>
                <a:latin typeface="ＭＳ Ｐゴシック"/>
              </a:rPr>
              <a:t>年度以降の会計監査の実施状況を踏まえ、必要に応じて見直しを検討する。）</a:t>
            </a:r>
            <a:endParaRPr b="0" lang="en-US" sz="1800" spc="-1" strike="noStrike">
              <a:solidFill>
                <a:srgbClr val="000000"/>
              </a:solidFill>
              <a:uFill>
                <a:solidFill>
                  <a:srgbClr val="ffffff"/>
                </a:solidFill>
              </a:uFill>
              <a:latin typeface="Arial"/>
            </a:endParaRPr>
          </a:p>
        </p:txBody>
      </p:sp>
      <p:sp>
        <p:nvSpPr>
          <p:cNvPr id="861" name="CustomShape 7"/>
          <p:cNvSpPr/>
          <p:nvPr/>
        </p:nvSpPr>
        <p:spPr>
          <a:xfrm>
            <a:off x="734040" y="4870800"/>
            <a:ext cx="3891960" cy="365040"/>
          </a:xfrm>
          <a:prstGeom prst="rect">
            <a:avLst/>
          </a:prstGeom>
          <a:ln w="12600">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1" lang="en-US" sz="1800" spc="-1" strike="noStrike">
                <a:solidFill>
                  <a:srgbClr val="000000"/>
                </a:solidFill>
                <a:uFill>
                  <a:solidFill>
                    <a:srgbClr val="ffffff"/>
                  </a:solidFill>
                </a:uFill>
                <a:latin typeface="Calibri"/>
              </a:rPr>
              <a:t>会計監査人設置義務のない法人 </a:t>
            </a:r>
            <a:endParaRPr b="0" lang="en-US" sz="1800" spc="-1" strike="noStrike">
              <a:solidFill>
                <a:srgbClr val="000000"/>
              </a:solidFill>
              <a:uFill>
                <a:solidFill>
                  <a:srgbClr val="ffffff"/>
                </a:solidFill>
              </a:uFill>
              <a:latin typeface="Arial"/>
            </a:endParaRPr>
          </a:p>
        </p:txBody>
      </p:sp>
      <p:sp>
        <p:nvSpPr>
          <p:cNvPr id="862" name="CustomShape 8"/>
          <p:cNvSpPr/>
          <p:nvPr/>
        </p:nvSpPr>
        <p:spPr>
          <a:xfrm rot="5400000">
            <a:off x="-45000" y="5088960"/>
            <a:ext cx="1030320" cy="527760"/>
          </a:xfrm>
          <a:prstGeom prst="bentUpArrow">
            <a:avLst>
              <a:gd name="adj1" fmla="val 25000"/>
              <a:gd name="adj2" fmla="val 25000"/>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863" name="CustomShape 9"/>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33</a:t>
            </a:r>
            <a:endParaRPr b="0" lang="en-US" sz="1200" spc="-1" strike="noStrike">
              <a:solidFill>
                <a:srgbClr val="000000"/>
              </a:solidFill>
              <a:uFill>
                <a:solidFill>
                  <a:srgbClr val="ffffff"/>
                </a:solidFill>
              </a:uFill>
              <a:latin typeface="Arial"/>
            </a:endParaRPr>
          </a:p>
        </p:txBody>
      </p:sp>
    </p:spTree>
  </p:cSld>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4" name="CustomShape 1"/>
          <p:cNvSpPr/>
          <p:nvPr/>
        </p:nvSpPr>
        <p:spPr>
          <a:xfrm>
            <a:off x="108000" y="44640"/>
            <a:ext cx="9603360" cy="44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108000" bIns="45000" anchor="ctr"/>
          <a:p>
            <a:pPr algn="ctr">
              <a:lnSpc>
                <a:spcPct val="100000"/>
              </a:lnSpc>
            </a:pPr>
            <a:r>
              <a:rPr b="1" lang="en-US" sz="2000" spc="-1" strike="noStrike">
                <a:solidFill>
                  <a:srgbClr val="000000"/>
                </a:solidFill>
                <a:uFill>
                  <a:solidFill>
                    <a:srgbClr val="ffffff"/>
                  </a:solidFill>
                </a:uFill>
                <a:latin typeface="メイリオ"/>
                <a:ea typeface="メイリオ"/>
              </a:rPr>
              <a:t>会計監査の実施又は専門家の活用と指導監査との関係（活用できる書類）</a:t>
            </a:r>
            <a:endParaRPr b="0" lang="en-US" sz="1800" spc="-1" strike="noStrike">
              <a:solidFill>
                <a:srgbClr val="000000"/>
              </a:solidFill>
              <a:uFill>
                <a:solidFill>
                  <a:srgbClr val="ffffff"/>
                </a:solidFill>
              </a:uFill>
              <a:latin typeface="Arial"/>
            </a:endParaRPr>
          </a:p>
        </p:txBody>
      </p:sp>
      <p:sp>
        <p:nvSpPr>
          <p:cNvPr id="865" name="CustomShape 2"/>
          <p:cNvSpPr/>
          <p:nvPr/>
        </p:nvSpPr>
        <p:spPr>
          <a:xfrm>
            <a:off x="108000" y="584640"/>
            <a:ext cx="9601200" cy="683640"/>
          </a:xfrm>
          <a:prstGeom prst="rect">
            <a:avLst/>
          </a:prstGeom>
          <a:ln w="12600">
            <a:round/>
          </a:ln>
        </p:spPr>
        <p:style>
          <a:lnRef idx="2">
            <a:schemeClr val="dk1"/>
          </a:lnRef>
          <a:fillRef idx="1">
            <a:schemeClr val="lt1"/>
          </a:fillRef>
          <a:effectRef idx="0">
            <a:schemeClr val="dk1"/>
          </a:effectRef>
          <a:fontRef idx="minor"/>
        </p:style>
      </p:sp>
      <p:sp>
        <p:nvSpPr>
          <p:cNvPr id="866" name="CustomShape 3"/>
          <p:cNvSpPr/>
          <p:nvPr/>
        </p:nvSpPr>
        <p:spPr>
          <a:xfrm>
            <a:off x="268200" y="552240"/>
            <a:ext cx="9441000" cy="677520"/>
          </a:xfrm>
          <a:prstGeom prst="rect">
            <a:avLst/>
          </a:prstGeom>
          <a:noFill/>
          <a:ln w="28440">
            <a:noFill/>
          </a:ln>
        </p:spPr>
        <p:style>
          <a:lnRef idx="0"/>
          <a:fillRef idx="0"/>
          <a:effectRef idx="0"/>
          <a:fontRef idx="minor"/>
        </p:style>
        <p:txBody>
          <a:bodyPr lIns="72000" rIns="72000" tIns="72000" bIns="72000" anchor="ctr"/>
          <a:p>
            <a:pPr marL="174600" indent="-174240">
              <a:lnSpc>
                <a:spcPct val="150000"/>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以下の法人類型ごとに所轄庁が確認書類の提出を受けることにより、指導監査において、</a:t>
            </a:r>
            <a:r>
              <a:rPr b="0" lang="en-US" sz="1400" spc="-1" strike="noStrike">
                <a:solidFill>
                  <a:srgbClr val="000000"/>
                </a:solidFill>
                <a:uFill>
                  <a:solidFill>
                    <a:srgbClr val="ffffff"/>
                  </a:solidFill>
                </a:uFill>
                <a:latin typeface="Calibri"/>
              </a:rPr>
              <a:t>当該確認書類の活用を図ることができる。</a:t>
            </a:r>
            <a:endParaRPr b="0" lang="en-US" sz="1800" spc="-1" strike="noStrike">
              <a:solidFill>
                <a:srgbClr val="000000"/>
              </a:solidFill>
              <a:uFill>
                <a:solidFill>
                  <a:srgbClr val="ffffff"/>
                </a:solidFill>
              </a:uFill>
              <a:latin typeface="Arial"/>
            </a:endParaRPr>
          </a:p>
        </p:txBody>
      </p:sp>
      <p:graphicFrame>
        <p:nvGraphicFramePr>
          <p:cNvPr id="867" name="Table 4"/>
          <p:cNvGraphicFramePr/>
          <p:nvPr/>
        </p:nvGraphicFramePr>
        <p:xfrm>
          <a:off x="116640" y="1350720"/>
          <a:ext cx="9594720" cy="5425920"/>
        </p:xfrm>
        <a:graphic>
          <a:graphicData uri="http://schemas.openxmlformats.org/drawingml/2006/table">
            <a:tbl>
              <a:tblPr/>
              <a:tblGrid>
                <a:gridCol w="3252240"/>
                <a:gridCol w="2448000"/>
                <a:gridCol w="3894480"/>
              </a:tblGrid>
              <a:tr h="584280">
                <a:tc>
                  <a:txBody>
                    <a:bodyPr lIns="92160" rIns="92160" tIns="42480" bIns="42480" anchor="ctr"/>
                    <a:p>
                      <a:pPr algn="ctr">
                        <a:lnSpc>
                          <a:spcPct val="100000"/>
                        </a:lnSpc>
                      </a:pPr>
                      <a:r>
                        <a:rPr b="1" lang="en-US" sz="1400" spc="-1" strike="noStrike">
                          <a:solidFill>
                            <a:srgbClr val="ffffff"/>
                          </a:solidFill>
                          <a:uFill>
                            <a:solidFill>
                              <a:srgbClr val="ffffff"/>
                            </a:solidFill>
                          </a:uFill>
                          <a:latin typeface="Arial"/>
                        </a:rPr>
                        <a:t>法人類型</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92160" rIns="92160" tIns="42480" bIns="42480" anchor="ctr"/>
                    <a:p>
                      <a:pPr algn="ctr">
                        <a:lnSpc>
                          <a:spcPct val="100000"/>
                        </a:lnSpc>
                      </a:pPr>
                      <a:r>
                        <a:rPr b="1" lang="en-US" sz="1400" spc="-1" strike="noStrike">
                          <a:solidFill>
                            <a:srgbClr val="ffffff"/>
                          </a:solidFill>
                          <a:uFill>
                            <a:solidFill>
                              <a:srgbClr val="ffffff"/>
                            </a:solidFill>
                          </a:uFill>
                          <a:latin typeface="Arial"/>
                        </a:rPr>
                        <a:t>会計監査、専門家の活用の場合の指導監査上の取扱い</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c>
                  <a:txBody>
                    <a:bodyPr lIns="92160" rIns="92160" tIns="42480" bIns="42480" anchor="ctr"/>
                    <a:p>
                      <a:pPr marL="6480" algn="ctr">
                        <a:lnSpc>
                          <a:spcPct val="100000"/>
                        </a:lnSpc>
                      </a:pPr>
                      <a:r>
                        <a:rPr b="1" lang="en-US" sz="1400" spc="-1" strike="noStrike">
                          <a:solidFill>
                            <a:srgbClr val="ffffff"/>
                          </a:solidFill>
                          <a:uFill>
                            <a:solidFill>
                              <a:srgbClr val="ffffff"/>
                            </a:solidFill>
                          </a:uFill>
                          <a:latin typeface="Arial"/>
                        </a:rPr>
                        <a:t>活用できる書類</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eeece1"/>
                    </a:solidFill>
                  </a:tcPr>
                </a:tc>
              </a:tr>
              <a:tr h="384120">
                <a:tc rowSpan="3">
                  <a:txBody>
                    <a:bodyPr lIns="92160" rIns="92160" tIns="42480" bIns="42480" anchor="ctr"/>
                    <a:p>
                      <a:pPr marL="179280" indent="-166320">
                        <a:lnSpc>
                          <a:spcPct val="100000"/>
                        </a:lnSpc>
                      </a:pPr>
                      <a:r>
                        <a:rPr b="0" lang="en-US" sz="1400" spc="-1" strike="noStrike">
                          <a:solidFill>
                            <a:srgbClr val="000000"/>
                          </a:solidFill>
                          <a:uFill>
                            <a:solidFill>
                              <a:srgbClr val="ffffff"/>
                            </a:solidFill>
                          </a:uFill>
                          <a:latin typeface="Arial"/>
                        </a:rPr>
                        <a:t>① </a:t>
                      </a:r>
                      <a:r>
                        <a:rPr b="0" lang="en-US" sz="1400" spc="-1" strike="noStrike">
                          <a:solidFill>
                            <a:srgbClr val="000000"/>
                          </a:solidFill>
                          <a:uFill>
                            <a:solidFill>
                              <a:srgbClr val="ffffff"/>
                            </a:solidFill>
                          </a:uFill>
                          <a:latin typeface="Arial"/>
                        </a:rPr>
                        <a:t>会計監査人設置義務法人</a:t>
                      </a:r>
                      <a:endParaRPr b="0" lang="en-US" sz="1800" spc="-1" strike="noStrike">
                        <a:solidFill>
                          <a:srgbClr val="000000"/>
                        </a:solidFill>
                        <a:uFill>
                          <a:solidFill>
                            <a:srgbClr val="ffffff"/>
                          </a:solidFill>
                        </a:uFill>
                        <a:latin typeface="Arial"/>
                      </a:endParaRPr>
                    </a:p>
                    <a:p>
                      <a:pPr marL="179280" indent="-166320">
                        <a:lnSpc>
                          <a:spcPct val="100000"/>
                        </a:lnSpc>
                      </a:pPr>
                      <a:r>
                        <a:rPr b="0" lang="en-US" sz="1400" spc="-1" strike="noStrike">
                          <a:solidFill>
                            <a:srgbClr val="000000"/>
                          </a:solidFill>
                          <a:uFill>
                            <a:solidFill>
                              <a:srgbClr val="ffffff"/>
                            </a:solidFill>
                          </a:uFill>
                          <a:latin typeface="Arial"/>
                        </a:rPr>
                        <a:t>②</a:t>
                      </a:r>
                      <a:r>
                        <a:rPr b="0" lang="en-US" sz="1400" spc="-1" strike="noStrike">
                          <a:solidFill>
                            <a:srgbClr val="000000"/>
                          </a:solidFill>
                          <a:uFill>
                            <a:solidFill>
                              <a:srgbClr val="ffffff"/>
                            </a:solidFill>
                          </a:uFill>
                          <a:latin typeface="Arial"/>
                        </a:rPr>
                        <a:t>-1 </a:t>
                      </a:r>
                      <a:r>
                        <a:rPr b="0" lang="en-US" sz="1400" spc="-1" strike="noStrike">
                          <a:solidFill>
                            <a:srgbClr val="000000"/>
                          </a:solidFill>
                          <a:uFill>
                            <a:solidFill>
                              <a:srgbClr val="ffffff"/>
                            </a:solidFill>
                          </a:uFill>
                          <a:latin typeface="Arial"/>
                        </a:rPr>
                        <a:t>会計監査人による監査（定款規定）</a:t>
                      </a:r>
                      <a:endParaRPr b="0" lang="en-US" sz="1800" spc="-1" strike="noStrike">
                        <a:solidFill>
                          <a:srgbClr val="000000"/>
                        </a:solidFill>
                        <a:uFill>
                          <a:solidFill>
                            <a:srgbClr val="ffffff"/>
                          </a:solidFill>
                        </a:uFill>
                        <a:latin typeface="Arial"/>
                      </a:endParaRPr>
                    </a:p>
                    <a:p>
                      <a:pPr marL="179280" indent="-166320">
                        <a:lnSpc>
                          <a:spcPct val="100000"/>
                        </a:lnSpc>
                      </a:pPr>
                      <a:r>
                        <a:rPr b="0" lang="en-US" sz="1400" spc="-1" strike="noStrike">
                          <a:solidFill>
                            <a:srgbClr val="000000"/>
                          </a:solidFill>
                          <a:uFill>
                            <a:solidFill>
                              <a:srgbClr val="ffffff"/>
                            </a:solidFill>
                          </a:uFill>
                          <a:latin typeface="Arial"/>
                        </a:rPr>
                        <a:t>②</a:t>
                      </a:r>
                      <a:r>
                        <a:rPr b="0" lang="en-US" sz="1400" spc="-1" strike="noStrike">
                          <a:solidFill>
                            <a:srgbClr val="000000"/>
                          </a:solidFill>
                          <a:uFill>
                            <a:solidFill>
                              <a:srgbClr val="ffffff"/>
                            </a:solidFill>
                          </a:uFill>
                          <a:latin typeface="Arial"/>
                        </a:rPr>
                        <a:t>-2 </a:t>
                      </a:r>
                      <a:r>
                        <a:rPr b="0" lang="en-US" sz="1400" spc="-1" strike="noStrike">
                          <a:solidFill>
                            <a:srgbClr val="000000"/>
                          </a:solidFill>
                          <a:uFill>
                            <a:solidFill>
                              <a:srgbClr val="ffffff"/>
                            </a:solidFill>
                          </a:uFill>
                          <a:latin typeface="Arial"/>
                        </a:rPr>
                        <a:t>会計監査人による監査に準ずる監査（定款規定しない）</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監査周期５年に１回</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c rowSpan="3">
                  <a:txBody>
                    <a:bodyPr lIns="92160" rIns="92160" tIns="42480" bIns="42480" anchor="ctr"/>
                    <a:p>
                      <a:pPr marL="174600" indent="-161640">
                        <a:lnSpc>
                          <a:spcPct val="100000"/>
                        </a:lnSpc>
                      </a:pPr>
                      <a:r>
                        <a:rPr b="0" lang="en-US" sz="1400" spc="-1" strike="noStrike">
                          <a:solidFill>
                            <a:srgbClr val="000000"/>
                          </a:solidFill>
                          <a:uFill>
                            <a:solidFill>
                              <a:srgbClr val="ffffff"/>
                            </a:solidFill>
                          </a:uFill>
                          <a:latin typeface="Arial"/>
                        </a:rPr>
                        <a:t>・「会計監査報告」（「独立監査人の監査報告書」）</a:t>
                      </a:r>
                      <a:endParaRPr b="0" lang="en-US" sz="1800" spc="-1" strike="noStrike">
                        <a:solidFill>
                          <a:srgbClr val="000000"/>
                        </a:solidFill>
                        <a:uFill>
                          <a:solidFill>
                            <a:srgbClr val="ffffff"/>
                          </a:solidFill>
                        </a:uFill>
                        <a:latin typeface="Arial"/>
                      </a:endParaRPr>
                    </a:p>
                    <a:p>
                      <a:pPr marL="6480" indent="6480">
                        <a:lnSpc>
                          <a:spcPct val="100000"/>
                        </a:lnSpc>
                      </a:pPr>
                      <a:endParaRPr b="0" lang="en-US" sz="1800" spc="-1" strike="noStrike">
                        <a:solidFill>
                          <a:srgbClr val="000000"/>
                        </a:solidFill>
                        <a:uFill>
                          <a:solidFill>
                            <a:srgbClr val="ffffff"/>
                          </a:solidFill>
                        </a:uFill>
                        <a:latin typeface="Arial"/>
                      </a:endParaRPr>
                    </a:p>
                    <a:p>
                      <a:pPr marL="6480" indent="6480">
                        <a:lnSpc>
                          <a:spcPct val="100000"/>
                        </a:lnSpc>
                      </a:pPr>
                      <a:r>
                        <a:rPr b="0" lang="en-US" sz="1400" spc="-1" strike="noStrike">
                          <a:solidFill>
                            <a:srgbClr val="000000"/>
                          </a:solidFill>
                          <a:uFill>
                            <a:solidFill>
                              <a:srgbClr val="ffffff"/>
                            </a:solidFill>
                          </a:uFill>
                          <a:latin typeface="Arial"/>
                        </a:rPr>
                        <a:t>・「監査実施概要及び監査結果の説明書」</a:t>
                      </a:r>
                      <a:endParaRPr b="0" lang="en-US" sz="1800" spc="-1" strike="noStrike">
                        <a:solidFill>
                          <a:srgbClr val="000000"/>
                        </a:solidFill>
                        <a:uFill>
                          <a:solidFill>
                            <a:srgbClr val="ffffff"/>
                          </a:solidFill>
                        </a:uFill>
                        <a:latin typeface="Arial"/>
                      </a:endParaRPr>
                    </a:p>
                    <a:p>
                      <a:pPr marL="174600" indent="-161640">
                        <a:lnSpc>
                          <a:spcPct val="100000"/>
                        </a:lnSpc>
                      </a:pPr>
                      <a:r>
                        <a:rPr b="0" lang="en-US" sz="1400" spc="-1" strike="noStrike">
                          <a:solidFill>
                            <a:srgbClr val="000000"/>
                          </a:solidFill>
                          <a:uFill>
                            <a:solidFill>
                              <a:srgbClr val="ffffff"/>
                            </a:solidFill>
                          </a:uFill>
                          <a:latin typeface="Arial"/>
                        </a:rPr>
                        <a:t>※</a:t>
                      </a:r>
                      <a:r>
                        <a:rPr b="0" lang="en-US" sz="1400" spc="-1" strike="noStrike">
                          <a:solidFill>
                            <a:srgbClr val="000000"/>
                          </a:solidFill>
                          <a:uFill>
                            <a:solidFill>
                              <a:srgbClr val="ffffff"/>
                            </a:solidFill>
                          </a:uFill>
                          <a:latin typeface="Arial"/>
                        </a:rPr>
                        <a:t>　「社会福祉法人の計算書類に関する監査上の取扱い及び監査報告書の文例」（平成</a:t>
                      </a:r>
                      <a:r>
                        <a:rPr b="0" lang="en-US" sz="1400" spc="-1" strike="noStrike">
                          <a:solidFill>
                            <a:srgbClr val="000000"/>
                          </a:solidFill>
                          <a:uFill>
                            <a:solidFill>
                              <a:srgbClr val="ffffff"/>
                            </a:solidFill>
                          </a:uFill>
                          <a:latin typeface="Arial"/>
                        </a:rPr>
                        <a:t>29</a:t>
                      </a:r>
                      <a:r>
                        <a:rPr b="0" lang="en-US" sz="1400" spc="-1" strike="noStrike">
                          <a:solidFill>
                            <a:srgbClr val="000000"/>
                          </a:solidFill>
                          <a:uFill>
                            <a:solidFill>
                              <a:srgbClr val="ffffff"/>
                            </a:solidFill>
                          </a:uFill>
                          <a:latin typeface="Arial"/>
                        </a:rPr>
                        <a:t>年</a:t>
                      </a:r>
                      <a:r>
                        <a:rPr b="0" lang="en-US" sz="1400" spc="-1" strike="noStrike">
                          <a:solidFill>
                            <a:srgbClr val="000000"/>
                          </a:solidFill>
                          <a:uFill>
                            <a:solidFill>
                              <a:srgbClr val="ffffff"/>
                            </a:solidFill>
                          </a:uFill>
                          <a:latin typeface="Arial"/>
                        </a:rPr>
                        <a:t>4</a:t>
                      </a:r>
                      <a:r>
                        <a:rPr b="0" lang="en-US" sz="1400" spc="-1" strike="noStrike">
                          <a:solidFill>
                            <a:srgbClr val="000000"/>
                          </a:solidFill>
                          <a:uFill>
                            <a:solidFill>
                              <a:srgbClr val="ffffff"/>
                            </a:solidFill>
                          </a:uFill>
                          <a:latin typeface="Arial"/>
                        </a:rPr>
                        <a:t>月</a:t>
                      </a:r>
                      <a:r>
                        <a:rPr b="0" lang="en-US" sz="1400" spc="-1" strike="noStrike">
                          <a:solidFill>
                            <a:srgbClr val="000000"/>
                          </a:solidFill>
                          <a:uFill>
                            <a:solidFill>
                              <a:srgbClr val="ffffff"/>
                            </a:solidFill>
                          </a:uFill>
                          <a:latin typeface="Arial"/>
                        </a:rPr>
                        <a:t>27</a:t>
                      </a:r>
                      <a:r>
                        <a:rPr b="0" lang="en-US" sz="1400" spc="-1" strike="noStrike">
                          <a:solidFill>
                            <a:srgbClr val="000000"/>
                          </a:solidFill>
                          <a:uFill>
                            <a:solidFill>
                              <a:srgbClr val="ffffff"/>
                            </a:solidFill>
                          </a:uFill>
                          <a:latin typeface="Arial"/>
                        </a:rPr>
                        <a:t>日　日本公認会計士協会非営利法人委員会実務指針第</a:t>
                      </a:r>
                      <a:r>
                        <a:rPr b="0" lang="en-US" sz="1400" spc="-1" strike="noStrike">
                          <a:solidFill>
                            <a:srgbClr val="000000"/>
                          </a:solidFill>
                          <a:uFill>
                            <a:solidFill>
                              <a:srgbClr val="ffffff"/>
                            </a:solidFill>
                          </a:uFill>
                          <a:latin typeface="Arial"/>
                        </a:rPr>
                        <a:t>40</a:t>
                      </a:r>
                      <a:r>
                        <a:rPr b="0" lang="en-US" sz="1400" spc="-1" strike="noStrike">
                          <a:solidFill>
                            <a:srgbClr val="000000"/>
                          </a:solidFill>
                          <a:uFill>
                            <a:solidFill>
                              <a:srgbClr val="ffffff"/>
                            </a:solidFill>
                          </a:uFill>
                          <a:latin typeface="Arial"/>
                        </a:rPr>
                        <a:t>号）</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r>
              <a:tr h="638640">
                <a:tc vMerge="1">
                  <a:tcPr>
                    <a:solidFill>
                      <a:srgbClr val="729fcf"/>
                    </a:solidFill>
                  </a:tcPr>
                </a:tc>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「会計管理」に関する</a:t>
                      </a:r>
                      <a:endParaRPr b="0" lang="en-US" sz="1800" spc="-1" strike="noStrike">
                        <a:solidFill>
                          <a:srgbClr val="000000"/>
                        </a:solidFill>
                        <a:uFill>
                          <a:solidFill>
                            <a:srgbClr val="ffffff"/>
                          </a:solidFill>
                        </a:uFill>
                        <a:latin typeface="Arial"/>
                      </a:endParaRPr>
                    </a:p>
                    <a:p>
                      <a:pPr marL="6480" algn="ctr">
                        <a:lnSpc>
                          <a:spcPct val="100000"/>
                        </a:lnSpc>
                      </a:pPr>
                      <a:r>
                        <a:rPr b="0" lang="en-US" sz="1400" spc="-1" strike="noStrike">
                          <a:solidFill>
                            <a:srgbClr val="000000"/>
                          </a:solidFill>
                          <a:uFill>
                            <a:solidFill>
                              <a:srgbClr val="ffffff"/>
                            </a:solidFill>
                          </a:uFill>
                          <a:latin typeface="Arial"/>
                        </a:rPr>
                        <a:t>監査事項の省略</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e9ecf3"/>
                    </a:solidFill>
                  </a:tcPr>
                </a:tc>
                <a:tc vMerge="1">
                  <a:tcPr>
                    <a:solidFill>
                      <a:srgbClr val="729fcf"/>
                    </a:solidFill>
                  </a:tcPr>
                </a:tc>
              </a:tr>
              <a:tr h="931320">
                <a:tc>
                  <a:txBody>
                    <a:bodyPr lIns="72360" rIns="72360" tIns="33480" bIns="33480" anchor="ctr"/>
                    <a:p>
                      <a:pPr algn="ctr">
                        <a:lnSpc>
                          <a:spcPct val="100000"/>
                        </a:lnSpc>
                      </a:pPr>
                      <a:r>
                        <a:rPr b="0" lang="en-US" sz="1400" spc="-1" strike="noStrike">
                          <a:solidFill>
                            <a:srgbClr val="000000"/>
                          </a:solidFill>
                          <a:uFill>
                            <a:solidFill>
                              <a:srgbClr val="ffffff"/>
                            </a:solidFill>
                          </a:uFill>
                          <a:latin typeface="Arial"/>
                        </a:rPr>
                        <a:t>「組織運営」に関する</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Arial"/>
                        </a:rPr>
                        <a:t>監査事項の効率的な実施</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r>
              <a:tr h="369000">
                <a:tc rowSpan="3">
                  <a:txBody>
                    <a:bodyPr lIns="92160" rIns="92160" tIns="42480" bIns="42480" anchor="ctr"/>
                    <a:p>
                      <a:pPr marL="179280" indent="-178920">
                        <a:lnSpc>
                          <a:spcPct val="100000"/>
                        </a:lnSpc>
                      </a:pPr>
                      <a:r>
                        <a:rPr b="0" lang="en-US" sz="1400" spc="-1" strike="noStrike">
                          <a:solidFill>
                            <a:srgbClr val="000000"/>
                          </a:solidFill>
                          <a:uFill>
                            <a:solidFill>
                              <a:srgbClr val="ffffff"/>
                            </a:solidFill>
                          </a:uFill>
                          <a:latin typeface="Arial"/>
                        </a:rPr>
                        <a:t>③ </a:t>
                      </a:r>
                      <a:r>
                        <a:rPr b="0" lang="en-US" sz="1400" spc="-1" strike="noStrike">
                          <a:solidFill>
                            <a:srgbClr val="000000"/>
                          </a:solidFill>
                          <a:uFill>
                            <a:solidFill>
                              <a:srgbClr val="ffffff"/>
                            </a:solidFill>
                          </a:uFill>
                          <a:latin typeface="Arial"/>
                        </a:rPr>
                        <a:t>財務会計に関する内部統制の向上に対する支援</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92d050"/>
                    </a:solidFill>
                  </a:tcPr>
                </a:tc>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監査周期４年に１回</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92d050"/>
                    </a:solidFill>
                  </a:tcPr>
                </a:tc>
                <a:tc rowSpan="3">
                  <a:txBody>
                    <a:bodyPr lIns="72360" rIns="72360" tIns="33480" bIns="33480" anchor="ctr"/>
                    <a:p>
                      <a:pPr marL="3240" indent="-2880">
                        <a:lnSpc>
                          <a:spcPct val="100000"/>
                        </a:lnSpc>
                      </a:pPr>
                      <a:r>
                        <a:rPr b="0" lang="en-US" sz="1400" spc="-1" strike="noStrike">
                          <a:solidFill>
                            <a:srgbClr val="000000"/>
                          </a:solidFill>
                          <a:uFill>
                            <a:solidFill>
                              <a:srgbClr val="ffffff"/>
                            </a:solidFill>
                          </a:uFill>
                          <a:latin typeface="Arial"/>
                        </a:rPr>
                        <a:t>「財務会計に関する内部統制の向上に対する支援業務実施報告書」</a:t>
                      </a:r>
                      <a:endParaRPr b="0" lang="en-US" sz="1800" spc="-1" strike="noStrike">
                        <a:solidFill>
                          <a:srgbClr val="000000"/>
                        </a:solidFill>
                        <a:uFill>
                          <a:solidFill>
                            <a:srgbClr val="ffffff"/>
                          </a:solidFill>
                        </a:uFill>
                        <a:latin typeface="Arial"/>
                      </a:endParaRPr>
                    </a:p>
                    <a:p>
                      <a:pPr marL="174600" indent="-174240">
                        <a:lnSpc>
                          <a:spcPct val="100000"/>
                        </a:lnSpc>
                      </a:pPr>
                      <a:r>
                        <a:rPr b="0" lang="en-US" sz="1400" spc="-1" strike="noStrike">
                          <a:solidFill>
                            <a:srgbClr val="000000"/>
                          </a:solidFill>
                          <a:uFill>
                            <a:solidFill>
                              <a:srgbClr val="ffffff"/>
                            </a:solidFill>
                          </a:uFill>
                          <a:latin typeface="Arial"/>
                        </a:rPr>
                        <a:t>※</a:t>
                      </a:r>
                      <a:r>
                        <a:rPr b="0" lang="en-US" sz="1400" spc="-1" strike="noStrike">
                          <a:solidFill>
                            <a:srgbClr val="000000"/>
                          </a:solidFill>
                          <a:uFill>
                            <a:solidFill>
                              <a:srgbClr val="ffffff"/>
                            </a:solidFill>
                          </a:uFill>
                          <a:latin typeface="Arial"/>
                        </a:rPr>
                        <a:t>　「会計監査人非設置の社会福祉法人における財務会計に関する内部統制の向上に対する支援業務」（平成</a:t>
                      </a:r>
                      <a:r>
                        <a:rPr b="0" lang="en-US" sz="1400" spc="-1" strike="noStrike">
                          <a:solidFill>
                            <a:srgbClr val="000000"/>
                          </a:solidFill>
                          <a:uFill>
                            <a:solidFill>
                              <a:srgbClr val="ffffff"/>
                            </a:solidFill>
                          </a:uFill>
                          <a:latin typeface="Arial"/>
                        </a:rPr>
                        <a:t>29</a:t>
                      </a:r>
                      <a:r>
                        <a:rPr b="0" lang="en-US" sz="1400" spc="-1" strike="noStrike">
                          <a:solidFill>
                            <a:srgbClr val="000000"/>
                          </a:solidFill>
                          <a:uFill>
                            <a:solidFill>
                              <a:srgbClr val="ffffff"/>
                            </a:solidFill>
                          </a:uFill>
                          <a:latin typeface="Arial"/>
                        </a:rPr>
                        <a:t>年</a:t>
                      </a:r>
                      <a:r>
                        <a:rPr b="0" lang="en-US" sz="1400" spc="-1" strike="noStrike">
                          <a:solidFill>
                            <a:srgbClr val="000000"/>
                          </a:solidFill>
                          <a:uFill>
                            <a:solidFill>
                              <a:srgbClr val="ffffff"/>
                            </a:solidFill>
                          </a:uFill>
                          <a:latin typeface="Arial"/>
                        </a:rPr>
                        <a:t>4</a:t>
                      </a:r>
                      <a:r>
                        <a:rPr b="0" lang="en-US" sz="1400" spc="-1" strike="noStrike">
                          <a:solidFill>
                            <a:srgbClr val="000000"/>
                          </a:solidFill>
                          <a:uFill>
                            <a:solidFill>
                              <a:srgbClr val="ffffff"/>
                            </a:solidFill>
                          </a:uFill>
                          <a:latin typeface="Arial"/>
                        </a:rPr>
                        <a:t>月</a:t>
                      </a:r>
                      <a:r>
                        <a:rPr b="0" lang="en-US" sz="1400" spc="-1" strike="noStrike">
                          <a:solidFill>
                            <a:srgbClr val="000000"/>
                          </a:solidFill>
                          <a:uFill>
                            <a:solidFill>
                              <a:srgbClr val="ffffff"/>
                            </a:solidFill>
                          </a:uFill>
                          <a:latin typeface="Arial"/>
                        </a:rPr>
                        <a:t>27</a:t>
                      </a:r>
                      <a:r>
                        <a:rPr b="0" lang="en-US" sz="1400" spc="-1" strike="noStrike">
                          <a:solidFill>
                            <a:srgbClr val="000000"/>
                          </a:solidFill>
                          <a:uFill>
                            <a:solidFill>
                              <a:srgbClr val="ffffff"/>
                            </a:solidFill>
                          </a:uFill>
                          <a:latin typeface="Arial"/>
                        </a:rPr>
                        <a:t>日　日本公認会計士協会非営利法人委員会研究報告第</a:t>
                      </a:r>
                      <a:r>
                        <a:rPr b="0" lang="en-US" sz="1400" spc="-1" strike="noStrike">
                          <a:solidFill>
                            <a:srgbClr val="000000"/>
                          </a:solidFill>
                          <a:uFill>
                            <a:solidFill>
                              <a:srgbClr val="ffffff"/>
                            </a:solidFill>
                          </a:uFill>
                          <a:latin typeface="Arial"/>
                        </a:rPr>
                        <a:t>32</a:t>
                      </a:r>
                      <a:r>
                        <a:rPr b="0" lang="en-US" sz="1400" spc="-1" strike="noStrike">
                          <a:solidFill>
                            <a:srgbClr val="000000"/>
                          </a:solidFill>
                          <a:uFill>
                            <a:solidFill>
                              <a:srgbClr val="ffffff"/>
                            </a:solidFill>
                          </a:uFill>
                          <a:latin typeface="Arial"/>
                        </a:rPr>
                        <a:t>号）</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493560">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「会計管理」に関する</a:t>
                      </a:r>
                      <a:endParaRPr b="0" lang="en-US" sz="1800" spc="-1" strike="noStrike">
                        <a:solidFill>
                          <a:srgbClr val="000000"/>
                        </a:solidFill>
                        <a:uFill>
                          <a:solidFill>
                            <a:srgbClr val="ffffff"/>
                          </a:solidFill>
                        </a:uFill>
                        <a:latin typeface="Arial"/>
                      </a:endParaRPr>
                    </a:p>
                    <a:p>
                      <a:pPr marL="6480" algn="ctr">
                        <a:lnSpc>
                          <a:spcPct val="100000"/>
                        </a:lnSpc>
                      </a:pPr>
                      <a:r>
                        <a:rPr b="0" lang="en-US" sz="1400" spc="-1" strike="noStrike">
                          <a:solidFill>
                            <a:srgbClr val="000000"/>
                          </a:solidFill>
                          <a:uFill>
                            <a:solidFill>
                              <a:srgbClr val="ffffff"/>
                            </a:solidFill>
                          </a:uFill>
                          <a:latin typeface="Arial"/>
                        </a:rPr>
                        <a:t>監査事項の省略</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557640">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「組織運営」に関する</a:t>
                      </a:r>
                      <a:endParaRPr b="0" lang="en-US" sz="1800" spc="-1" strike="noStrike">
                        <a:solidFill>
                          <a:srgbClr val="000000"/>
                        </a:solidFill>
                        <a:uFill>
                          <a:solidFill>
                            <a:srgbClr val="ffffff"/>
                          </a:solidFill>
                        </a:uFill>
                        <a:latin typeface="Arial"/>
                      </a:endParaRPr>
                    </a:p>
                    <a:p>
                      <a:pPr marL="6480" algn="ctr">
                        <a:lnSpc>
                          <a:spcPct val="100000"/>
                        </a:lnSpc>
                      </a:pPr>
                      <a:r>
                        <a:rPr b="0" lang="en-US" sz="1400" spc="-1" strike="noStrike">
                          <a:solidFill>
                            <a:srgbClr val="000000"/>
                          </a:solidFill>
                          <a:uFill>
                            <a:solidFill>
                              <a:srgbClr val="ffffff"/>
                            </a:solidFill>
                          </a:uFill>
                          <a:latin typeface="Arial"/>
                        </a:rPr>
                        <a:t>監査事項の効率的な実施</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92d050"/>
                    </a:solidFill>
                  </a:tcPr>
                </a:tc>
              </a:tr>
              <a:tr h="389520">
                <a:tc rowSpan="3">
                  <a:txBody>
                    <a:bodyPr lIns="92160" rIns="92160" tIns="42480" bIns="42480" anchor="ctr"/>
                    <a:p>
                      <a:pPr marL="179280" indent="-172800">
                        <a:lnSpc>
                          <a:spcPct val="100000"/>
                        </a:lnSpc>
                      </a:pPr>
                      <a:r>
                        <a:rPr b="0" lang="en-US" sz="1400" spc="-1" strike="noStrike">
                          <a:solidFill>
                            <a:srgbClr val="000000"/>
                          </a:solidFill>
                          <a:uFill>
                            <a:solidFill>
                              <a:srgbClr val="ffffff"/>
                            </a:solidFill>
                          </a:uFill>
                          <a:latin typeface="Arial"/>
                        </a:rPr>
                        <a:t>④ </a:t>
                      </a:r>
                      <a:r>
                        <a:rPr b="0" lang="en-US" sz="1400" spc="-1" strike="noStrike">
                          <a:solidFill>
                            <a:srgbClr val="000000"/>
                          </a:solidFill>
                          <a:uFill>
                            <a:solidFill>
                              <a:srgbClr val="ffffff"/>
                            </a:solidFill>
                          </a:uFill>
                          <a:latin typeface="Arial"/>
                        </a:rPr>
                        <a:t>財務会計に関する事務処理体制の向上に対する支援</a:t>
                      </a:r>
                      <a:endParaRPr b="0" lang="en-US" sz="1800" spc="-1" strike="noStrike">
                        <a:solidFill>
                          <a:srgbClr val="000000"/>
                        </a:solidFill>
                        <a:uFill>
                          <a:solidFill>
                            <a:srgbClr val="ffffff"/>
                          </a:solidFill>
                        </a:uFill>
                        <a:latin typeface="Arial"/>
                      </a:endParaRPr>
                    </a:p>
                  </a:txBody>
                  <a:tcPr marL="92160" marR="92160">
                    <a:lnL w="12240">
                      <a:solidFill>
                        <a:srgbClr val="000000"/>
                      </a:solidFill>
                    </a:lnL>
                    <a:lnR w="12240">
                      <a:solidFill>
                        <a:srgbClr val="000000"/>
                      </a:solidFill>
                    </a:lnR>
                    <a:lnT w="12240">
                      <a:solidFill>
                        <a:srgbClr val="000000"/>
                      </a:solidFill>
                    </a:lnT>
                    <a:lnB w="12240">
                      <a:solidFill>
                        <a:srgbClr val="000000"/>
                      </a:solidFill>
                    </a:lnB>
                    <a:solidFill>
                      <a:srgbClr val="f79646"/>
                    </a:solidFill>
                  </a:tcPr>
                </a:tc>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監査周期４年に１回</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f79646"/>
                    </a:solidFill>
                  </a:tcPr>
                </a:tc>
                <a:tc rowSpan="2">
                  <a:txBody>
                    <a:bodyPr lIns="72360" rIns="72360" tIns="33480" bIns="33480" anchor="ctr"/>
                    <a:p>
                      <a:pPr marL="6480" indent="6480">
                        <a:lnSpc>
                          <a:spcPct val="100000"/>
                        </a:lnSpc>
                      </a:pPr>
                      <a:r>
                        <a:rPr b="0" lang="en-US" sz="1400" spc="-1" strike="noStrike">
                          <a:solidFill>
                            <a:srgbClr val="000000"/>
                          </a:solidFill>
                          <a:uFill>
                            <a:solidFill>
                              <a:srgbClr val="ffffff"/>
                            </a:solidFill>
                          </a:uFill>
                          <a:latin typeface="Arial"/>
                        </a:rPr>
                        <a:t>「財務会計に関する事務処理体制の向上に対する支援実施報告書」</a:t>
                      </a:r>
                      <a:endParaRPr b="0" lang="en-US" sz="1800" spc="-1" strike="noStrike">
                        <a:solidFill>
                          <a:srgbClr val="000000"/>
                        </a:solidFill>
                        <a:uFill>
                          <a:solidFill>
                            <a:srgbClr val="ffffff"/>
                          </a:solidFill>
                        </a:uFill>
                        <a:latin typeface="Arial"/>
                      </a:endParaRPr>
                    </a:p>
                    <a:p>
                      <a:pPr marL="174600" indent="-161640">
                        <a:lnSpc>
                          <a:spcPct val="100000"/>
                        </a:lnSpc>
                      </a:pPr>
                      <a:r>
                        <a:rPr b="0" lang="en-US" sz="1400" spc="-1" strike="noStrike">
                          <a:solidFill>
                            <a:srgbClr val="000000"/>
                          </a:solidFill>
                          <a:uFill>
                            <a:solidFill>
                              <a:srgbClr val="ffffff"/>
                            </a:solidFill>
                          </a:uFill>
                          <a:latin typeface="Arial"/>
                        </a:rPr>
                        <a:t>※</a:t>
                      </a:r>
                      <a:r>
                        <a:rPr b="0" lang="en-US" sz="1400" spc="-1" strike="noStrike">
                          <a:solidFill>
                            <a:srgbClr val="000000"/>
                          </a:solidFill>
                          <a:uFill>
                            <a:solidFill>
                              <a:srgbClr val="ffffff"/>
                            </a:solidFill>
                          </a:uFill>
                          <a:latin typeface="Arial"/>
                        </a:rPr>
                        <a:t>　平成</a:t>
                      </a:r>
                      <a:r>
                        <a:rPr b="0" lang="en-US" sz="1400" spc="-1" strike="noStrike">
                          <a:solidFill>
                            <a:srgbClr val="000000"/>
                          </a:solidFill>
                          <a:uFill>
                            <a:solidFill>
                              <a:srgbClr val="ffffff"/>
                            </a:solidFill>
                          </a:uFill>
                          <a:latin typeface="Arial"/>
                        </a:rPr>
                        <a:t>29</a:t>
                      </a:r>
                      <a:r>
                        <a:rPr b="0" lang="en-US" sz="1400" spc="-1" strike="noStrike">
                          <a:solidFill>
                            <a:srgbClr val="000000"/>
                          </a:solidFill>
                          <a:uFill>
                            <a:solidFill>
                              <a:srgbClr val="ffffff"/>
                            </a:solidFill>
                          </a:uFill>
                          <a:latin typeface="Arial"/>
                        </a:rPr>
                        <a:t>年</a:t>
                      </a:r>
                      <a:r>
                        <a:rPr b="0" lang="en-US" sz="1400" spc="-1" strike="noStrike">
                          <a:solidFill>
                            <a:srgbClr val="000000"/>
                          </a:solidFill>
                          <a:uFill>
                            <a:solidFill>
                              <a:srgbClr val="ffffff"/>
                            </a:solidFill>
                          </a:uFill>
                          <a:latin typeface="Arial"/>
                        </a:rPr>
                        <a:t>4</a:t>
                      </a:r>
                      <a:r>
                        <a:rPr b="0" lang="en-US" sz="1400" spc="-1" strike="noStrike">
                          <a:solidFill>
                            <a:srgbClr val="000000"/>
                          </a:solidFill>
                          <a:uFill>
                            <a:solidFill>
                              <a:srgbClr val="ffffff"/>
                            </a:solidFill>
                          </a:uFill>
                          <a:latin typeface="Arial"/>
                        </a:rPr>
                        <a:t>月</a:t>
                      </a:r>
                      <a:r>
                        <a:rPr b="0" lang="en-US" sz="1400" spc="-1" strike="noStrike">
                          <a:solidFill>
                            <a:srgbClr val="000000"/>
                          </a:solidFill>
                          <a:uFill>
                            <a:solidFill>
                              <a:srgbClr val="ffffff"/>
                            </a:solidFill>
                          </a:uFill>
                          <a:latin typeface="Arial"/>
                        </a:rPr>
                        <a:t>27</a:t>
                      </a:r>
                      <a:r>
                        <a:rPr b="0" lang="en-US" sz="1400" spc="-1" strike="noStrike">
                          <a:solidFill>
                            <a:srgbClr val="000000"/>
                          </a:solidFill>
                          <a:uFill>
                            <a:solidFill>
                              <a:srgbClr val="ffffff"/>
                            </a:solidFill>
                          </a:uFill>
                          <a:latin typeface="Arial"/>
                        </a:rPr>
                        <a:t>日　日本税理士会連合会</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f79646"/>
                    </a:solidFill>
                  </a:tcPr>
                </a:tc>
              </a:tr>
              <a:tr h="521640">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「会計管理」に関する</a:t>
                      </a:r>
                      <a:endParaRPr b="0" lang="en-US" sz="1800" spc="-1" strike="noStrike">
                        <a:solidFill>
                          <a:srgbClr val="000000"/>
                        </a:solidFill>
                        <a:uFill>
                          <a:solidFill>
                            <a:srgbClr val="ffffff"/>
                          </a:solidFill>
                        </a:uFill>
                        <a:latin typeface="Arial"/>
                      </a:endParaRPr>
                    </a:p>
                    <a:p>
                      <a:pPr marL="6480" algn="ctr">
                        <a:lnSpc>
                          <a:spcPct val="100000"/>
                        </a:lnSpc>
                      </a:pPr>
                      <a:r>
                        <a:rPr b="0" lang="en-US" sz="1400" spc="-1" strike="noStrike">
                          <a:solidFill>
                            <a:srgbClr val="000000"/>
                          </a:solidFill>
                          <a:uFill>
                            <a:solidFill>
                              <a:srgbClr val="ffffff"/>
                            </a:solidFill>
                          </a:uFill>
                          <a:latin typeface="Arial"/>
                        </a:rPr>
                        <a:t>監査事項の省略</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f79646"/>
                    </a:solidFill>
                  </a:tcPr>
                </a:tc>
              </a:tr>
              <a:tr h="556200">
                <a:tc>
                  <a:txBody>
                    <a:bodyPr lIns="72360" rIns="72360" tIns="33480" bIns="33480" anchor="ctr"/>
                    <a:p>
                      <a:pPr marL="6480" algn="ctr">
                        <a:lnSpc>
                          <a:spcPct val="100000"/>
                        </a:lnSpc>
                      </a:pPr>
                      <a:r>
                        <a:rPr b="0" lang="en-US" sz="1400" spc="-1" strike="noStrike">
                          <a:solidFill>
                            <a:srgbClr val="000000"/>
                          </a:solidFill>
                          <a:uFill>
                            <a:solidFill>
                              <a:srgbClr val="ffffff"/>
                            </a:solidFill>
                          </a:uFill>
                          <a:latin typeface="Arial"/>
                        </a:rPr>
                        <a:t>「組織運営」に関する</a:t>
                      </a:r>
                      <a:endParaRPr b="0" lang="en-US" sz="1800" spc="-1" strike="noStrike">
                        <a:solidFill>
                          <a:srgbClr val="000000"/>
                        </a:solidFill>
                        <a:uFill>
                          <a:solidFill>
                            <a:srgbClr val="ffffff"/>
                          </a:solidFill>
                        </a:uFill>
                        <a:latin typeface="Arial"/>
                      </a:endParaRPr>
                    </a:p>
                    <a:p>
                      <a:pPr marL="6480" algn="ctr">
                        <a:lnSpc>
                          <a:spcPct val="100000"/>
                        </a:lnSpc>
                      </a:pPr>
                      <a:r>
                        <a:rPr b="0" lang="en-US" sz="1400" spc="-1" strike="noStrike">
                          <a:solidFill>
                            <a:srgbClr val="000000"/>
                          </a:solidFill>
                          <a:uFill>
                            <a:solidFill>
                              <a:srgbClr val="ffffff"/>
                            </a:solidFill>
                          </a:uFill>
                          <a:latin typeface="Arial"/>
                        </a:rPr>
                        <a:t>監査事項の効率的な実施</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c>
                  <a:txBody>
                    <a:bodyPr lIns="72360" rIns="72360" tIns="33480" bIns="33480" anchor="ctr"/>
                    <a:p>
                      <a:pPr marL="6480" indent="-6120" algn="ctr">
                        <a:lnSpc>
                          <a:spcPct val="100000"/>
                        </a:lnSpc>
                      </a:pPr>
                      <a:r>
                        <a:rPr b="0" lang="en-US" sz="14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72360" marR="72360">
                    <a:lnL w="12240">
                      <a:solidFill>
                        <a:srgbClr val="000000"/>
                      </a:solidFill>
                    </a:lnL>
                    <a:lnR w="12240">
                      <a:solidFill>
                        <a:srgbClr val="000000"/>
                      </a:solidFill>
                    </a:lnR>
                    <a:lnT w="12240">
                      <a:solidFill>
                        <a:srgbClr val="000000"/>
                      </a:solidFill>
                    </a:lnT>
                    <a:lnB w="12240">
                      <a:solidFill>
                        <a:srgbClr val="000000"/>
                      </a:solidFill>
                    </a:lnB>
                    <a:solidFill>
                      <a:srgbClr val="d0d8e7"/>
                    </a:solidFill>
                  </a:tcPr>
                </a:tc>
              </a:tr>
            </a:tbl>
          </a:graphicData>
        </a:graphic>
      </p:graphicFrame>
      <p:sp>
        <p:nvSpPr>
          <p:cNvPr id="868" name="CustomShape 5"/>
          <p:cNvSpPr/>
          <p:nvPr/>
        </p:nvSpPr>
        <p:spPr>
          <a:xfrm>
            <a:off x="879444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34</a:t>
            </a:r>
            <a:endParaRPr b="0" lang="en-US" sz="1200" spc="-1" strike="noStrike">
              <a:solidFill>
                <a:srgbClr val="000000"/>
              </a:solidFill>
              <a:uFill>
                <a:solidFill>
                  <a:srgbClr val="ffffff"/>
                </a:solidFill>
              </a:uFill>
              <a:latin typeface="Arial"/>
            </a:endParaRPr>
          </a:p>
        </p:txBody>
      </p:sp>
    </p:spTree>
  </p:cSld>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9" name="CustomShape 1"/>
          <p:cNvSpPr/>
          <p:nvPr/>
        </p:nvSpPr>
        <p:spPr>
          <a:xfrm>
            <a:off x="116640" y="403200"/>
            <a:ext cx="9672840" cy="6027480"/>
          </a:xfrm>
          <a:prstGeom prst="rect">
            <a:avLst/>
          </a:prstGeom>
          <a:ln w="12600">
            <a:round/>
          </a:ln>
        </p:spPr>
        <p:style>
          <a:lnRef idx="2">
            <a:schemeClr val="dk1"/>
          </a:lnRef>
          <a:fillRef idx="1">
            <a:schemeClr val="lt1"/>
          </a:fillRef>
          <a:effectRef idx="0">
            <a:schemeClr val="dk1"/>
          </a:effectRef>
          <a:fontRef idx="minor"/>
        </p:style>
      </p:sp>
      <p:sp>
        <p:nvSpPr>
          <p:cNvPr id="870" name="CustomShape 2"/>
          <p:cNvSpPr/>
          <p:nvPr/>
        </p:nvSpPr>
        <p:spPr>
          <a:xfrm>
            <a:off x="111240" y="207360"/>
            <a:ext cx="6406200" cy="365040"/>
          </a:xfrm>
          <a:prstGeom prst="rect">
            <a:avLst/>
          </a:prstGeom>
          <a:ln w="12600">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1" lang="en-US" sz="1800" spc="-1" strike="noStrike">
                <a:solidFill>
                  <a:srgbClr val="000000"/>
                </a:solidFill>
                <a:uFill>
                  <a:solidFill>
                    <a:srgbClr val="ffffff"/>
                  </a:solidFill>
                </a:uFill>
                <a:latin typeface="Arial"/>
              </a:rPr>
              <a:t>法人規模に応じた会計監査及び専門家活用イメージ </a:t>
            </a:r>
            <a:endParaRPr b="0" lang="en-US" sz="1800" spc="-1" strike="noStrike">
              <a:solidFill>
                <a:srgbClr val="000000"/>
              </a:solidFill>
              <a:uFill>
                <a:solidFill>
                  <a:srgbClr val="ffffff"/>
                </a:solidFill>
              </a:uFill>
              <a:latin typeface="Arial"/>
            </a:endParaRPr>
          </a:p>
        </p:txBody>
      </p:sp>
      <p:sp>
        <p:nvSpPr>
          <p:cNvPr id="871" name="Line 3"/>
          <p:cNvSpPr/>
          <p:nvPr/>
        </p:nvSpPr>
        <p:spPr>
          <a:xfrm>
            <a:off x="2144520" y="1412640"/>
            <a:ext cx="360" cy="4896360"/>
          </a:xfrm>
          <a:prstGeom prst="line">
            <a:avLst/>
          </a:prstGeom>
          <a:ln w="57240">
            <a:solidFill>
              <a:srgbClr val="4a7ebb"/>
            </a:solidFill>
            <a:round/>
          </a:ln>
        </p:spPr>
        <p:style>
          <a:lnRef idx="1">
            <a:schemeClr val="accent1"/>
          </a:lnRef>
          <a:fillRef idx="0">
            <a:schemeClr val="accent1"/>
          </a:fillRef>
          <a:effectRef idx="0">
            <a:schemeClr val="accent1"/>
          </a:effectRef>
          <a:fontRef idx="minor"/>
        </p:style>
      </p:sp>
      <p:sp>
        <p:nvSpPr>
          <p:cNvPr id="872" name="Line 4"/>
          <p:cNvSpPr/>
          <p:nvPr/>
        </p:nvSpPr>
        <p:spPr>
          <a:xfrm flipH="1">
            <a:off x="2122200" y="2636640"/>
            <a:ext cx="7511040" cy="360"/>
          </a:xfrm>
          <a:prstGeom prst="line">
            <a:avLst/>
          </a:prstGeom>
          <a:ln w="57240">
            <a:solidFill>
              <a:srgbClr val="4a7ebb"/>
            </a:solidFill>
            <a:round/>
          </a:ln>
        </p:spPr>
        <p:style>
          <a:lnRef idx="1">
            <a:schemeClr val="accent1"/>
          </a:lnRef>
          <a:fillRef idx="0">
            <a:schemeClr val="accent1"/>
          </a:fillRef>
          <a:effectRef idx="0">
            <a:schemeClr val="accent1"/>
          </a:effectRef>
          <a:fontRef idx="minor"/>
        </p:style>
      </p:sp>
      <p:sp>
        <p:nvSpPr>
          <p:cNvPr id="873" name="Line 5"/>
          <p:cNvSpPr/>
          <p:nvPr/>
        </p:nvSpPr>
        <p:spPr>
          <a:xfrm flipH="1">
            <a:off x="2144520" y="4077000"/>
            <a:ext cx="7488720" cy="360"/>
          </a:xfrm>
          <a:prstGeom prst="line">
            <a:avLst/>
          </a:prstGeom>
          <a:ln w="57240">
            <a:solidFill>
              <a:srgbClr val="4a7ebb"/>
            </a:solidFill>
            <a:round/>
          </a:ln>
        </p:spPr>
        <p:style>
          <a:lnRef idx="1">
            <a:schemeClr val="accent1"/>
          </a:lnRef>
          <a:fillRef idx="0">
            <a:schemeClr val="accent1"/>
          </a:fillRef>
          <a:effectRef idx="0">
            <a:schemeClr val="accent1"/>
          </a:effectRef>
          <a:fontRef idx="minor"/>
        </p:style>
      </p:sp>
      <p:sp>
        <p:nvSpPr>
          <p:cNvPr id="874" name="CustomShape 6"/>
          <p:cNvSpPr/>
          <p:nvPr/>
        </p:nvSpPr>
        <p:spPr>
          <a:xfrm>
            <a:off x="995400" y="2421000"/>
            <a:ext cx="1364760" cy="51660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収益</a:t>
            </a:r>
            <a:r>
              <a:rPr b="1" lang="en-US" sz="1400" spc="-1" strike="noStrike">
                <a:solidFill>
                  <a:srgbClr val="000000"/>
                </a:solidFill>
                <a:uFill>
                  <a:solidFill>
                    <a:srgbClr val="ffffff"/>
                  </a:solidFill>
                </a:uFill>
                <a:latin typeface="Arial"/>
              </a:rPr>
              <a:t>30</a:t>
            </a:r>
            <a:r>
              <a:rPr b="1" lang="en-US" sz="1400" spc="-1" strike="noStrike">
                <a:solidFill>
                  <a:srgbClr val="000000"/>
                </a:solidFill>
                <a:uFill>
                  <a:solidFill>
                    <a:srgbClr val="ffffff"/>
                  </a:solidFill>
                </a:uFill>
                <a:latin typeface="Arial"/>
              </a:rPr>
              <a:t>億円</a:t>
            </a:r>
            <a:endParaRPr b="0" lang="en-US" sz="1800" spc="-1" strike="noStrike">
              <a:solidFill>
                <a:srgbClr val="000000"/>
              </a:solidFill>
              <a:uFill>
                <a:solidFill>
                  <a:srgbClr val="ffffff"/>
                </a:solidFill>
              </a:uFill>
              <a:latin typeface="Arial"/>
            </a:endParaRPr>
          </a:p>
          <a:p>
            <a:pPr>
              <a:lnSpc>
                <a:spcPct val="100000"/>
              </a:lnSpc>
            </a:pPr>
            <a:r>
              <a:rPr b="1" lang="en-US" sz="1400" spc="-1" strike="noStrike">
                <a:solidFill>
                  <a:srgbClr val="000000"/>
                </a:solidFill>
                <a:uFill>
                  <a:solidFill>
                    <a:srgbClr val="ffffff"/>
                  </a:solidFill>
                </a:uFill>
                <a:latin typeface="Arial"/>
              </a:rPr>
              <a:t>（負債</a:t>
            </a:r>
            <a:r>
              <a:rPr b="1" lang="en-US" sz="1400" spc="-1" strike="noStrike">
                <a:solidFill>
                  <a:srgbClr val="000000"/>
                </a:solidFill>
                <a:uFill>
                  <a:solidFill>
                    <a:srgbClr val="ffffff"/>
                  </a:solidFill>
                </a:uFill>
                <a:latin typeface="Arial"/>
              </a:rPr>
              <a:t>60</a:t>
            </a:r>
            <a:r>
              <a:rPr b="1" lang="en-US" sz="1400" spc="-1" strike="noStrike">
                <a:solidFill>
                  <a:srgbClr val="000000"/>
                </a:solidFill>
                <a:uFill>
                  <a:solidFill>
                    <a:srgbClr val="ffffff"/>
                  </a:solidFill>
                </a:uFill>
                <a:latin typeface="Arial"/>
              </a:rPr>
              <a:t>億）</a:t>
            </a:r>
            <a:endParaRPr b="0" lang="en-US" sz="1800" spc="-1" strike="noStrike">
              <a:solidFill>
                <a:srgbClr val="000000"/>
              </a:solidFill>
              <a:uFill>
                <a:solidFill>
                  <a:srgbClr val="ffffff"/>
                </a:solidFill>
              </a:uFill>
              <a:latin typeface="Arial"/>
            </a:endParaRPr>
          </a:p>
        </p:txBody>
      </p:sp>
      <p:sp>
        <p:nvSpPr>
          <p:cNvPr id="875" name="CustomShape 7"/>
          <p:cNvSpPr/>
          <p:nvPr/>
        </p:nvSpPr>
        <p:spPr>
          <a:xfrm flipV="1">
            <a:off x="3314880" y="737280"/>
            <a:ext cx="360" cy="1898280"/>
          </a:xfrm>
          <a:custGeom>
            <a:avLst/>
            <a:gdLst/>
            <a:ahLst/>
            <a:rect l="l" t="t" r="r" b="b"/>
            <a:pathLst>
              <a:path w="21600" h="21600">
                <a:moveTo>
                  <a:pt x="0" y="0"/>
                </a:moveTo>
                <a:lnTo>
                  <a:pt x="21600" y="21600"/>
                </a:lnTo>
              </a:path>
            </a:pathLst>
          </a:custGeom>
          <a:noFill/>
          <a:ln w="76320">
            <a:solidFill>
              <a:srgbClr val="4a7ebb"/>
            </a:solidFill>
            <a:round/>
            <a:tailEnd len="med" type="arrow" w="med"/>
          </a:ln>
        </p:spPr>
        <p:style>
          <a:lnRef idx="1">
            <a:schemeClr val="accent1"/>
          </a:lnRef>
          <a:fillRef idx="0">
            <a:schemeClr val="accent1"/>
          </a:fillRef>
          <a:effectRef idx="0">
            <a:schemeClr val="accent1"/>
          </a:effectRef>
          <a:fontRef idx="minor"/>
        </p:style>
      </p:sp>
      <p:sp>
        <p:nvSpPr>
          <p:cNvPr id="876" name="CustomShape 8"/>
          <p:cNvSpPr/>
          <p:nvPr/>
        </p:nvSpPr>
        <p:spPr>
          <a:xfrm>
            <a:off x="3349800" y="1484640"/>
            <a:ext cx="389520" cy="36468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4a7ebb"/>
                </a:solidFill>
                <a:uFill>
                  <a:solidFill>
                    <a:srgbClr val="ffffff"/>
                  </a:solidFill>
                </a:uFill>
                <a:latin typeface="Calibri"/>
              </a:rPr>
              <a:t>①</a:t>
            </a:r>
            <a:endParaRPr b="0" lang="en-US" sz="1800" spc="-1" strike="noStrike">
              <a:solidFill>
                <a:srgbClr val="000000"/>
              </a:solidFill>
              <a:uFill>
                <a:solidFill>
                  <a:srgbClr val="ffffff"/>
                </a:solidFill>
              </a:uFill>
              <a:latin typeface="Arial"/>
            </a:endParaRPr>
          </a:p>
        </p:txBody>
      </p:sp>
      <p:sp>
        <p:nvSpPr>
          <p:cNvPr id="877" name="CustomShape 9"/>
          <p:cNvSpPr/>
          <p:nvPr/>
        </p:nvSpPr>
        <p:spPr>
          <a:xfrm>
            <a:off x="4683600" y="3060720"/>
            <a:ext cx="736920" cy="63900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93cddd"/>
                </a:solidFill>
                <a:uFill>
                  <a:solidFill>
                    <a:srgbClr val="ffffff"/>
                  </a:solidFill>
                </a:uFill>
                <a:latin typeface="Arial"/>
              </a:rPr>
              <a:t>②</a:t>
            </a:r>
            <a:r>
              <a:rPr b="1" lang="en-US" sz="1800" spc="-1" strike="noStrike">
                <a:solidFill>
                  <a:srgbClr val="93cddd"/>
                </a:solidFill>
                <a:uFill>
                  <a:solidFill>
                    <a:srgbClr val="ffffff"/>
                  </a:solidFill>
                </a:uFill>
                <a:latin typeface="Arial"/>
              </a:rPr>
              <a:t>-1</a:t>
            </a:r>
            <a:endParaRPr b="0" lang="en-US" sz="1800" spc="-1" strike="noStrike">
              <a:solidFill>
                <a:srgbClr val="000000"/>
              </a:solidFill>
              <a:uFill>
                <a:solidFill>
                  <a:srgbClr val="ffffff"/>
                </a:solidFill>
              </a:uFill>
              <a:latin typeface="Arial"/>
            </a:endParaRPr>
          </a:p>
          <a:p>
            <a:pPr>
              <a:lnSpc>
                <a:spcPct val="100000"/>
              </a:lnSpc>
            </a:pPr>
            <a:r>
              <a:rPr b="1" lang="en-US" sz="1800" spc="-1" strike="noStrike">
                <a:solidFill>
                  <a:srgbClr val="93cddd"/>
                </a:solidFill>
                <a:uFill>
                  <a:solidFill>
                    <a:srgbClr val="ffffff"/>
                  </a:solidFill>
                </a:uFill>
                <a:latin typeface="Arial"/>
              </a:rPr>
              <a:t>②</a:t>
            </a:r>
            <a:r>
              <a:rPr b="1" lang="en-US" sz="1800" spc="-1" strike="noStrike">
                <a:solidFill>
                  <a:srgbClr val="93cddd"/>
                </a:solidFill>
                <a:uFill>
                  <a:solidFill>
                    <a:srgbClr val="ffffff"/>
                  </a:solidFill>
                </a:uFill>
                <a:latin typeface="Arial"/>
              </a:rPr>
              <a:t>-2</a:t>
            </a:r>
            <a:endParaRPr b="0" lang="en-US" sz="1800" spc="-1" strike="noStrike">
              <a:solidFill>
                <a:srgbClr val="000000"/>
              </a:solidFill>
              <a:uFill>
                <a:solidFill>
                  <a:srgbClr val="ffffff"/>
                </a:solidFill>
              </a:uFill>
              <a:latin typeface="Arial"/>
            </a:endParaRPr>
          </a:p>
        </p:txBody>
      </p:sp>
      <p:sp>
        <p:nvSpPr>
          <p:cNvPr id="878" name="CustomShape 10"/>
          <p:cNvSpPr/>
          <p:nvPr/>
        </p:nvSpPr>
        <p:spPr>
          <a:xfrm>
            <a:off x="956520" y="3861000"/>
            <a:ext cx="1364760" cy="516600"/>
          </a:xfrm>
          <a:prstGeom prst="rect">
            <a:avLst/>
          </a:prstGeom>
          <a:noFill/>
          <a:ln>
            <a:noFill/>
          </a:ln>
        </p:spPr>
        <p:style>
          <a:lnRef idx="0"/>
          <a:fillRef idx="0"/>
          <a:effectRef idx="0"/>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収益</a:t>
            </a:r>
            <a:r>
              <a:rPr b="1" lang="en-US" sz="1400" spc="-1" strike="noStrike">
                <a:solidFill>
                  <a:srgbClr val="000000"/>
                </a:solidFill>
                <a:uFill>
                  <a:solidFill>
                    <a:srgbClr val="ffffff"/>
                  </a:solidFill>
                </a:uFill>
                <a:latin typeface="Arial"/>
              </a:rPr>
              <a:t>10</a:t>
            </a:r>
            <a:r>
              <a:rPr b="1" lang="en-US" sz="1400" spc="-1" strike="noStrike">
                <a:solidFill>
                  <a:srgbClr val="000000"/>
                </a:solidFill>
                <a:uFill>
                  <a:solidFill>
                    <a:srgbClr val="ffffff"/>
                  </a:solidFill>
                </a:uFill>
                <a:latin typeface="Arial"/>
              </a:rPr>
              <a:t>億円</a:t>
            </a:r>
            <a:endParaRPr b="0" lang="en-US" sz="1800" spc="-1" strike="noStrike">
              <a:solidFill>
                <a:srgbClr val="000000"/>
              </a:solidFill>
              <a:uFill>
                <a:solidFill>
                  <a:srgbClr val="ffffff"/>
                </a:solidFill>
              </a:uFill>
              <a:latin typeface="Arial"/>
            </a:endParaRPr>
          </a:p>
          <a:p>
            <a:pPr>
              <a:lnSpc>
                <a:spcPct val="100000"/>
              </a:lnSpc>
            </a:pPr>
            <a:r>
              <a:rPr b="1" lang="en-US" sz="1400" spc="-1" strike="noStrike">
                <a:solidFill>
                  <a:srgbClr val="000000"/>
                </a:solidFill>
                <a:uFill>
                  <a:solidFill>
                    <a:srgbClr val="ffffff"/>
                  </a:solidFill>
                </a:uFill>
                <a:latin typeface="Arial"/>
              </a:rPr>
              <a:t>（負債</a:t>
            </a:r>
            <a:r>
              <a:rPr b="1" lang="en-US" sz="1400" spc="-1" strike="noStrike">
                <a:solidFill>
                  <a:srgbClr val="000000"/>
                </a:solidFill>
                <a:uFill>
                  <a:solidFill>
                    <a:srgbClr val="ffffff"/>
                  </a:solidFill>
                </a:uFill>
                <a:latin typeface="Arial"/>
              </a:rPr>
              <a:t>20</a:t>
            </a:r>
            <a:r>
              <a:rPr b="1" lang="en-US" sz="1400" spc="-1" strike="noStrike">
                <a:solidFill>
                  <a:srgbClr val="000000"/>
                </a:solidFill>
                <a:uFill>
                  <a:solidFill>
                    <a:srgbClr val="ffffff"/>
                  </a:solidFill>
                </a:uFill>
                <a:latin typeface="Arial"/>
              </a:rPr>
              <a:t>億）</a:t>
            </a:r>
            <a:endParaRPr b="0" lang="en-US" sz="1800" spc="-1" strike="noStrike">
              <a:solidFill>
                <a:srgbClr val="000000"/>
              </a:solidFill>
              <a:uFill>
                <a:solidFill>
                  <a:srgbClr val="ffffff"/>
                </a:solidFill>
              </a:uFill>
              <a:latin typeface="Arial"/>
            </a:endParaRPr>
          </a:p>
        </p:txBody>
      </p:sp>
      <p:sp>
        <p:nvSpPr>
          <p:cNvPr id="879" name="CustomShape 11"/>
          <p:cNvSpPr/>
          <p:nvPr/>
        </p:nvSpPr>
        <p:spPr>
          <a:xfrm>
            <a:off x="830160" y="2637000"/>
            <a:ext cx="234000" cy="1439640"/>
          </a:xfrm>
          <a:prstGeom prst="leftBrace">
            <a:avLst>
              <a:gd name="adj1" fmla="val 8333"/>
              <a:gd name="adj2" fmla="val 50000"/>
            </a:avLst>
          </a:prstGeom>
          <a:noFill/>
          <a:ln w="38160">
            <a:solidFill>
              <a:srgbClr val="4a7ebb"/>
            </a:solidFill>
            <a:round/>
          </a:ln>
        </p:spPr>
        <p:style>
          <a:lnRef idx="1">
            <a:schemeClr val="accent1"/>
          </a:lnRef>
          <a:fillRef idx="0">
            <a:schemeClr val="accent1"/>
          </a:fillRef>
          <a:effectRef idx="0">
            <a:schemeClr val="accent1"/>
          </a:effectRef>
          <a:fontRef idx="minor"/>
        </p:style>
      </p:sp>
      <p:sp>
        <p:nvSpPr>
          <p:cNvPr id="880" name="CustomShape 12"/>
          <p:cNvSpPr/>
          <p:nvPr/>
        </p:nvSpPr>
        <p:spPr>
          <a:xfrm>
            <a:off x="-39600" y="2993040"/>
            <a:ext cx="985320" cy="700200"/>
          </a:xfrm>
          <a:prstGeom prst="rect">
            <a:avLst/>
          </a:prstGeom>
          <a:noFill/>
          <a:ln>
            <a:noFill/>
          </a:ln>
        </p:spPr>
        <p:style>
          <a:lnRef idx="0"/>
          <a:fillRef idx="0"/>
          <a:effectRef idx="0"/>
          <a:fontRef idx="minor"/>
        </p:style>
        <p:txBody>
          <a:bodyPr lIns="90000" rIns="90000" tIns="45000" bIns="45000"/>
          <a:p>
            <a:pPr algn="ctr">
              <a:lnSpc>
                <a:spcPct val="100000"/>
              </a:lnSpc>
            </a:pPr>
            <a:r>
              <a:rPr b="1" lang="en-US" sz="2000" spc="-1" strike="noStrike">
                <a:solidFill>
                  <a:srgbClr val="000000"/>
                </a:solidFill>
                <a:uFill>
                  <a:solidFill>
                    <a:srgbClr val="ffffff"/>
                  </a:solidFill>
                </a:uFill>
                <a:latin typeface="Arial"/>
              </a:rPr>
              <a:t>段階</a:t>
            </a:r>
            <a:endParaRPr b="0" lang="en-US" sz="1800" spc="-1" strike="noStrike">
              <a:solidFill>
                <a:srgbClr val="000000"/>
              </a:solidFill>
              <a:uFill>
                <a:solidFill>
                  <a:srgbClr val="ffffff"/>
                </a:solidFill>
              </a:uFill>
              <a:latin typeface="Arial"/>
            </a:endParaRPr>
          </a:p>
          <a:p>
            <a:pPr algn="ctr">
              <a:lnSpc>
                <a:spcPct val="100000"/>
              </a:lnSpc>
            </a:pPr>
            <a:r>
              <a:rPr b="1" lang="en-US" sz="2000" spc="-1" strike="noStrike">
                <a:solidFill>
                  <a:srgbClr val="000000"/>
                </a:solidFill>
                <a:uFill>
                  <a:solidFill>
                    <a:srgbClr val="ffffff"/>
                  </a:solidFill>
                </a:uFill>
                <a:latin typeface="Arial"/>
              </a:rPr>
              <a:t>施行</a:t>
            </a:r>
            <a:endParaRPr b="0" lang="en-US" sz="1800" spc="-1" strike="noStrike">
              <a:solidFill>
                <a:srgbClr val="000000"/>
              </a:solidFill>
              <a:uFill>
                <a:solidFill>
                  <a:srgbClr val="ffffff"/>
                </a:solidFill>
              </a:uFill>
              <a:latin typeface="Arial"/>
            </a:endParaRPr>
          </a:p>
        </p:txBody>
      </p:sp>
      <p:sp>
        <p:nvSpPr>
          <p:cNvPr id="881" name="Line 13"/>
          <p:cNvSpPr/>
          <p:nvPr/>
        </p:nvSpPr>
        <p:spPr>
          <a:xfrm flipH="1">
            <a:off x="1754640" y="6305760"/>
            <a:ext cx="735120" cy="3240"/>
          </a:xfrm>
          <a:prstGeom prst="line">
            <a:avLst/>
          </a:prstGeom>
          <a:ln w="101520">
            <a:solidFill>
              <a:srgbClr val="4a7ebb"/>
            </a:solidFill>
            <a:round/>
          </a:ln>
        </p:spPr>
        <p:style>
          <a:lnRef idx="1">
            <a:schemeClr val="accent1"/>
          </a:lnRef>
          <a:fillRef idx="0">
            <a:schemeClr val="accent1"/>
          </a:fillRef>
          <a:effectRef idx="0">
            <a:schemeClr val="accent1"/>
          </a:effectRef>
          <a:fontRef idx="minor"/>
        </p:style>
      </p:sp>
      <p:sp>
        <p:nvSpPr>
          <p:cNvPr id="882" name="CustomShape 14"/>
          <p:cNvSpPr/>
          <p:nvPr/>
        </p:nvSpPr>
        <p:spPr>
          <a:xfrm flipV="1">
            <a:off x="5733000" y="2663640"/>
            <a:ext cx="360" cy="1381320"/>
          </a:xfrm>
          <a:custGeom>
            <a:avLst/>
            <a:gdLst/>
            <a:ahLst/>
            <a:rect l="l" t="t" r="r" b="b"/>
            <a:pathLst>
              <a:path w="21600" h="21600">
                <a:moveTo>
                  <a:pt x="0" y="0"/>
                </a:moveTo>
                <a:lnTo>
                  <a:pt x="21600" y="21600"/>
                </a:lnTo>
              </a:path>
            </a:pathLst>
          </a:custGeom>
          <a:noFill/>
          <a:ln w="76320">
            <a:solidFill>
              <a:srgbClr val="92d050"/>
            </a:solidFill>
            <a:round/>
            <a:tailEnd len="med" type="arrow" w="med"/>
          </a:ln>
        </p:spPr>
        <p:style>
          <a:lnRef idx="1">
            <a:schemeClr val="accent1"/>
          </a:lnRef>
          <a:fillRef idx="0">
            <a:schemeClr val="accent1"/>
          </a:fillRef>
          <a:effectRef idx="0">
            <a:schemeClr val="accent1"/>
          </a:effectRef>
          <a:fontRef idx="minor"/>
        </p:style>
      </p:sp>
      <p:sp>
        <p:nvSpPr>
          <p:cNvPr id="883" name="Line 15"/>
          <p:cNvSpPr/>
          <p:nvPr/>
        </p:nvSpPr>
        <p:spPr>
          <a:xfrm>
            <a:off x="6669000" y="4135320"/>
            <a:ext cx="360" cy="2295360"/>
          </a:xfrm>
          <a:prstGeom prst="line">
            <a:avLst/>
          </a:prstGeom>
          <a:ln w="76320">
            <a:solidFill>
              <a:schemeClr val="accent6"/>
            </a:solidFill>
            <a:round/>
          </a:ln>
        </p:spPr>
        <p:style>
          <a:lnRef idx="1">
            <a:schemeClr val="accent1"/>
          </a:lnRef>
          <a:fillRef idx="0">
            <a:schemeClr val="accent1"/>
          </a:fillRef>
          <a:effectRef idx="0">
            <a:schemeClr val="accent1"/>
          </a:effectRef>
          <a:fontRef idx="minor"/>
        </p:style>
      </p:sp>
      <p:sp>
        <p:nvSpPr>
          <p:cNvPr id="884" name="CustomShape 16"/>
          <p:cNvSpPr/>
          <p:nvPr/>
        </p:nvSpPr>
        <p:spPr>
          <a:xfrm flipV="1">
            <a:off x="6669360" y="2689920"/>
            <a:ext cx="360" cy="1314360"/>
          </a:xfrm>
          <a:custGeom>
            <a:avLst/>
            <a:gdLst/>
            <a:ahLst/>
            <a:rect l="l" t="t" r="r" b="b"/>
            <a:pathLst>
              <a:path w="21600" h="21600">
                <a:moveTo>
                  <a:pt x="0" y="0"/>
                </a:moveTo>
                <a:lnTo>
                  <a:pt x="21600" y="21600"/>
                </a:lnTo>
              </a:path>
            </a:pathLst>
          </a:custGeom>
          <a:noFill/>
          <a:ln w="76320">
            <a:solidFill>
              <a:schemeClr val="accent6"/>
            </a:solidFill>
            <a:custDash>
              <a:ds d="300000" sp="100000"/>
            </a:custDash>
            <a:round/>
            <a:tailEnd len="med" type="arrow" w="med"/>
          </a:ln>
        </p:spPr>
        <p:style>
          <a:lnRef idx="1">
            <a:schemeClr val="accent1"/>
          </a:lnRef>
          <a:fillRef idx="0">
            <a:schemeClr val="accent1"/>
          </a:fillRef>
          <a:effectRef idx="0">
            <a:schemeClr val="accent1"/>
          </a:effectRef>
          <a:fontRef idx="minor"/>
        </p:style>
      </p:sp>
      <p:sp>
        <p:nvSpPr>
          <p:cNvPr id="885" name="Line 17"/>
          <p:cNvSpPr/>
          <p:nvPr/>
        </p:nvSpPr>
        <p:spPr>
          <a:xfrm>
            <a:off x="5733000" y="4240800"/>
            <a:ext cx="360" cy="2189880"/>
          </a:xfrm>
          <a:prstGeom prst="line">
            <a:avLst/>
          </a:prstGeom>
          <a:ln w="76320">
            <a:solidFill>
              <a:srgbClr val="92d050"/>
            </a:solidFill>
            <a:custDash>
              <a:ds d="300000" sp="100000"/>
            </a:custDash>
            <a:round/>
          </a:ln>
        </p:spPr>
        <p:style>
          <a:lnRef idx="1">
            <a:schemeClr val="accent1"/>
          </a:lnRef>
          <a:fillRef idx="0">
            <a:schemeClr val="accent1"/>
          </a:fillRef>
          <a:effectRef idx="0">
            <a:schemeClr val="accent1"/>
          </a:effectRef>
          <a:fontRef idx="minor"/>
        </p:style>
      </p:sp>
      <p:sp>
        <p:nvSpPr>
          <p:cNvPr id="886" name="Line 18"/>
          <p:cNvSpPr/>
          <p:nvPr/>
        </p:nvSpPr>
        <p:spPr>
          <a:xfrm>
            <a:off x="2144520" y="692640"/>
            <a:ext cx="360" cy="639720"/>
          </a:xfrm>
          <a:prstGeom prst="line">
            <a:avLst/>
          </a:prstGeom>
          <a:ln w="57240">
            <a:solidFill>
              <a:srgbClr val="4a7ebb"/>
            </a:solidFill>
            <a:custDash>
              <a:ds d="300000" sp="100000"/>
            </a:custDash>
            <a:round/>
          </a:ln>
        </p:spPr>
        <p:style>
          <a:lnRef idx="1">
            <a:schemeClr val="accent1"/>
          </a:lnRef>
          <a:fillRef idx="0">
            <a:schemeClr val="accent1"/>
          </a:fillRef>
          <a:effectRef idx="0">
            <a:schemeClr val="accent1"/>
          </a:effectRef>
          <a:fontRef idx="minor"/>
        </p:style>
      </p:sp>
      <p:sp>
        <p:nvSpPr>
          <p:cNvPr id="887" name="CustomShape 19"/>
          <p:cNvSpPr/>
          <p:nvPr/>
        </p:nvSpPr>
        <p:spPr>
          <a:xfrm>
            <a:off x="6669360" y="4797000"/>
            <a:ext cx="389520" cy="36468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f79646"/>
                </a:solidFill>
                <a:uFill>
                  <a:solidFill>
                    <a:srgbClr val="ffffff"/>
                  </a:solidFill>
                </a:uFill>
                <a:latin typeface="Calibri"/>
              </a:rPr>
              <a:t>④</a:t>
            </a:r>
            <a:endParaRPr b="0" lang="en-US" sz="1800" spc="-1" strike="noStrike">
              <a:solidFill>
                <a:srgbClr val="000000"/>
              </a:solidFill>
              <a:uFill>
                <a:solidFill>
                  <a:srgbClr val="ffffff"/>
                </a:solidFill>
              </a:uFill>
              <a:latin typeface="Arial"/>
            </a:endParaRPr>
          </a:p>
        </p:txBody>
      </p:sp>
      <p:sp>
        <p:nvSpPr>
          <p:cNvPr id="888" name="CustomShape 20"/>
          <p:cNvSpPr/>
          <p:nvPr/>
        </p:nvSpPr>
        <p:spPr>
          <a:xfrm>
            <a:off x="5733000" y="3198960"/>
            <a:ext cx="389520" cy="364680"/>
          </a:xfrm>
          <a:prstGeom prst="rect">
            <a:avLst/>
          </a:prstGeom>
          <a:noFill/>
          <a:ln>
            <a:noFill/>
          </a:ln>
        </p:spPr>
        <p:style>
          <a:lnRef idx="0"/>
          <a:fillRef idx="0"/>
          <a:effectRef idx="0"/>
          <a:fontRef idx="minor"/>
        </p:style>
        <p:txBody>
          <a:bodyPr lIns="90000" rIns="90000" tIns="45000" bIns="45000"/>
          <a:p>
            <a:pPr>
              <a:lnSpc>
                <a:spcPct val="100000"/>
              </a:lnSpc>
            </a:pPr>
            <a:r>
              <a:rPr b="1" lang="en-US" sz="1800" spc="-1" strike="noStrike">
                <a:solidFill>
                  <a:srgbClr val="92d050"/>
                </a:solidFill>
                <a:uFill>
                  <a:solidFill>
                    <a:srgbClr val="ffffff"/>
                  </a:solidFill>
                </a:uFill>
                <a:latin typeface="Calibri"/>
              </a:rPr>
              <a:t>③</a:t>
            </a:r>
            <a:endParaRPr b="0" lang="en-US" sz="1800" spc="-1" strike="noStrike">
              <a:solidFill>
                <a:srgbClr val="000000"/>
              </a:solidFill>
              <a:uFill>
                <a:solidFill>
                  <a:srgbClr val="ffffff"/>
                </a:solidFill>
              </a:uFill>
              <a:latin typeface="Arial"/>
            </a:endParaRPr>
          </a:p>
        </p:txBody>
      </p:sp>
      <p:sp>
        <p:nvSpPr>
          <p:cNvPr id="889" name="CustomShape 21"/>
          <p:cNvSpPr/>
          <p:nvPr/>
        </p:nvSpPr>
        <p:spPr>
          <a:xfrm flipV="1">
            <a:off x="4718880" y="2649960"/>
            <a:ext cx="360" cy="1395000"/>
          </a:xfrm>
          <a:custGeom>
            <a:avLst/>
            <a:gdLst/>
            <a:ahLst/>
            <a:rect l="l" t="t" r="r" b="b"/>
            <a:pathLst>
              <a:path w="21600" h="21600">
                <a:moveTo>
                  <a:pt x="0" y="0"/>
                </a:moveTo>
                <a:lnTo>
                  <a:pt x="21600" y="21600"/>
                </a:lnTo>
              </a:path>
            </a:pathLst>
          </a:custGeom>
          <a:noFill/>
          <a:ln w="76320">
            <a:solidFill>
              <a:schemeClr val="accent5">
                <a:lumMod val="60000"/>
                <a:lumOff val="40000"/>
              </a:schemeClr>
            </a:solidFill>
            <a:round/>
            <a:tailEnd len="med" type="arrow" w="med"/>
          </a:ln>
        </p:spPr>
        <p:style>
          <a:lnRef idx="1">
            <a:schemeClr val="accent1"/>
          </a:lnRef>
          <a:fillRef idx="0">
            <a:schemeClr val="accent1"/>
          </a:fillRef>
          <a:effectRef idx="0">
            <a:schemeClr val="accent1"/>
          </a:effectRef>
          <a:fontRef idx="minor"/>
        </p:style>
      </p:sp>
      <p:sp>
        <p:nvSpPr>
          <p:cNvPr id="890" name="CustomShape 22"/>
          <p:cNvSpPr/>
          <p:nvPr/>
        </p:nvSpPr>
        <p:spPr>
          <a:xfrm>
            <a:off x="7176600" y="4567320"/>
            <a:ext cx="2534400" cy="1795320"/>
          </a:xfrm>
          <a:prstGeom prst="rect">
            <a:avLst/>
          </a:prstGeom>
          <a:noFill/>
          <a:ln w="19080">
            <a:solidFill>
              <a:schemeClr val="accent6"/>
            </a:solidFill>
            <a:round/>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・将来的にも会計監査人設置義務のない規模の法人を想定した基本的な支援項目リストの内容とする。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・ただし、点線の範囲の法人においても、段階施行以前において選択可能な専門家活用である。</a:t>
            </a:r>
            <a:endParaRPr b="0" lang="en-US" sz="1800" spc="-1" strike="noStrike">
              <a:solidFill>
                <a:srgbClr val="000000"/>
              </a:solidFill>
              <a:uFill>
                <a:solidFill>
                  <a:srgbClr val="ffffff"/>
                </a:solidFill>
              </a:uFill>
              <a:latin typeface="Arial"/>
            </a:endParaRPr>
          </a:p>
        </p:txBody>
      </p:sp>
      <p:sp>
        <p:nvSpPr>
          <p:cNvPr id="891" name="CustomShape 23"/>
          <p:cNvSpPr/>
          <p:nvPr/>
        </p:nvSpPr>
        <p:spPr>
          <a:xfrm>
            <a:off x="5538240" y="1108080"/>
            <a:ext cx="3314880" cy="1369080"/>
          </a:xfrm>
          <a:prstGeom prst="rect">
            <a:avLst/>
          </a:prstGeom>
          <a:noFill/>
          <a:ln w="19080">
            <a:solidFill>
              <a:srgbClr val="92d050"/>
            </a:solidFill>
            <a:round/>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・基本的には、段階的に会計監査人設置義務法人となる法人が対象。</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・よって、支援項目リストの内容は会計監査人を設置する場合を想定。</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・ただし、点線の範囲の法人においても、選択可能な専門家活用である。</a:t>
            </a:r>
            <a:endParaRPr b="0" lang="en-US" sz="1800" spc="-1" strike="noStrike">
              <a:solidFill>
                <a:srgbClr val="000000"/>
              </a:solidFill>
              <a:uFill>
                <a:solidFill>
                  <a:srgbClr val="ffffff"/>
                </a:solidFill>
              </a:uFill>
              <a:latin typeface="Arial"/>
            </a:endParaRPr>
          </a:p>
        </p:txBody>
      </p:sp>
      <p:sp>
        <p:nvSpPr>
          <p:cNvPr id="892" name="CustomShape 24"/>
          <p:cNvSpPr/>
          <p:nvPr/>
        </p:nvSpPr>
        <p:spPr>
          <a:xfrm>
            <a:off x="5536800" y="738000"/>
            <a:ext cx="429840" cy="364680"/>
          </a:xfrm>
          <a:prstGeom prst="rect">
            <a:avLst/>
          </a:prstGeom>
          <a:noFill/>
          <a:ln w="19080">
            <a:solidFill>
              <a:srgbClr val="92d050"/>
            </a:solidFill>
            <a:round/>
          </a:ln>
        </p:spPr>
        <p:style>
          <a:lnRef idx="0"/>
          <a:fillRef idx="0"/>
          <a:effectRef idx="0"/>
          <a:fontRef idx="minor"/>
        </p:style>
        <p:txBody>
          <a:bodyPr lIns="90000" rIns="90000" tIns="45000" bIns="45000"/>
          <a:p>
            <a:pPr>
              <a:lnSpc>
                <a:spcPct val="100000"/>
              </a:lnSpc>
            </a:pPr>
            <a:r>
              <a:rPr b="1" lang="en-US" sz="1800" spc="-1" strike="noStrike">
                <a:solidFill>
                  <a:srgbClr val="92d050"/>
                </a:solidFill>
                <a:uFill>
                  <a:solidFill>
                    <a:srgbClr val="ffffff"/>
                  </a:solidFill>
                </a:uFill>
                <a:latin typeface="Calibri"/>
              </a:rPr>
              <a:t>③</a:t>
            </a:r>
            <a:endParaRPr b="0" lang="en-US" sz="1800" spc="-1" strike="noStrike">
              <a:solidFill>
                <a:srgbClr val="000000"/>
              </a:solidFill>
              <a:uFill>
                <a:solidFill>
                  <a:srgbClr val="ffffff"/>
                </a:solidFill>
              </a:uFill>
              <a:latin typeface="Arial"/>
            </a:endParaRPr>
          </a:p>
        </p:txBody>
      </p:sp>
      <p:sp>
        <p:nvSpPr>
          <p:cNvPr id="893" name="CustomShape 25"/>
          <p:cNvSpPr/>
          <p:nvPr/>
        </p:nvSpPr>
        <p:spPr>
          <a:xfrm>
            <a:off x="7175160" y="4191480"/>
            <a:ext cx="429840" cy="364680"/>
          </a:xfrm>
          <a:prstGeom prst="rect">
            <a:avLst/>
          </a:prstGeom>
          <a:noFill/>
          <a:ln w="19080">
            <a:solidFill>
              <a:schemeClr val="accent6"/>
            </a:solidFill>
            <a:round/>
          </a:ln>
        </p:spPr>
        <p:style>
          <a:lnRef idx="0"/>
          <a:fillRef idx="0"/>
          <a:effectRef idx="0"/>
          <a:fontRef idx="minor"/>
        </p:style>
        <p:txBody>
          <a:bodyPr lIns="90000" rIns="90000" tIns="45000" bIns="45000"/>
          <a:p>
            <a:pPr>
              <a:lnSpc>
                <a:spcPct val="100000"/>
              </a:lnSpc>
            </a:pPr>
            <a:r>
              <a:rPr b="1" lang="en-US" sz="1800" spc="-1" strike="noStrike">
                <a:solidFill>
                  <a:srgbClr val="f79646"/>
                </a:solidFill>
                <a:uFill>
                  <a:solidFill>
                    <a:srgbClr val="ffffff"/>
                  </a:solidFill>
                </a:uFill>
                <a:latin typeface="Calibri"/>
              </a:rPr>
              <a:t>④</a:t>
            </a:r>
            <a:endParaRPr b="0" lang="en-US" sz="1800" spc="-1" strike="noStrike">
              <a:solidFill>
                <a:srgbClr val="000000"/>
              </a:solidFill>
              <a:uFill>
                <a:solidFill>
                  <a:srgbClr val="ffffff"/>
                </a:solidFill>
              </a:uFill>
              <a:latin typeface="Arial"/>
            </a:endParaRPr>
          </a:p>
        </p:txBody>
      </p:sp>
      <p:sp>
        <p:nvSpPr>
          <p:cNvPr id="894" name="Line 26"/>
          <p:cNvSpPr/>
          <p:nvPr/>
        </p:nvSpPr>
        <p:spPr>
          <a:xfrm>
            <a:off x="4718880" y="4244040"/>
            <a:ext cx="360" cy="2200320"/>
          </a:xfrm>
          <a:prstGeom prst="line">
            <a:avLst/>
          </a:prstGeom>
          <a:ln w="76320">
            <a:solidFill>
              <a:schemeClr val="accent5">
                <a:lumMod val="60000"/>
                <a:lumOff val="40000"/>
              </a:schemeClr>
            </a:solidFill>
            <a:custDash>
              <a:ds d="300000" sp="100000"/>
            </a:custDash>
            <a:round/>
          </a:ln>
        </p:spPr>
        <p:style>
          <a:lnRef idx="1">
            <a:schemeClr val="accent1"/>
          </a:lnRef>
          <a:fillRef idx="0">
            <a:schemeClr val="accent1"/>
          </a:fillRef>
          <a:effectRef idx="0">
            <a:schemeClr val="accent1"/>
          </a:effectRef>
          <a:fontRef idx="minor"/>
        </p:style>
      </p:sp>
      <p:sp>
        <p:nvSpPr>
          <p:cNvPr id="895" name="CustomShape 27"/>
          <p:cNvSpPr/>
          <p:nvPr/>
        </p:nvSpPr>
        <p:spPr>
          <a:xfrm>
            <a:off x="2306880" y="4230720"/>
            <a:ext cx="1438920" cy="364680"/>
          </a:xfrm>
          <a:prstGeom prst="rect">
            <a:avLst/>
          </a:prstGeom>
          <a:noFill/>
          <a:ln w="19080">
            <a:solidFill>
              <a:schemeClr val="accent5">
                <a:lumMod val="60000"/>
                <a:lumOff val="40000"/>
              </a:schemeClr>
            </a:solidFill>
            <a:round/>
          </a:ln>
        </p:spPr>
        <p:style>
          <a:lnRef idx="0"/>
          <a:fillRef idx="0"/>
          <a:effectRef idx="0"/>
          <a:fontRef idx="minor"/>
        </p:style>
        <p:txBody>
          <a:bodyPr lIns="90000" rIns="90000" tIns="45000" bIns="45000"/>
          <a:p>
            <a:pPr>
              <a:lnSpc>
                <a:spcPct val="100000"/>
              </a:lnSpc>
            </a:pPr>
            <a:r>
              <a:rPr b="1" lang="en-US" sz="1800" spc="-1" strike="noStrike">
                <a:solidFill>
                  <a:srgbClr val="93cddd"/>
                </a:solidFill>
                <a:uFill>
                  <a:solidFill>
                    <a:srgbClr val="ffffff"/>
                  </a:solidFill>
                </a:uFill>
                <a:latin typeface="Arial"/>
              </a:rPr>
              <a:t>②</a:t>
            </a:r>
            <a:r>
              <a:rPr b="1" lang="en-US" sz="1800" spc="-1" strike="noStrike">
                <a:solidFill>
                  <a:srgbClr val="93cddd"/>
                </a:solidFill>
                <a:uFill>
                  <a:solidFill>
                    <a:srgbClr val="ffffff"/>
                  </a:solidFill>
                </a:uFill>
                <a:latin typeface="Arial"/>
              </a:rPr>
              <a:t>-1</a:t>
            </a:r>
            <a:r>
              <a:rPr b="1" lang="en-US" sz="1800" spc="-1" strike="noStrike">
                <a:solidFill>
                  <a:srgbClr val="93cddd"/>
                </a:solidFill>
                <a:uFill>
                  <a:solidFill>
                    <a:srgbClr val="ffffff"/>
                  </a:solidFill>
                </a:uFill>
                <a:latin typeface="Arial"/>
              </a:rPr>
              <a:t>、②</a:t>
            </a:r>
            <a:r>
              <a:rPr b="1" lang="en-US" sz="1800" spc="-1" strike="noStrike">
                <a:solidFill>
                  <a:srgbClr val="93cddd"/>
                </a:solidFill>
                <a:uFill>
                  <a:solidFill>
                    <a:srgbClr val="ffffff"/>
                  </a:solidFill>
                </a:uFill>
                <a:latin typeface="Arial"/>
              </a:rPr>
              <a:t>-2</a:t>
            </a:r>
            <a:endParaRPr b="0" lang="en-US" sz="1800" spc="-1" strike="noStrike">
              <a:solidFill>
                <a:srgbClr val="000000"/>
              </a:solidFill>
              <a:uFill>
                <a:solidFill>
                  <a:srgbClr val="ffffff"/>
                </a:solidFill>
              </a:uFill>
              <a:latin typeface="Arial"/>
            </a:endParaRPr>
          </a:p>
        </p:txBody>
      </p:sp>
      <p:sp>
        <p:nvSpPr>
          <p:cNvPr id="896" name="CustomShape 28"/>
          <p:cNvSpPr/>
          <p:nvPr/>
        </p:nvSpPr>
        <p:spPr>
          <a:xfrm>
            <a:off x="2311560" y="4600080"/>
            <a:ext cx="2172960" cy="1369080"/>
          </a:xfrm>
          <a:prstGeom prst="rect">
            <a:avLst/>
          </a:prstGeom>
          <a:noFill/>
          <a:ln w="19080">
            <a:solidFill>
              <a:schemeClr val="accent5">
                <a:lumMod val="60000"/>
                <a:lumOff val="40000"/>
              </a:schemeClr>
            </a:solidFill>
            <a:round/>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・基本的には、段階的に会計監査人設置義務法人となる法人が対象。</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・ただし、点線の範囲の法人においても、選択可能な専門家活用である。</a:t>
            </a:r>
            <a:endParaRPr b="0" lang="en-US" sz="1800" spc="-1" strike="noStrike">
              <a:solidFill>
                <a:srgbClr val="000000"/>
              </a:solidFill>
              <a:uFill>
                <a:solidFill>
                  <a:srgbClr val="ffffff"/>
                </a:solidFill>
              </a:uFill>
              <a:latin typeface="Arial"/>
            </a:endParaRPr>
          </a:p>
        </p:txBody>
      </p:sp>
      <p:sp>
        <p:nvSpPr>
          <p:cNvPr id="897" name="CustomShape 29"/>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35</a:t>
            </a:r>
            <a:endParaRPr b="0" lang="en-US" sz="1200" spc="-1" strike="noStrike">
              <a:solidFill>
                <a:srgbClr val="000000"/>
              </a:solidFill>
              <a:uFill>
                <a:solidFill>
                  <a:srgbClr val="ffffff"/>
                </a:solidFill>
              </a:uFill>
              <a:latin typeface="Arial"/>
            </a:endParaRPr>
          </a:p>
        </p:txBody>
      </p:sp>
      <p:sp>
        <p:nvSpPr>
          <p:cNvPr id="898" name="CustomShape 30"/>
          <p:cNvSpPr/>
          <p:nvPr/>
        </p:nvSpPr>
        <p:spPr>
          <a:xfrm>
            <a:off x="7185600" y="574920"/>
            <a:ext cx="2663640" cy="454680"/>
          </a:xfrm>
          <a:prstGeom prst="rect">
            <a:avLst/>
          </a:prstGeom>
          <a:noFill/>
          <a:ln>
            <a:noFill/>
          </a:ln>
        </p:spPr>
        <p:style>
          <a:lnRef idx="0"/>
          <a:fillRef idx="0"/>
          <a:effectRef idx="0"/>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Arial"/>
              </a:rPr>
              <a:t>※</a:t>
            </a:r>
            <a:r>
              <a:rPr b="0" lang="en-US" sz="1200" spc="-1" strike="noStrike">
                <a:solidFill>
                  <a:srgbClr val="000000"/>
                </a:solidFill>
                <a:uFill>
                  <a:solidFill>
                    <a:srgbClr val="ffffff"/>
                  </a:solidFill>
                </a:uFill>
                <a:latin typeface="Arial"/>
              </a:rPr>
              <a:t>　番号はＰ</a:t>
            </a:r>
            <a:r>
              <a:rPr b="0" lang="en-US" sz="1200" spc="-1" strike="noStrike">
                <a:solidFill>
                  <a:srgbClr val="000000"/>
                </a:solidFill>
                <a:uFill>
                  <a:solidFill>
                    <a:srgbClr val="ffffff"/>
                  </a:solidFill>
                </a:uFill>
                <a:latin typeface="Arial"/>
              </a:rPr>
              <a:t>34</a:t>
            </a:r>
            <a:r>
              <a:rPr b="0" lang="en-US" sz="1200" spc="-1" strike="noStrike">
                <a:solidFill>
                  <a:srgbClr val="000000"/>
                </a:solidFill>
                <a:uFill>
                  <a:solidFill>
                    <a:srgbClr val="ffffff"/>
                  </a:solidFill>
                </a:uFill>
                <a:latin typeface="Arial"/>
              </a:rPr>
              <a:t>の記載と対応している。</a:t>
            </a:r>
            <a:endParaRPr b="0" lang="en-US" sz="1800" spc="-1" strike="noStrike">
              <a:solidFill>
                <a:srgbClr val="000000"/>
              </a:solidFill>
              <a:uFill>
                <a:solidFill>
                  <a:srgbClr val="ffffff"/>
                </a:solidFill>
              </a:uFill>
              <a:latin typeface="Arial"/>
            </a:endParaRPr>
          </a:p>
        </p:txBody>
      </p:sp>
    </p:spTree>
  </p:cSld>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9" name="CustomShape 1"/>
          <p:cNvSpPr/>
          <p:nvPr/>
        </p:nvSpPr>
        <p:spPr>
          <a:xfrm>
            <a:off x="9165600" y="836640"/>
            <a:ext cx="683280" cy="4158000"/>
          </a:xfrm>
          <a:prstGeom prst="rect">
            <a:avLst/>
          </a:prstGeom>
          <a:solidFill>
            <a:srgbClr val="80bec9"/>
          </a:solidFill>
          <a:ln w="12600">
            <a:noFill/>
          </a:ln>
        </p:spPr>
        <p:style>
          <a:lnRef idx="0"/>
          <a:fillRef idx="0"/>
          <a:effectRef idx="0"/>
          <a:fontRef idx="minor"/>
        </p:style>
        <p:txBody>
          <a:bodyPr lIns="90000" rIns="90000" tIns="45000" bIns="45000" anchor="ctr" vert="vert"/>
          <a:p>
            <a:pPr>
              <a:lnSpc>
                <a:spcPct val="100000"/>
              </a:lnSpc>
            </a:pPr>
            <a:r>
              <a:rPr b="1" lang="en-US" sz="1100" spc="-1" strike="noStrike">
                <a:solidFill>
                  <a:srgbClr val="262626"/>
                </a:solidFill>
                <a:uFill>
                  <a:solidFill>
                    <a:srgbClr val="ffffff"/>
                  </a:solidFill>
                </a:uFill>
                <a:latin typeface="ＭＳ Ｐゴシック"/>
              </a:rPr>
              <a:t>　</a:t>
            </a:r>
            <a:r>
              <a:rPr b="1" lang="en-US" sz="1400" spc="-1" strike="noStrike">
                <a:solidFill>
                  <a:srgbClr val="262626"/>
                </a:solidFill>
                <a:uFill>
                  <a:solidFill>
                    <a:srgbClr val="ffffff"/>
                  </a:solidFill>
                </a:uFill>
                <a:latin typeface="ＭＳ Ｐゴシック"/>
              </a:rPr>
              <a:t> ３　「独立監査人の監査報告書」及び</a:t>
            </a:r>
            <a:endParaRPr b="0" lang="en-US" sz="1800" spc="-1" strike="noStrike">
              <a:solidFill>
                <a:srgbClr val="000000"/>
              </a:solidFill>
              <a:uFill>
                <a:solidFill>
                  <a:srgbClr val="ffffff"/>
                </a:solidFill>
              </a:uFill>
              <a:latin typeface="Arial"/>
            </a:endParaRPr>
          </a:p>
          <a:p>
            <a:pPr>
              <a:lnSpc>
                <a:spcPct val="100000"/>
              </a:lnSpc>
            </a:pPr>
            <a:r>
              <a:rPr b="1" lang="en-US" sz="1400" spc="-1" strike="noStrike">
                <a:solidFill>
                  <a:srgbClr val="262626"/>
                </a:solidFill>
                <a:uFill>
                  <a:solidFill>
                    <a:srgbClr val="ffffff"/>
                  </a:solidFill>
                </a:uFill>
                <a:latin typeface="ＭＳ Ｐゴシック"/>
              </a:rPr>
              <a:t>　　　「監査実施概要及び監査結果の説明書」の作成</a:t>
            </a:r>
            <a:endParaRPr b="0" lang="en-US" sz="1800" spc="-1" strike="noStrike">
              <a:solidFill>
                <a:srgbClr val="000000"/>
              </a:solidFill>
              <a:uFill>
                <a:solidFill>
                  <a:srgbClr val="ffffff"/>
                </a:solidFill>
              </a:uFill>
              <a:latin typeface="Arial"/>
            </a:endParaRPr>
          </a:p>
        </p:txBody>
      </p:sp>
      <p:sp>
        <p:nvSpPr>
          <p:cNvPr id="900" name="CustomShape 2"/>
          <p:cNvSpPr/>
          <p:nvPr/>
        </p:nvSpPr>
        <p:spPr>
          <a:xfrm>
            <a:off x="194400" y="44640"/>
            <a:ext cx="9516600" cy="44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108000" bIns="45000" anchor="ctr"/>
          <a:p>
            <a:pPr algn="ctr">
              <a:lnSpc>
                <a:spcPct val="100000"/>
              </a:lnSpc>
            </a:pPr>
            <a:r>
              <a:rPr b="1" lang="en-US" sz="2000" spc="-1" strike="noStrike">
                <a:solidFill>
                  <a:srgbClr val="000000"/>
                </a:solidFill>
                <a:uFill>
                  <a:solidFill>
                    <a:srgbClr val="ffffff"/>
                  </a:solidFill>
                </a:uFill>
                <a:latin typeface="メイリオ"/>
                <a:ea typeface="メイリオ"/>
              </a:rPr>
              <a:t>会計監査と指導監査との関係 </a:t>
            </a:r>
            <a:endParaRPr b="0" lang="en-US" sz="1800" spc="-1" strike="noStrike">
              <a:solidFill>
                <a:srgbClr val="000000"/>
              </a:solidFill>
              <a:uFill>
                <a:solidFill>
                  <a:srgbClr val="ffffff"/>
                </a:solidFill>
              </a:uFill>
              <a:latin typeface="Arial"/>
            </a:endParaRPr>
          </a:p>
        </p:txBody>
      </p:sp>
      <p:sp>
        <p:nvSpPr>
          <p:cNvPr id="901" name="CustomShape 3"/>
          <p:cNvSpPr/>
          <p:nvPr/>
        </p:nvSpPr>
        <p:spPr>
          <a:xfrm>
            <a:off x="55080" y="528840"/>
            <a:ext cx="3457440" cy="3034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ＤＨＰ特太ゴシック体"/>
                <a:ea typeface="ＤＨＰ特太ゴシック体"/>
              </a:rPr>
              <a:t>＜会計監査（イメージ）＞</a:t>
            </a:r>
            <a:endParaRPr b="0" lang="en-US" sz="1800" spc="-1" strike="noStrike">
              <a:solidFill>
                <a:srgbClr val="000000"/>
              </a:solidFill>
              <a:uFill>
                <a:solidFill>
                  <a:srgbClr val="ffffff"/>
                </a:solidFill>
              </a:uFill>
              <a:latin typeface="Arial"/>
            </a:endParaRPr>
          </a:p>
        </p:txBody>
      </p:sp>
      <p:sp>
        <p:nvSpPr>
          <p:cNvPr id="902" name="CustomShape 4"/>
          <p:cNvSpPr/>
          <p:nvPr/>
        </p:nvSpPr>
        <p:spPr>
          <a:xfrm>
            <a:off x="152640" y="847440"/>
            <a:ext cx="683280" cy="4165560"/>
          </a:xfrm>
          <a:prstGeom prst="rect">
            <a:avLst/>
          </a:prstGeom>
          <a:solidFill>
            <a:srgbClr val="80bec9"/>
          </a:solidFill>
          <a:ln w="12600">
            <a:noFill/>
          </a:ln>
        </p:spPr>
        <p:style>
          <a:lnRef idx="0"/>
          <a:fillRef idx="0"/>
          <a:effectRef idx="0"/>
          <a:fontRef idx="minor"/>
        </p:style>
        <p:txBody>
          <a:bodyPr lIns="90000" rIns="90000" tIns="45000" bIns="45000" anchor="ctr" vert="vert"/>
          <a:p>
            <a:pPr>
              <a:lnSpc>
                <a:spcPct val="100000"/>
              </a:lnSpc>
            </a:pPr>
            <a:r>
              <a:rPr b="1" lang="en-US" sz="1600" spc="-1" strike="noStrike">
                <a:solidFill>
                  <a:srgbClr val="262626"/>
                </a:solidFill>
                <a:uFill>
                  <a:solidFill>
                    <a:srgbClr val="ffffff"/>
                  </a:solidFill>
                </a:uFill>
                <a:latin typeface="ＭＳ Ｐゴシック"/>
              </a:rPr>
              <a:t>  </a:t>
            </a:r>
            <a:r>
              <a:rPr b="1" lang="en-US" sz="1400" spc="-1" strike="noStrike">
                <a:solidFill>
                  <a:srgbClr val="262626"/>
                </a:solidFill>
                <a:uFill>
                  <a:solidFill>
                    <a:srgbClr val="ffffff"/>
                  </a:solidFill>
                </a:uFill>
                <a:latin typeface="ＭＳ Ｐゴシック"/>
              </a:rPr>
              <a:t>１　法人の内部統制の確認</a:t>
            </a:r>
            <a:endParaRPr b="0" lang="en-US" sz="1800" spc="-1" strike="noStrike">
              <a:solidFill>
                <a:srgbClr val="000000"/>
              </a:solidFill>
              <a:uFill>
                <a:solidFill>
                  <a:srgbClr val="ffffff"/>
                </a:solidFill>
              </a:uFill>
              <a:latin typeface="Arial"/>
            </a:endParaRPr>
          </a:p>
        </p:txBody>
      </p:sp>
      <p:graphicFrame>
        <p:nvGraphicFramePr>
          <p:cNvPr id="903" name="Table 5"/>
          <p:cNvGraphicFramePr/>
          <p:nvPr/>
        </p:nvGraphicFramePr>
        <p:xfrm>
          <a:off x="807120" y="836640"/>
          <a:ext cx="5688720" cy="4176000"/>
        </p:xfrm>
        <a:graphic>
          <a:graphicData uri="http://schemas.openxmlformats.org/drawingml/2006/table">
            <a:tbl>
              <a:tblPr/>
              <a:tblGrid>
                <a:gridCol w="696600"/>
                <a:gridCol w="4992480"/>
              </a:tblGrid>
              <a:tr h="2376000">
                <a:tc>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d0d8e8"/>
                    </a:solidFill>
                  </a:tcPr>
                </a:tc>
                <a:tc>
                  <a:tcPr marL="99000" marR="99000">
                    <a:lnL w="12240">
                      <a:solidFill>
                        <a:srgbClr val="ffffff"/>
                      </a:solidFill>
                    </a:lnL>
                    <a:lnR w="12240">
                      <a:solidFill>
                        <a:srgbClr val="ffffff"/>
                      </a:solidFill>
                    </a:lnR>
                    <a:lnT w="12240">
                      <a:solidFill>
                        <a:srgbClr val="ffffff"/>
                      </a:solidFill>
                    </a:lnT>
                    <a:lnB w="38160">
                      <a:solidFill>
                        <a:srgbClr val="ffffff"/>
                      </a:solidFill>
                    </a:lnB>
                    <a:solidFill>
                      <a:srgbClr val="d0d8e8"/>
                    </a:solidFill>
                  </a:tcPr>
                </a:tc>
              </a:tr>
              <a:tr h="1800000">
                <a:tc>
                  <a:tcPr marL="99000" marR="99000">
                    <a:lnL w="12240">
                      <a:solidFill>
                        <a:srgbClr val="ffffff"/>
                      </a:solidFill>
                    </a:lnL>
                    <a:lnR w="12240">
                      <a:solidFill>
                        <a:srgbClr val="ffffff"/>
                      </a:solidFill>
                    </a:lnR>
                    <a:lnT w="12240">
                      <a:solidFill>
                        <a:srgbClr val="ffffff"/>
                      </a:solidFill>
                    </a:lnT>
                    <a:lnB w="12240">
                      <a:solidFill>
                        <a:srgbClr val="ffffff"/>
                      </a:solidFill>
                    </a:lnB>
                    <a:solidFill>
                      <a:srgbClr val="d0d8e8"/>
                    </a:solidFill>
                  </a:tcPr>
                </a:tc>
                <a:tc>
                  <a:tcPr marL="99000" marR="99000">
                    <a:lnL w="12240">
                      <a:solidFill>
                        <a:srgbClr val="ffffff"/>
                      </a:solidFill>
                    </a:lnL>
                    <a:lnR w="12240">
                      <a:solidFill>
                        <a:srgbClr val="ffffff"/>
                      </a:solidFill>
                    </a:lnR>
                    <a:lnT w="12240">
                      <a:solidFill>
                        <a:srgbClr val="ffffff"/>
                      </a:solidFill>
                    </a:lnT>
                    <a:lnB w="12240">
                      <a:solidFill>
                        <a:srgbClr val="ffffff"/>
                      </a:solidFill>
                    </a:lnB>
                    <a:solidFill>
                      <a:srgbClr val="d0d8e8"/>
                    </a:solidFill>
                  </a:tcPr>
                </a:tc>
              </a:tr>
            </a:tbl>
          </a:graphicData>
        </a:graphic>
      </p:graphicFrame>
      <p:sp>
        <p:nvSpPr>
          <p:cNvPr id="904" name="Line 6"/>
          <p:cNvSpPr/>
          <p:nvPr/>
        </p:nvSpPr>
        <p:spPr>
          <a:xfrm flipH="1">
            <a:off x="2906640" y="3062160"/>
            <a:ext cx="1233000" cy="360"/>
          </a:xfrm>
          <a:prstGeom prst="line">
            <a:avLst/>
          </a:prstGeom>
          <a:ln w="28440">
            <a:solidFill>
              <a:srgbClr val="b2d4ef"/>
            </a:solidFill>
            <a:miter/>
          </a:ln>
        </p:spPr>
        <p:style>
          <a:lnRef idx="0"/>
          <a:fillRef idx="0"/>
          <a:effectRef idx="0"/>
          <a:fontRef idx="minor"/>
        </p:style>
      </p:sp>
      <p:sp>
        <p:nvSpPr>
          <p:cNvPr id="905" name="Line 7"/>
          <p:cNvSpPr/>
          <p:nvPr/>
        </p:nvSpPr>
        <p:spPr>
          <a:xfrm flipH="1" flipV="1">
            <a:off x="2291040" y="2149920"/>
            <a:ext cx="615600" cy="912240"/>
          </a:xfrm>
          <a:prstGeom prst="line">
            <a:avLst/>
          </a:prstGeom>
          <a:ln w="28440">
            <a:solidFill>
              <a:srgbClr val="b2d4ef"/>
            </a:solidFill>
            <a:miter/>
          </a:ln>
        </p:spPr>
        <p:style>
          <a:lnRef idx="0"/>
          <a:fillRef idx="0"/>
          <a:effectRef idx="0"/>
          <a:fontRef idx="minor"/>
        </p:style>
      </p:sp>
      <p:sp>
        <p:nvSpPr>
          <p:cNvPr id="906" name="Line 8"/>
          <p:cNvSpPr/>
          <p:nvPr/>
        </p:nvSpPr>
        <p:spPr>
          <a:xfrm flipV="1">
            <a:off x="2291040" y="1235520"/>
            <a:ext cx="615600" cy="914400"/>
          </a:xfrm>
          <a:prstGeom prst="line">
            <a:avLst/>
          </a:prstGeom>
          <a:ln w="28440">
            <a:solidFill>
              <a:srgbClr val="b2d4ef"/>
            </a:solidFill>
            <a:miter/>
          </a:ln>
        </p:spPr>
        <p:style>
          <a:lnRef idx="0"/>
          <a:fillRef idx="0"/>
          <a:effectRef idx="0"/>
          <a:fontRef idx="minor"/>
        </p:style>
      </p:sp>
      <p:sp>
        <p:nvSpPr>
          <p:cNvPr id="907" name="Line 9"/>
          <p:cNvSpPr/>
          <p:nvPr/>
        </p:nvSpPr>
        <p:spPr>
          <a:xfrm>
            <a:off x="2906640" y="1235520"/>
            <a:ext cx="1233000" cy="360"/>
          </a:xfrm>
          <a:prstGeom prst="line">
            <a:avLst/>
          </a:prstGeom>
          <a:ln w="28440">
            <a:solidFill>
              <a:srgbClr val="b2d4ef"/>
            </a:solidFill>
            <a:miter/>
          </a:ln>
        </p:spPr>
        <p:style>
          <a:lnRef idx="0"/>
          <a:fillRef idx="0"/>
          <a:effectRef idx="0"/>
          <a:fontRef idx="minor"/>
        </p:style>
      </p:sp>
      <p:sp>
        <p:nvSpPr>
          <p:cNvPr id="908" name="Line 10"/>
          <p:cNvSpPr/>
          <p:nvPr/>
        </p:nvSpPr>
        <p:spPr>
          <a:xfrm>
            <a:off x="4139640" y="1235520"/>
            <a:ext cx="614160" cy="914400"/>
          </a:xfrm>
          <a:prstGeom prst="line">
            <a:avLst/>
          </a:prstGeom>
          <a:ln w="28440">
            <a:solidFill>
              <a:srgbClr val="b2d4ef"/>
            </a:solidFill>
            <a:miter/>
          </a:ln>
        </p:spPr>
        <p:style>
          <a:lnRef idx="0"/>
          <a:fillRef idx="0"/>
          <a:effectRef idx="0"/>
          <a:fontRef idx="minor"/>
        </p:style>
      </p:sp>
      <p:sp>
        <p:nvSpPr>
          <p:cNvPr id="909" name="Line 11"/>
          <p:cNvSpPr/>
          <p:nvPr/>
        </p:nvSpPr>
        <p:spPr>
          <a:xfrm flipH="1">
            <a:off x="4139640" y="2149920"/>
            <a:ext cx="614160" cy="912240"/>
          </a:xfrm>
          <a:prstGeom prst="line">
            <a:avLst/>
          </a:prstGeom>
          <a:ln w="28440">
            <a:solidFill>
              <a:srgbClr val="b2d4ef"/>
            </a:solidFill>
            <a:miter/>
          </a:ln>
        </p:spPr>
        <p:style>
          <a:lnRef idx="0"/>
          <a:fillRef idx="0"/>
          <a:effectRef idx="0"/>
          <a:fontRef idx="minor"/>
        </p:style>
      </p:sp>
      <p:sp>
        <p:nvSpPr>
          <p:cNvPr id="910" name="CustomShape 12"/>
          <p:cNvSpPr/>
          <p:nvPr/>
        </p:nvSpPr>
        <p:spPr>
          <a:xfrm>
            <a:off x="2233440" y="916560"/>
            <a:ext cx="1063080" cy="595800"/>
          </a:xfrm>
          <a:prstGeom prst="ellipse">
            <a:avLst/>
          </a:prstGeom>
          <a:solidFill>
            <a:srgbClr val="80bec9"/>
          </a:solidFill>
          <a:ln w="1584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収益プロセス</a:t>
            </a:r>
            <a:endParaRPr b="0" lang="en-US" sz="1800" spc="-1" strike="noStrike">
              <a:solidFill>
                <a:srgbClr val="000000"/>
              </a:solidFill>
              <a:uFill>
                <a:solidFill>
                  <a:srgbClr val="ffffff"/>
                </a:solidFill>
              </a:uFill>
              <a:latin typeface="Arial"/>
            </a:endParaRPr>
          </a:p>
        </p:txBody>
      </p:sp>
      <p:sp>
        <p:nvSpPr>
          <p:cNvPr id="911" name="CustomShape 13"/>
          <p:cNvSpPr/>
          <p:nvPr/>
        </p:nvSpPr>
        <p:spPr>
          <a:xfrm>
            <a:off x="1843200" y="1693080"/>
            <a:ext cx="1063080" cy="590760"/>
          </a:xfrm>
          <a:prstGeom prst="ellipse">
            <a:avLst/>
          </a:prstGeom>
          <a:solidFill>
            <a:srgbClr val="80bec9"/>
          </a:solidFill>
          <a:ln w="3816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資金管理</a:t>
            </a:r>
            <a:endParaRPr b="0" lang="en-US" sz="1800" spc="-1" strike="noStrike">
              <a:solidFill>
                <a:srgbClr val="000000"/>
              </a:solidFill>
              <a:uFill>
                <a:solidFill>
                  <a:srgbClr val="ffffff"/>
                </a:solidFill>
              </a:uFill>
              <a:latin typeface="Arial"/>
            </a:endParaRPr>
          </a:p>
          <a:p>
            <a:pPr algn="ctr">
              <a:lnSpc>
                <a:spcPct val="100000"/>
              </a:lnSpc>
            </a:pPr>
            <a:r>
              <a:rPr b="1" lang="en-US" sz="1050" spc="-1" strike="noStrike">
                <a:solidFill>
                  <a:srgbClr val="000000"/>
                </a:solidFill>
                <a:uFill>
                  <a:solidFill>
                    <a:srgbClr val="ffffff"/>
                  </a:solidFill>
                </a:uFill>
                <a:latin typeface="Arial"/>
              </a:rPr>
              <a:t>プロセス</a:t>
            </a:r>
            <a:endParaRPr b="0" lang="en-US" sz="1800" spc="-1" strike="noStrike">
              <a:solidFill>
                <a:srgbClr val="000000"/>
              </a:solidFill>
              <a:uFill>
                <a:solidFill>
                  <a:srgbClr val="ffffff"/>
                </a:solidFill>
              </a:uFill>
              <a:latin typeface="Arial"/>
            </a:endParaRPr>
          </a:p>
        </p:txBody>
      </p:sp>
      <p:sp>
        <p:nvSpPr>
          <p:cNvPr id="912" name="CustomShape 14"/>
          <p:cNvSpPr/>
          <p:nvPr/>
        </p:nvSpPr>
        <p:spPr>
          <a:xfrm>
            <a:off x="2377440" y="2493000"/>
            <a:ext cx="1063080" cy="590040"/>
          </a:xfrm>
          <a:prstGeom prst="ellipse">
            <a:avLst/>
          </a:prstGeom>
          <a:solidFill>
            <a:srgbClr val="80bec9"/>
          </a:solidFill>
          <a:ln w="3816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人件費プロセス</a:t>
            </a:r>
            <a:endParaRPr b="0" lang="en-US" sz="1800" spc="-1" strike="noStrike">
              <a:solidFill>
                <a:srgbClr val="000000"/>
              </a:solidFill>
              <a:uFill>
                <a:solidFill>
                  <a:srgbClr val="ffffff"/>
                </a:solidFill>
              </a:uFill>
              <a:latin typeface="Arial"/>
            </a:endParaRPr>
          </a:p>
        </p:txBody>
      </p:sp>
      <p:sp>
        <p:nvSpPr>
          <p:cNvPr id="913" name="CustomShape 15"/>
          <p:cNvSpPr/>
          <p:nvPr/>
        </p:nvSpPr>
        <p:spPr>
          <a:xfrm>
            <a:off x="3656880" y="2421000"/>
            <a:ext cx="956520" cy="619560"/>
          </a:xfrm>
          <a:prstGeom prst="ellipse">
            <a:avLst/>
          </a:prstGeom>
          <a:solidFill>
            <a:srgbClr val="80bec9"/>
          </a:solidFill>
          <a:ln w="1584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在庫管理プロセス</a:t>
            </a:r>
            <a:endParaRPr b="0" lang="en-US" sz="1800" spc="-1" strike="noStrike">
              <a:solidFill>
                <a:srgbClr val="000000"/>
              </a:solidFill>
              <a:uFill>
                <a:solidFill>
                  <a:srgbClr val="ffffff"/>
                </a:solidFill>
              </a:uFill>
              <a:latin typeface="Arial"/>
            </a:endParaRPr>
          </a:p>
        </p:txBody>
      </p:sp>
      <p:sp>
        <p:nvSpPr>
          <p:cNvPr id="914" name="CustomShape 16"/>
          <p:cNvSpPr/>
          <p:nvPr/>
        </p:nvSpPr>
        <p:spPr>
          <a:xfrm>
            <a:off x="4028040" y="1700640"/>
            <a:ext cx="1068840" cy="663120"/>
          </a:xfrm>
          <a:prstGeom prst="ellipse">
            <a:avLst/>
          </a:prstGeom>
          <a:solidFill>
            <a:srgbClr val="80bec9"/>
          </a:solidFill>
          <a:ln w="3816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固定資産管理</a:t>
            </a:r>
            <a:endParaRPr b="0" lang="en-US" sz="1800" spc="-1" strike="noStrike">
              <a:solidFill>
                <a:srgbClr val="000000"/>
              </a:solidFill>
              <a:uFill>
                <a:solidFill>
                  <a:srgbClr val="ffffff"/>
                </a:solidFill>
              </a:uFill>
              <a:latin typeface="Arial"/>
            </a:endParaRPr>
          </a:p>
          <a:p>
            <a:pPr algn="ctr">
              <a:lnSpc>
                <a:spcPct val="100000"/>
              </a:lnSpc>
            </a:pPr>
            <a:r>
              <a:rPr b="1" lang="en-US" sz="1050" spc="-1" strike="noStrike">
                <a:solidFill>
                  <a:srgbClr val="000000"/>
                </a:solidFill>
                <a:uFill>
                  <a:solidFill>
                    <a:srgbClr val="ffffff"/>
                  </a:solidFill>
                </a:uFill>
                <a:latin typeface="Arial"/>
              </a:rPr>
              <a:t>プロセス</a:t>
            </a:r>
            <a:endParaRPr b="0" lang="en-US" sz="1800" spc="-1" strike="noStrike">
              <a:solidFill>
                <a:srgbClr val="000000"/>
              </a:solidFill>
              <a:uFill>
                <a:solidFill>
                  <a:srgbClr val="ffffff"/>
                </a:solidFill>
              </a:uFill>
              <a:latin typeface="Arial"/>
            </a:endParaRPr>
          </a:p>
        </p:txBody>
      </p:sp>
      <p:sp>
        <p:nvSpPr>
          <p:cNvPr id="915" name="CustomShape 17"/>
          <p:cNvSpPr/>
          <p:nvPr/>
        </p:nvSpPr>
        <p:spPr>
          <a:xfrm>
            <a:off x="3800880" y="919080"/>
            <a:ext cx="935640" cy="593280"/>
          </a:xfrm>
          <a:prstGeom prst="ellipse">
            <a:avLst/>
          </a:prstGeom>
          <a:solidFill>
            <a:srgbClr val="80bec9"/>
          </a:solidFill>
          <a:ln w="38160">
            <a:noFill/>
          </a:ln>
        </p:spPr>
        <p:style>
          <a:lnRef idx="0"/>
          <a:fillRef idx="0"/>
          <a:effectRef idx="0"/>
          <a:fontRef idx="minor"/>
        </p:style>
        <p:txBody>
          <a:bodyPr lIns="90000" rIns="90000" tIns="45000" bIns="45000" anchor="ctr"/>
          <a:p>
            <a:pPr algn="ctr">
              <a:lnSpc>
                <a:spcPct val="100000"/>
              </a:lnSpc>
            </a:pPr>
            <a:r>
              <a:rPr b="1" lang="en-US" sz="1050" spc="-1" strike="noStrike">
                <a:solidFill>
                  <a:srgbClr val="000000"/>
                </a:solidFill>
                <a:uFill>
                  <a:solidFill>
                    <a:srgbClr val="ffffff"/>
                  </a:solidFill>
                </a:uFill>
                <a:latin typeface="Arial"/>
              </a:rPr>
              <a:t>購買プロセス</a:t>
            </a:r>
            <a:endParaRPr b="0" lang="en-US" sz="1800" spc="-1" strike="noStrike">
              <a:solidFill>
                <a:srgbClr val="000000"/>
              </a:solidFill>
              <a:uFill>
                <a:solidFill>
                  <a:srgbClr val="ffffff"/>
                </a:solidFill>
              </a:uFill>
              <a:latin typeface="Arial"/>
            </a:endParaRPr>
          </a:p>
        </p:txBody>
      </p:sp>
      <p:sp>
        <p:nvSpPr>
          <p:cNvPr id="916" name="CustomShape 18"/>
          <p:cNvSpPr/>
          <p:nvPr/>
        </p:nvSpPr>
        <p:spPr>
          <a:xfrm>
            <a:off x="848520" y="945000"/>
            <a:ext cx="553680" cy="3079440"/>
          </a:xfrm>
          <a:prstGeom prst="rect">
            <a:avLst/>
          </a:prstGeom>
          <a:noFill/>
          <a:ln>
            <a:noFill/>
          </a:ln>
        </p:spPr>
        <p:style>
          <a:lnRef idx="0"/>
          <a:fillRef idx="0"/>
          <a:effectRef idx="0"/>
          <a:fontRef idx="minor"/>
        </p:style>
        <p:txBody>
          <a:bodyPr lIns="90000" rIns="90000" tIns="45000" bIns="45000" vert="vert"/>
          <a:p>
            <a:pPr>
              <a:lnSpc>
                <a:spcPct val="100000"/>
              </a:lnSpc>
            </a:pPr>
            <a:r>
              <a:rPr b="1" lang="en-US" sz="1200" spc="-1" strike="noStrike">
                <a:solidFill>
                  <a:srgbClr val="000000"/>
                </a:solidFill>
                <a:uFill>
                  <a:solidFill>
                    <a:srgbClr val="ffffff"/>
                  </a:solidFill>
                </a:uFill>
                <a:latin typeface="Calibri"/>
              </a:rPr>
              <a:t>事業（社会福祉、公益、収益事業）</a:t>
            </a:r>
            <a:endParaRPr b="0" lang="en-US" sz="1800" spc="-1" strike="noStrike">
              <a:solidFill>
                <a:srgbClr val="000000"/>
              </a:solidFill>
              <a:uFill>
                <a:solidFill>
                  <a:srgbClr val="ffffff"/>
                </a:solidFill>
              </a:uFill>
              <a:latin typeface="Arial"/>
            </a:endParaRPr>
          </a:p>
          <a:p>
            <a:pPr>
              <a:lnSpc>
                <a:spcPct val="100000"/>
              </a:lnSpc>
            </a:pPr>
            <a:r>
              <a:rPr b="1" lang="en-US" sz="1200" spc="-1" strike="noStrike">
                <a:solidFill>
                  <a:srgbClr val="000000"/>
                </a:solidFill>
                <a:uFill>
                  <a:solidFill>
                    <a:srgbClr val="ffffff"/>
                  </a:solidFill>
                </a:uFill>
                <a:latin typeface="Calibri"/>
              </a:rPr>
              <a:t>にかかる内部統制の確認</a:t>
            </a:r>
            <a:endParaRPr b="0" lang="en-US" sz="1800" spc="-1" strike="noStrike">
              <a:solidFill>
                <a:srgbClr val="000000"/>
              </a:solidFill>
              <a:uFill>
                <a:solidFill>
                  <a:srgbClr val="ffffff"/>
                </a:solidFill>
              </a:uFill>
              <a:latin typeface="Arial"/>
            </a:endParaRPr>
          </a:p>
        </p:txBody>
      </p:sp>
      <p:sp>
        <p:nvSpPr>
          <p:cNvPr id="917" name="CustomShape 19"/>
          <p:cNvSpPr/>
          <p:nvPr/>
        </p:nvSpPr>
        <p:spPr>
          <a:xfrm>
            <a:off x="901440" y="3405960"/>
            <a:ext cx="522720" cy="1263240"/>
          </a:xfrm>
          <a:prstGeom prst="rect">
            <a:avLst/>
          </a:prstGeom>
          <a:noFill/>
          <a:ln>
            <a:noFill/>
          </a:ln>
        </p:spPr>
        <p:style>
          <a:lnRef idx="0"/>
          <a:fillRef idx="0"/>
          <a:effectRef idx="0"/>
          <a:fontRef idx="minor"/>
        </p:style>
        <p:txBody>
          <a:bodyPr lIns="90000" rIns="90000" tIns="45000" bIns="45000" vert="vert"/>
          <a:p>
            <a:pPr>
              <a:lnSpc>
                <a:spcPct val="100000"/>
              </a:lnSpc>
            </a:pPr>
            <a:r>
              <a:rPr b="1" lang="en-US" sz="1100" spc="-1" strike="noStrike">
                <a:solidFill>
                  <a:srgbClr val="000000"/>
                </a:solidFill>
                <a:uFill>
                  <a:solidFill>
                    <a:srgbClr val="ffffff"/>
                  </a:solidFill>
                </a:uFill>
                <a:latin typeface="Arial"/>
              </a:rPr>
              <a:t>法人全般にかかる</a:t>
            </a:r>
            <a:endParaRPr b="0" lang="en-US" sz="1800" spc="-1" strike="noStrike">
              <a:solidFill>
                <a:srgbClr val="000000"/>
              </a:solidFill>
              <a:uFill>
                <a:solidFill>
                  <a:srgbClr val="ffffff"/>
                </a:solidFill>
              </a:uFill>
              <a:latin typeface="Arial"/>
            </a:endParaRPr>
          </a:p>
          <a:p>
            <a:pPr>
              <a:lnSpc>
                <a:spcPct val="100000"/>
              </a:lnSpc>
            </a:pPr>
            <a:r>
              <a:rPr b="1" lang="en-US" sz="1100" spc="-1" strike="noStrike">
                <a:solidFill>
                  <a:srgbClr val="000000"/>
                </a:solidFill>
                <a:uFill>
                  <a:solidFill>
                    <a:srgbClr val="ffffff"/>
                  </a:solidFill>
                </a:uFill>
                <a:latin typeface="Arial"/>
              </a:rPr>
              <a:t>　　内部統制の確認</a:t>
            </a:r>
            <a:endParaRPr b="0" lang="en-US" sz="1800" spc="-1" strike="noStrike">
              <a:solidFill>
                <a:srgbClr val="000000"/>
              </a:solidFill>
              <a:uFill>
                <a:solidFill>
                  <a:srgbClr val="ffffff"/>
                </a:solidFill>
              </a:uFill>
              <a:latin typeface="Arial"/>
            </a:endParaRPr>
          </a:p>
        </p:txBody>
      </p:sp>
      <p:sp>
        <p:nvSpPr>
          <p:cNvPr id="918" name="CustomShape 20"/>
          <p:cNvSpPr/>
          <p:nvPr/>
        </p:nvSpPr>
        <p:spPr>
          <a:xfrm rot="16200000">
            <a:off x="7072200" y="848880"/>
            <a:ext cx="329400" cy="11696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19" name="CustomShape 21"/>
          <p:cNvSpPr/>
          <p:nvPr/>
        </p:nvSpPr>
        <p:spPr>
          <a:xfrm>
            <a:off x="6660360" y="1772640"/>
            <a:ext cx="1230120" cy="1723680"/>
          </a:xfrm>
          <a:prstGeom prst="wedgeRectCallout">
            <a:avLst>
              <a:gd name="adj1" fmla="val -13281"/>
              <a:gd name="adj2" fmla="val -63377"/>
            </a:avLst>
          </a:prstGeom>
          <a:noFill/>
          <a:ln w="1260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1" lang="en-US" sz="1100" spc="-1" strike="noStrike">
                <a:solidFill>
                  <a:srgbClr val="000000"/>
                </a:solidFill>
                <a:uFill>
                  <a:solidFill>
                    <a:srgbClr val="ffffff"/>
                  </a:solidFill>
                </a:uFill>
                <a:latin typeface="Calibri"/>
              </a:rPr>
              <a:t>内部統制の確認結果を踏まえ、その整備・運用状況のレベルに応じて、監査の内容（重点化項目・省力化項目）を決定する。</a:t>
            </a:r>
            <a:endParaRPr b="0" lang="en-US" sz="1800" spc="-1" strike="noStrike">
              <a:solidFill>
                <a:srgbClr val="000000"/>
              </a:solidFill>
              <a:uFill>
                <a:solidFill>
                  <a:srgbClr val="ffffff"/>
                </a:solidFill>
              </a:uFill>
              <a:latin typeface="Arial"/>
            </a:endParaRPr>
          </a:p>
        </p:txBody>
      </p:sp>
      <p:sp>
        <p:nvSpPr>
          <p:cNvPr id="920" name="CustomShape 22"/>
          <p:cNvSpPr/>
          <p:nvPr/>
        </p:nvSpPr>
        <p:spPr>
          <a:xfrm>
            <a:off x="7970400" y="836640"/>
            <a:ext cx="683280" cy="4176000"/>
          </a:xfrm>
          <a:prstGeom prst="rect">
            <a:avLst/>
          </a:prstGeom>
          <a:solidFill>
            <a:srgbClr val="80bec9"/>
          </a:solidFill>
          <a:ln w="12600">
            <a:noFill/>
          </a:ln>
        </p:spPr>
        <p:style>
          <a:lnRef idx="0"/>
          <a:fillRef idx="0"/>
          <a:effectRef idx="0"/>
          <a:fontRef idx="minor"/>
        </p:style>
        <p:txBody>
          <a:bodyPr lIns="90000" rIns="90000" tIns="45000" bIns="45000" anchor="ctr" vert="vert"/>
          <a:p>
            <a:pPr>
              <a:lnSpc>
                <a:spcPct val="100000"/>
              </a:lnSpc>
            </a:pPr>
            <a:r>
              <a:rPr b="1" lang="en-US" sz="1400" spc="-1" strike="noStrike">
                <a:solidFill>
                  <a:srgbClr val="262626"/>
                </a:solidFill>
                <a:uFill>
                  <a:solidFill>
                    <a:srgbClr val="ffffff"/>
                  </a:solidFill>
                </a:uFill>
                <a:latin typeface="ＭＳ Ｐゴシック"/>
              </a:rPr>
              <a:t>　２　会計処理や計算書類等を対象とした</a:t>
            </a:r>
            <a:endParaRPr b="0" lang="en-US" sz="1800" spc="-1" strike="noStrike">
              <a:solidFill>
                <a:srgbClr val="000000"/>
              </a:solidFill>
              <a:uFill>
                <a:solidFill>
                  <a:srgbClr val="ffffff"/>
                </a:solidFill>
              </a:uFill>
              <a:latin typeface="Arial"/>
            </a:endParaRPr>
          </a:p>
          <a:p>
            <a:pPr>
              <a:lnSpc>
                <a:spcPct val="100000"/>
              </a:lnSpc>
            </a:pPr>
            <a:r>
              <a:rPr b="1" lang="en-US" sz="1400" spc="-1" strike="noStrike">
                <a:solidFill>
                  <a:srgbClr val="262626"/>
                </a:solidFill>
                <a:uFill>
                  <a:solidFill>
                    <a:srgbClr val="ffffff"/>
                  </a:solidFill>
                </a:uFill>
                <a:latin typeface="ＭＳ Ｐゴシック"/>
              </a:rPr>
              <a:t>　　　監査手続の実施</a:t>
            </a:r>
            <a:endParaRPr b="0" lang="en-US" sz="1800" spc="-1" strike="noStrike">
              <a:solidFill>
                <a:srgbClr val="000000"/>
              </a:solidFill>
              <a:uFill>
                <a:solidFill>
                  <a:srgbClr val="ffffff"/>
                </a:solidFill>
              </a:uFill>
              <a:latin typeface="Arial"/>
            </a:endParaRPr>
          </a:p>
        </p:txBody>
      </p:sp>
      <p:sp>
        <p:nvSpPr>
          <p:cNvPr id="921" name="CustomShape 23"/>
          <p:cNvSpPr/>
          <p:nvPr/>
        </p:nvSpPr>
        <p:spPr>
          <a:xfrm rot="16200000">
            <a:off x="8738640" y="1442160"/>
            <a:ext cx="356400" cy="3506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22" name="CustomShape 24"/>
          <p:cNvSpPr/>
          <p:nvPr/>
        </p:nvSpPr>
        <p:spPr>
          <a:xfrm>
            <a:off x="6669360" y="3501000"/>
            <a:ext cx="1221120" cy="143640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100" spc="-1" strike="noStrike">
                <a:solidFill>
                  <a:srgbClr val="000000"/>
                </a:solidFill>
                <a:uFill>
                  <a:solidFill>
                    <a:srgbClr val="ffffff"/>
                  </a:solidFill>
                </a:uFill>
                <a:latin typeface="Calibri"/>
              </a:rPr>
              <a:t>（注）会計監査を受ける法人の状況や公認会計士が行う監査手法等により内部統制の確認方法は様々である。</a:t>
            </a:r>
            <a:endParaRPr b="0" lang="en-US" sz="1800" spc="-1" strike="noStrike">
              <a:solidFill>
                <a:srgbClr val="000000"/>
              </a:solidFill>
              <a:uFill>
                <a:solidFill>
                  <a:srgbClr val="ffffff"/>
                </a:solidFill>
              </a:uFill>
              <a:latin typeface="Arial"/>
            </a:endParaRPr>
          </a:p>
        </p:txBody>
      </p:sp>
      <p:graphicFrame>
        <p:nvGraphicFramePr>
          <p:cNvPr id="923" name="Table 25"/>
          <p:cNvGraphicFramePr/>
          <p:nvPr/>
        </p:nvGraphicFramePr>
        <p:xfrm>
          <a:off x="1771560" y="3284640"/>
          <a:ext cx="3684960" cy="1116000"/>
        </p:xfrm>
        <a:graphic>
          <a:graphicData uri="http://schemas.openxmlformats.org/drawingml/2006/table">
            <a:tbl>
              <a:tblPr/>
              <a:tblGrid>
                <a:gridCol w="1145160"/>
                <a:gridCol w="2539800"/>
              </a:tblGrid>
              <a:tr h="700200">
                <a:tc>
                  <a:txBody>
                    <a:bodyPr lIns="99000" rIns="99000"/>
                    <a:p>
                      <a:pPr>
                        <a:lnSpc>
                          <a:spcPct val="100000"/>
                        </a:lnSpc>
                      </a:pPr>
                      <a:r>
                        <a:rPr b="1" lang="en-US" sz="800" spc="-1" strike="noStrike">
                          <a:solidFill>
                            <a:srgbClr val="000000"/>
                          </a:solidFill>
                          <a:uFill>
                            <a:solidFill>
                              <a:srgbClr val="ffffff"/>
                            </a:solidFill>
                          </a:uFill>
                          <a:latin typeface="Calibri"/>
                        </a:rPr>
                        <a:t>法人全般の統制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1" lang="en-US" sz="800" spc="-1" strike="noStrike">
                          <a:solidFill>
                            <a:srgbClr val="000000"/>
                          </a:solidFill>
                          <a:uFill>
                            <a:solidFill>
                              <a:srgbClr val="ffffff"/>
                            </a:solidFill>
                          </a:uFill>
                          <a:latin typeface="Calibri"/>
                        </a:rPr>
                        <a:t>・統制環境</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・事業活動に伴うリスクの評価と対応</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・統制活動</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・情報と伝達</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・モニタリング</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578520">
                <a:tc>
                  <a:txBody>
                    <a:bodyPr lIns="99000" rIns="99000"/>
                    <a:p>
                      <a:pPr>
                        <a:lnSpc>
                          <a:spcPct val="100000"/>
                        </a:lnSpc>
                      </a:pPr>
                      <a:r>
                        <a:rPr b="1" lang="en-US" sz="800" spc="-1" strike="noStrike">
                          <a:solidFill>
                            <a:srgbClr val="000000"/>
                          </a:solidFill>
                          <a:uFill>
                            <a:solidFill>
                              <a:srgbClr val="ffffff"/>
                            </a:solidFill>
                          </a:uFill>
                          <a:latin typeface="Arial"/>
                        </a:rPr>
                        <a:t>IT</a:t>
                      </a:r>
                      <a:r>
                        <a:rPr b="1" lang="en-US" sz="800" spc="-1" strike="noStrike">
                          <a:solidFill>
                            <a:srgbClr val="000000"/>
                          </a:solidFill>
                          <a:uFill>
                            <a:solidFill>
                              <a:srgbClr val="ffffff"/>
                            </a:solidFill>
                          </a:uFill>
                          <a:latin typeface="Arial"/>
                        </a:rPr>
                        <a:t>全般統制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1" lang="en-US" sz="800" spc="-1" strike="noStrike">
                          <a:solidFill>
                            <a:srgbClr val="000000"/>
                          </a:solidFill>
                          <a:uFill>
                            <a:solidFill>
                              <a:srgbClr val="ffffff"/>
                            </a:solidFill>
                          </a:uFill>
                          <a:latin typeface="Calibri"/>
                        </a:rPr>
                        <a:t>・セキュリティ管理</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・変更管理</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・開発管理</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・運用管理 等</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35160">
                <a:tc>
                  <a:txBody>
                    <a:bodyPr lIns="99000" rIns="99000"/>
                    <a:p>
                      <a:pPr>
                        <a:lnSpc>
                          <a:spcPct val="100000"/>
                        </a:lnSpc>
                      </a:pPr>
                      <a:r>
                        <a:rPr b="1" lang="en-US" sz="800" spc="-1" strike="noStrike">
                          <a:solidFill>
                            <a:srgbClr val="000000"/>
                          </a:solidFill>
                          <a:uFill>
                            <a:solidFill>
                              <a:srgbClr val="ffffff"/>
                            </a:solidFill>
                          </a:uFill>
                          <a:latin typeface="Arial"/>
                        </a:rPr>
                        <a:t>決算の統制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1" lang="en-US" sz="800" spc="-1" strike="noStrike">
                          <a:solidFill>
                            <a:srgbClr val="000000"/>
                          </a:solidFill>
                          <a:uFill>
                            <a:solidFill>
                              <a:srgbClr val="ffffff"/>
                            </a:solidFill>
                          </a:uFill>
                          <a:latin typeface="Calibri"/>
                        </a:rPr>
                        <a:t>・決算にかかる規程の整備</a:t>
                      </a:r>
                      <a:endParaRPr b="0" lang="en-US" sz="1800" spc="-1" strike="noStrike">
                        <a:solidFill>
                          <a:srgbClr val="000000"/>
                        </a:solidFill>
                        <a:uFill>
                          <a:solidFill>
                            <a:srgbClr val="ffffff"/>
                          </a:solidFill>
                        </a:uFill>
                        <a:latin typeface="Arial"/>
                      </a:endParaRPr>
                    </a:p>
                    <a:p>
                      <a:pPr>
                        <a:lnSpc>
                          <a:spcPct val="100000"/>
                        </a:lnSpc>
                      </a:pPr>
                      <a:r>
                        <a:rPr b="1" lang="en-US" sz="800" spc="-1" strike="noStrike">
                          <a:solidFill>
                            <a:srgbClr val="000000"/>
                          </a:solidFill>
                          <a:uFill>
                            <a:solidFill>
                              <a:srgbClr val="ffffff"/>
                            </a:solidFill>
                          </a:uFill>
                          <a:latin typeface="Calibri"/>
                        </a:rPr>
                        <a:t>・伝票承認や決算整理仕訳の分掌体制　等</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924" name="CustomShape 26"/>
          <p:cNvSpPr/>
          <p:nvPr/>
        </p:nvSpPr>
        <p:spPr>
          <a:xfrm>
            <a:off x="5511240" y="2023920"/>
            <a:ext cx="233640" cy="2491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25" name="CustomShape 27"/>
          <p:cNvSpPr/>
          <p:nvPr/>
        </p:nvSpPr>
        <p:spPr>
          <a:xfrm>
            <a:off x="5745960" y="908640"/>
            <a:ext cx="553680" cy="3011760"/>
          </a:xfrm>
          <a:prstGeom prst="rect">
            <a:avLst/>
          </a:prstGeom>
          <a:noFill/>
          <a:ln>
            <a:noFill/>
          </a:ln>
        </p:spPr>
        <p:style>
          <a:lnRef idx="0"/>
          <a:fillRef idx="0"/>
          <a:effectRef idx="0"/>
          <a:fontRef idx="minor"/>
        </p:style>
        <p:txBody>
          <a:bodyPr lIns="90000" rIns="90000" tIns="45000" bIns="45000" vert="vert"/>
          <a:p>
            <a:pPr>
              <a:lnSpc>
                <a:spcPct val="100000"/>
              </a:lnSpc>
            </a:pPr>
            <a:r>
              <a:rPr b="1" lang="en-US" sz="1200" spc="-1" strike="noStrike">
                <a:solidFill>
                  <a:srgbClr val="000000"/>
                </a:solidFill>
                <a:uFill>
                  <a:solidFill>
                    <a:srgbClr val="ffffff"/>
                  </a:solidFill>
                </a:uFill>
                <a:latin typeface="Calibri"/>
              </a:rPr>
              <a:t>適正な支出・財産管理等を担保する</a:t>
            </a:r>
            <a:endParaRPr b="0" lang="en-US" sz="1800" spc="-1" strike="noStrike">
              <a:solidFill>
                <a:srgbClr val="000000"/>
              </a:solidFill>
              <a:uFill>
                <a:solidFill>
                  <a:srgbClr val="ffffff"/>
                </a:solidFill>
              </a:uFill>
              <a:latin typeface="Arial"/>
            </a:endParaRPr>
          </a:p>
          <a:p>
            <a:pPr>
              <a:lnSpc>
                <a:spcPct val="100000"/>
              </a:lnSpc>
            </a:pPr>
            <a:r>
              <a:rPr b="1" lang="en-US" sz="1200" spc="-1" strike="noStrike">
                <a:solidFill>
                  <a:srgbClr val="000000"/>
                </a:solidFill>
                <a:uFill>
                  <a:solidFill>
                    <a:srgbClr val="ffffff"/>
                  </a:solidFill>
                </a:uFill>
                <a:latin typeface="Calibri"/>
              </a:rPr>
              <a:t>　　　　　　　　　　　内部統制の確認</a:t>
            </a:r>
            <a:endParaRPr b="0" lang="en-US" sz="1800" spc="-1" strike="noStrike">
              <a:solidFill>
                <a:srgbClr val="000000"/>
              </a:solidFill>
              <a:uFill>
                <a:solidFill>
                  <a:srgbClr val="ffffff"/>
                </a:solidFill>
              </a:uFill>
              <a:latin typeface="Arial"/>
            </a:endParaRPr>
          </a:p>
        </p:txBody>
      </p:sp>
      <p:sp>
        <p:nvSpPr>
          <p:cNvPr id="926" name="CustomShape 28"/>
          <p:cNvSpPr/>
          <p:nvPr/>
        </p:nvSpPr>
        <p:spPr>
          <a:xfrm flipH="1" rot="16200000">
            <a:off x="8782200" y="5288760"/>
            <a:ext cx="1007640" cy="601200"/>
          </a:xfrm>
          <a:prstGeom prst="bentUpArrow">
            <a:avLst>
              <a:gd name="adj1" fmla="val 32317"/>
              <a:gd name="adj2" fmla="val 32316"/>
              <a:gd name="adj3" fmla="val 25000"/>
            </a:avLst>
          </a:prstGeom>
          <a:ln>
            <a:round/>
          </a:ln>
        </p:spPr>
        <p:style>
          <a:lnRef idx="2">
            <a:schemeClr val="accent1">
              <a:shade val="50000"/>
            </a:schemeClr>
          </a:lnRef>
          <a:fillRef idx="1">
            <a:schemeClr val="accent1"/>
          </a:fillRef>
          <a:effectRef idx="0">
            <a:schemeClr val="accent1"/>
          </a:effectRef>
          <a:fontRef idx="minor"/>
        </p:style>
      </p:sp>
      <p:sp>
        <p:nvSpPr>
          <p:cNvPr id="927" name="CustomShape 29"/>
          <p:cNvSpPr/>
          <p:nvPr/>
        </p:nvSpPr>
        <p:spPr>
          <a:xfrm>
            <a:off x="152640" y="5085720"/>
            <a:ext cx="8763840" cy="215820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　「独立監査人による監査報告書」</a:t>
            </a:r>
            <a:r>
              <a:rPr b="1" lang="en-US" sz="1600" spc="-1" strike="noStrike">
                <a:solidFill>
                  <a:srgbClr val="000000"/>
                </a:solidFill>
                <a:uFill>
                  <a:solidFill>
                    <a:srgbClr val="ffffff"/>
                  </a:solidFill>
                </a:uFill>
                <a:latin typeface="Calibri"/>
              </a:rPr>
              <a:t>　　　　　　　　　　　　　　　　　　　</a:t>
            </a:r>
            <a:r>
              <a:rPr b="1" lang="en-US" sz="1600" spc="-1" strike="noStrike">
                <a:solidFill>
                  <a:srgbClr val="000000"/>
                </a:solidFill>
                <a:uFill>
                  <a:solidFill>
                    <a:srgbClr val="ffffff"/>
                  </a:solidFill>
                </a:uFill>
                <a:latin typeface="ＤＦ特太ゴシック体"/>
                <a:ea typeface="ＤＦ特太ゴシック体"/>
              </a:rPr>
              <a:t>　【</a:t>
            </a:r>
            <a:r>
              <a:rPr b="1" lang="en-US" sz="1600" spc="-1" strike="noStrike" u="sng">
                <a:solidFill>
                  <a:srgbClr val="000000"/>
                </a:solidFill>
                <a:uFill>
                  <a:solidFill>
                    <a:srgbClr val="ffffff"/>
                  </a:solidFill>
                </a:uFill>
                <a:latin typeface="ＤＦ特太ゴシック体"/>
                <a:ea typeface="ＤＦ特太ゴシック体"/>
              </a:rPr>
              <a:t>指導監査ガイドライン】</a:t>
            </a:r>
            <a:endParaRPr b="0" lang="en-US" sz="1800" spc="-1" strike="noStrike">
              <a:solidFill>
                <a:srgbClr val="000000"/>
              </a:solidFill>
              <a:uFill>
                <a:solidFill>
                  <a:srgbClr val="ffffff"/>
                </a:solidFill>
              </a:uFill>
              <a:latin typeface="Arial"/>
            </a:endParaRPr>
          </a:p>
          <a:p>
            <a:pPr marL="6097680" indent="-7895880">
              <a:lnSpc>
                <a:spcPct val="100000"/>
              </a:lnSpc>
            </a:pPr>
            <a:r>
              <a:rPr b="0" lang="en-US" sz="1600" spc="-1" strike="noStrike">
                <a:solidFill>
                  <a:srgbClr val="000000"/>
                </a:solidFill>
                <a:uFill>
                  <a:solidFill>
                    <a:srgbClr val="ffffff"/>
                  </a:solidFill>
                </a:uFill>
                <a:latin typeface="Calibri"/>
                <a:ea typeface="ＤＦ特太ゴシック体"/>
              </a:rPr>
              <a:t>　　　無限定適正意見又は限定付適正意見の場合　　　　　　　　　　</a:t>
            </a:r>
            <a:r>
              <a:rPr b="0" lang="en-US" sz="1600" spc="-1" strike="noStrike">
                <a:solidFill>
                  <a:srgbClr val="000000"/>
                </a:solidFill>
                <a:uFill>
                  <a:solidFill>
                    <a:srgbClr val="ffffff"/>
                  </a:solidFill>
                </a:uFill>
                <a:latin typeface="ＤＦ特太ゴシック体"/>
                <a:ea typeface="ＤＦ特太ゴシック体"/>
              </a:rPr>
              <a:t>→　</a:t>
            </a:r>
            <a:r>
              <a:rPr b="1" lang="en-US" sz="1600" spc="-1" strike="noStrike" u="sng">
                <a:solidFill>
                  <a:srgbClr val="000000"/>
                </a:solidFill>
                <a:uFill>
                  <a:solidFill>
                    <a:srgbClr val="ffffff"/>
                  </a:solidFill>
                </a:uFill>
                <a:latin typeface="ＤＦ特太ゴシック体"/>
                <a:ea typeface="ＤＦ特太ゴシック体"/>
              </a:rPr>
              <a:t>Ⅲ管理３会計管理の省略可</a:t>
            </a:r>
            <a:endParaRPr b="0" lang="en-US" sz="1800" spc="-1" strike="noStrike">
              <a:solidFill>
                <a:srgbClr val="000000"/>
              </a:solidFill>
              <a:uFill>
                <a:solidFill>
                  <a:srgbClr val="ffffff"/>
                </a:solidFill>
              </a:uFill>
              <a:latin typeface="Arial"/>
            </a:endParaRPr>
          </a:p>
          <a:p>
            <a:pPr marL="4224240" indent="-4223880">
              <a:lnSpc>
                <a:spcPct val="100000"/>
              </a:lnSpc>
            </a:pPr>
            <a:r>
              <a:rPr b="0" lang="en-US" sz="1600" spc="-1" strike="noStrike">
                <a:solidFill>
                  <a:srgbClr val="000000"/>
                </a:solidFill>
                <a:uFill>
                  <a:solidFill>
                    <a:srgbClr val="ffffff"/>
                  </a:solidFill>
                </a:uFill>
                <a:latin typeface="Calibri"/>
                <a:ea typeface="ＤＦ特太ゴシック体"/>
              </a:rPr>
              <a:t> </a:t>
            </a:r>
            <a:r>
              <a:rPr b="0" lang="en-US" sz="1600" spc="-1" strike="noStrike">
                <a:solidFill>
                  <a:srgbClr val="000000"/>
                </a:solidFill>
                <a:uFill>
                  <a:solidFill>
                    <a:srgbClr val="ffffff"/>
                  </a:solidFill>
                </a:uFill>
                <a:latin typeface="Calibri"/>
                <a:ea typeface="ＤＦ特太ゴシック体"/>
              </a:rPr>
              <a:t>　</a:t>
            </a:r>
            <a:r>
              <a:rPr b="0" lang="en-US" sz="1200" spc="-1" strike="noStrike">
                <a:solidFill>
                  <a:srgbClr val="000000"/>
                </a:solidFill>
                <a:uFill>
                  <a:solidFill>
                    <a:srgbClr val="ffffff"/>
                  </a:solidFill>
                </a:uFill>
                <a:latin typeface="Calibri"/>
                <a:ea typeface="ＤＦ特太ゴシック体"/>
              </a:rPr>
              <a:t>※　但し、限定付適正意見の場合は、その原因となる事項について理事会等で協議し、</a:t>
            </a:r>
            <a:endParaRPr b="0" lang="en-US" sz="1800" spc="-1" strike="noStrike">
              <a:solidFill>
                <a:srgbClr val="000000"/>
              </a:solidFill>
              <a:uFill>
                <a:solidFill>
                  <a:srgbClr val="ffffff"/>
                </a:solidFill>
              </a:uFill>
              <a:latin typeface="Arial"/>
            </a:endParaRPr>
          </a:p>
          <a:p>
            <a:pPr marL="4224240" indent="-4223880">
              <a:lnSpc>
                <a:spcPct val="100000"/>
              </a:lnSpc>
            </a:pPr>
            <a:r>
              <a:rPr b="0" lang="en-US" sz="1200" spc="-1" strike="noStrike">
                <a:solidFill>
                  <a:srgbClr val="000000"/>
                </a:solidFill>
                <a:uFill>
                  <a:solidFill>
                    <a:srgbClr val="ffffff"/>
                  </a:solidFill>
                </a:uFill>
                <a:latin typeface="Calibri"/>
                <a:ea typeface="ＤＦ特太ゴシック体"/>
              </a:rPr>
              <a:t>　　　対応しているかについて、指導監査において確認</a:t>
            </a:r>
            <a:endParaRPr b="0" lang="en-US" sz="1800" spc="-1" strike="noStrike">
              <a:solidFill>
                <a:srgbClr val="000000"/>
              </a:solidFill>
              <a:uFill>
                <a:solidFill>
                  <a:srgbClr val="ffffff"/>
                </a:solidFill>
              </a:uFill>
              <a:latin typeface="Arial"/>
            </a:endParaRPr>
          </a:p>
          <a:p>
            <a:pPr marL="4224240" indent="-4223880">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ea typeface="ＤＦ特太ゴシック体"/>
              </a:rPr>
              <a:t>○</a:t>
            </a:r>
            <a:r>
              <a:rPr b="0" lang="en-US" sz="1600" spc="-1" strike="noStrike">
                <a:solidFill>
                  <a:srgbClr val="000000"/>
                </a:solidFill>
                <a:uFill>
                  <a:solidFill>
                    <a:srgbClr val="ffffff"/>
                  </a:solidFill>
                </a:uFill>
                <a:latin typeface="Calibri"/>
                <a:ea typeface="ＤＦ特太ゴシック体"/>
              </a:rPr>
              <a:t>　「監査実施概要及び監査結果の説明書」</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ea typeface="ＤＦ特太ゴシック体"/>
              </a:rPr>
              <a:t>　　　監査の結果についての記載を指導監査の際に参照する。　　</a:t>
            </a:r>
            <a:r>
              <a:rPr b="0" lang="en-US" sz="1600" spc="-1" strike="noStrike">
                <a:solidFill>
                  <a:srgbClr val="000000"/>
                </a:solidFill>
                <a:uFill>
                  <a:solidFill>
                    <a:srgbClr val="ffffff"/>
                  </a:solidFill>
                </a:uFill>
                <a:latin typeface="ＤＦ特太ゴシック体"/>
                <a:ea typeface="ＤＦ特太ゴシック体"/>
              </a:rPr>
              <a:t>→　</a:t>
            </a:r>
            <a:r>
              <a:rPr b="1" lang="en-US" sz="1600" spc="-1" strike="noStrike" u="sng">
                <a:solidFill>
                  <a:srgbClr val="000000"/>
                </a:solidFill>
                <a:uFill>
                  <a:solidFill>
                    <a:srgbClr val="ffffff"/>
                  </a:solidFill>
                </a:uFill>
                <a:latin typeface="ＤＦ特太ゴシック体"/>
                <a:ea typeface="ＤＦ特太ゴシック体"/>
              </a:rPr>
              <a:t>Ⅰ組織運営の効率的な実施</a:t>
            </a:r>
            <a:endParaRPr b="0" lang="en-US" sz="1800" spc="-1" strike="noStrike">
              <a:solidFill>
                <a:srgbClr val="000000"/>
              </a:solidFill>
              <a:uFill>
                <a:solidFill>
                  <a:srgbClr val="ffffff"/>
                </a:solidFill>
              </a:uFill>
              <a:latin typeface="Arial"/>
            </a:endParaRPr>
          </a:p>
        </p:txBody>
      </p:sp>
      <p:sp>
        <p:nvSpPr>
          <p:cNvPr id="928" name="CustomShape 30"/>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36</a:t>
            </a:r>
            <a:endParaRPr b="0" lang="en-US" sz="1200" spc="-1" strike="noStrike">
              <a:solidFill>
                <a:srgbClr val="000000"/>
              </a:solidFill>
              <a:uFill>
                <a:solidFill>
                  <a:srgbClr val="ffffff"/>
                </a:solidFill>
              </a:uFill>
              <a:latin typeface="Arial"/>
            </a:endParaRPr>
          </a:p>
        </p:txBody>
      </p:sp>
    </p:spTree>
  </p:cSld>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9" name="CustomShape 1"/>
          <p:cNvSpPr/>
          <p:nvPr/>
        </p:nvSpPr>
        <p:spPr>
          <a:xfrm>
            <a:off x="106560" y="207360"/>
            <a:ext cx="9682560" cy="365040"/>
          </a:xfrm>
          <a:prstGeom prst="rect">
            <a:avLst/>
          </a:prstGeom>
          <a:ln w="12600">
            <a:round/>
          </a:ln>
        </p:spPr>
        <p:style>
          <a:lnRef idx="2">
            <a:schemeClr val="dk1"/>
          </a:lnRef>
          <a:fillRef idx="1">
            <a:schemeClr val="lt1"/>
          </a:fillRef>
          <a:effectRef idx="0">
            <a:schemeClr val="dk1"/>
          </a:effectRef>
          <a:fontRef idx="minor"/>
        </p:style>
        <p:txBody>
          <a:bodyPr lIns="90000" rIns="90000" tIns="45000" bIns="45000" anchor="ctr"/>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指導監査の省略及び効率的な実施の対象となる</a:t>
            </a:r>
            <a:r>
              <a:rPr b="0" lang="en-US" sz="1800" spc="-1" strike="noStrike">
                <a:solidFill>
                  <a:srgbClr val="000000"/>
                </a:solidFill>
                <a:uFill>
                  <a:solidFill>
                    <a:srgbClr val="ffffff"/>
                  </a:solidFill>
                </a:uFill>
                <a:latin typeface="ＭＳ Ｐゴシック"/>
                <a:ea typeface="ＭＳ Ｐゴシック"/>
              </a:rPr>
              <a:t>指導監査事項は以下のとおり。 </a:t>
            </a:r>
            <a:endParaRPr b="0" lang="en-US" sz="1800" spc="-1" strike="noStrike">
              <a:solidFill>
                <a:srgbClr val="000000"/>
              </a:solidFill>
              <a:uFill>
                <a:solidFill>
                  <a:srgbClr val="ffffff"/>
                </a:solidFill>
              </a:uFill>
              <a:latin typeface="Arial"/>
            </a:endParaRPr>
          </a:p>
        </p:txBody>
      </p:sp>
      <p:graphicFrame>
        <p:nvGraphicFramePr>
          <p:cNvPr id="930" name="Table 2"/>
          <p:cNvGraphicFramePr/>
          <p:nvPr/>
        </p:nvGraphicFramePr>
        <p:xfrm>
          <a:off x="106560" y="836640"/>
          <a:ext cx="9682560" cy="5636160"/>
        </p:xfrm>
        <a:graphic>
          <a:graphicData uri="http://schemas.openxmlformats.org/drawingml/2006/table">
            <a:tbl>
              <a:tblPr/>
              <a:tblGrid>
                <a:gridCol w="1335960"/>
                <a:gridCol w="1950120"/>
                <a:gridCol w="2027880"/>
                <a:gridCol w="2184120"/>
                <a:gridCol w="2184480"/>
              </a:tblGrid>
              <a:tr h="322920">
                <a:tc>
                  <a:txBody>
                    <a:bodyPr lIns="99000" rIns="99000" anchor="ctr"/>
                    <a:p>
                      <a:pPr algn="ctr">
                        <a:lnSpc>
                          <a:spcPct val="100000"/>
                        </a:lnSpc>
                      </a:pPr>
                      <a:r>
                        <a:rPr b="0" lang="en-US" sz="1200" spc="-1" strike="noStrike">
                          <a:solidFill>
                            <a:srgbClr val="000000"/>
                          </a:solidFill>
                          <a:uFill>
                            <a:solidFill>
                              <a:srgbClr val="ffffff"/>
                            </a:solidFill>
                          </a:uFill>
                          <a:latin typeface="Calibri"/>
                        </a:rPr>
                        <a:t>事項</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項目</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ＤＦ特太ゴシック体"/>
                          <a:ea typeface="ＤＦ特太ゴシック体"/>
                        </a:rPr>
                        <a:t>会計監査人設置（注）</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solidFill>
                      <a:srgbClr val="c6d9f1"/>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ＤＦ特太ゴシック体"/>
                          <a:ea typeface="ＤＦ特太ゴシック体"/>
                        </a:rPr>
                        <a:t>内部統制支援</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solidFill>
                      <a:srgbClr val="c6d9f1"/>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ＤＦ特太ゴシック体"/>
                          <a:ea typeface="ＤＦ特太ゴシック体"/>
                        </a:rPr>
                        <a:t>事務処理体制支援</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r>
              <a:tr h="322920">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Ⅰ</a:t>
                      </a:r>
                      <a:r>
                        <a:rPr b="0" lang="en-US" sz="1200" spc="-1" strike="noStrike">
                          <a:solidFill>
                            <a:srgbClr val="000000"/>
                          </a:solidFill>
                          <a:uFill>
                            <a:solidFill>
                              <a:srgbClr val="ffffff"/>
                            </a:solidFill>
                          </a:uFill>
                          <a:latin typeface="ＤＦ特太ゴシック体"/>
                          <a:ea typeface="ＤＦ特太ゴシック体"/>
                        </a:rPr>
                        <a:t>　組織運営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１　定款</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rowSpan="8">
                  <a:txBody>
                    <a:bodyPr lIns="99000" rIns="99000" anchor="ctr"/>
                    <a:p>
                      <a:pPr>
                        <a:lnSpc>
                          <a:spcPct val="100000"/>
                        </a:lnSpc>
                      </a:pPr>
                      <a:r>
                        <a:rPr b="0" lang="en-US" sz="1200" spc="-1" strike="noStrike">
                          <a:solidFill>
                            <a:srgbClr val="000000"/>
                          </a:solidFill>
                          <a:uFill>
                            <a:solidFill>
                              <a:srgbClr val="ffffff"/>
                            </a:solidFill>
                          </a:uFill>
                          <a:latin typeface="Calibri"/>
                        </a:rPr>
                        <a:t>「独立監査人の監査報告書」及び「監査実施概要及び監査結果の説明書」の活用を図ることができる。</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56880">
                      <a:solidFill>
                        <a:srgbClr val="000000"/>
                      </a:solidFill>
                    </a:lnT>
                    <a:lnB w="56880">
                      <a:solidFill>
                        <a:srgbClr val="000000"/>
                      </a:solidFill>
                    </a:lnB>
                    <a:solidFill>
                      <a:srgbClr val="bfbfbf"/>
                    </a:solidFill>
                  </a:tcPr>
                </a:tc>
                <a:tc rowSpan="8">
                  <a:txBody>
                    <a:bodyPr lIns="99000" rIns="99000" anchor="ctr"/>
                    <a:p>
                      <a:pPr>
                        <a:lnSpc>
                          <a:spcPct val="100000"/>
                        </a:lnSpc>
                      </a:pPr>
                      <a:r>
                        <a:rPr b="0" lang="en-US" sz="1200" spc="-1" strike="noStrike">
                          <a:solidFill>
                            <a:srgbClr val="000000"/>
                          </a:solidFill>
                          <a:uFill>
                            <a:solidFill>
                              <a:srgbClr val="ffffff"/>
                            </a:solidFill>
                          </a:uFill>
                          <a:latin typeface="Calibri"/>
                        </a:rPr>
                        <a:t>「財務会計に関する内部統制の向上に対する支援業務実施報告書」の活用を図ることができる。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56880">
                      <a:solidFill>
                        <a:srgbClr val="000000"/>
                      </a:solidFill>
                    </a:lnT>
                    <a:lnB w="56880">
                      <a:solidFill>
                        <a:srgbClr val="000000"/>
                      </a:solidFill>
                    </a:lnB>
                    <a:solidFill>
                      <a:srgbClr val="bfbfb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２　内部管理体制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３　評議員・評議員会</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４　理事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５　監事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６　理事会</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７　会計監査人</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vMerge="1">
                  <a:tcPr>
                    <a:solidFill>
                      <a:srgbClr val="729fcf"/>
                    </a:solidFill>
                  </a:tcPr>
                </a:tc>
                <a:tc v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46584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８　評議員、理事、監事、会計監査人の報酬</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12240">
                      <a:solidFill>
                        <a:srgbClr val="000000"/>
                      </a:solidFill>
                    </a:lnT>
                    <a:lnB w="12240">
                      <a:solidFill>
                        <a:srgbClr val="000000"/>
                      </a:solidFill>
                    </a:lnB>
                    <a:noFill/>
                  </a:tcPr>
                </a:tc>
              </a:tr>
              <a:tr h="322920">
                <a:tc>
                  <a:txBody>
                    <a:bodyPr lIns="99000" rIns="99000" anchor="ctr"/>
                    <a:p>
                      <a:pPr>
                        <a:lnSpc>
                          <a:spcPct val="100000"/>
                        </a:lnSpc>
                      </a:pPr>
                      <a:r>
                        <a:rPr b="0" lang="en-US" sz="1200" spc="-1" strike="noStrike">
                          <a:solidFill>
                            <a:srgbClr val="000000"/>
                          </a:solidFill>
                          <a:uFill>
                            <a:solidFill>
                              <a:srgbClr val="ffffff"/>
                            </a:solidFill>
                          </a:uFill>
                          <a:latin typeface="Arial"/>
                        </a:rPr>
                        <a:t>Ⅱ</a:t>
                      </a:r>
                      <a:r>
                        <a:rPr b="0" lang="en-US" sz="1200" spc="-1" strike="noStrike">
                          <a:solidFill>
                            <a:srgbClr val="000000"/>
                          </a:solidFill>
                          <a:uFill>
                            <a:solidFill>
                              <a:srgbClr val="ffffff"/>
                            </a:solidFill>
                          </a:uFill>
                          <a:latin typeface="Arial"/>
                        </a:rPr>
                        <a:t>　事業</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１　事業一般</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Arial"/>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２　社会福祉事業</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３　公益事業</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　収益事業</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22920">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Ⅲ</a:t>
                      </a:r>
                      <a:r>
                        <a:rPr b="0" lang="en-US" sz="1200" spc="-1" strike="noStrike">
                          <a:solidFill>
                            <a:srgbClr val="000000"/>
                          </a:solidFill>
                          <a:uFill>
                            <a:solidFill>
                              <a:srgbClr val="ffffff"/>
                            </a:solidFill>
                          </a:uFill>
                          <a:latin typeface="ＤＦ特太ゴシック体"/>
                          <a:ea typeface="ＤＦ特太ゴシック体"/>
                        </a:rPr>
                        <a:t>　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１　人事管理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２　資産管理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56880">
                      <a:solidFill>
                        <a:srgbClr val="000000"/>
                      </a:solidFill>
                    </a:lnB>
                    <a:noFill/>
                  </a:tcPr>
                </a:tc>
              </a:tr>
              <a:tr h="3229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ＤＦ特太ゴシック体"/>
                          <a:ea typeface="ＤＦ特太ゴシック体"/>
                        </a:rPr>
                        <a:t>３　会計管理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省略可</a:t>
                      </a:r>
                      <a:endParaRPr b="0" lang="en-US" sz="1800" spc="-1" strike="noStrike">
                        <a:solidFill>
                          <a:srgbClr val="000000"/>
                        </a:solidFill>
                        <a:uFill>
                          <a:solidFill>
                            <a:srgbClr val="ffffff"/>
                          </a:solidFill>
                        </a:uFill>
                        <a:latin typeface="Arial"/>
                      </a:endParaRPr>
                    </a:p>
                  </a:txBody>
                  <a:tcPr marL="99000" marR="99000">
                    <a:lnL w="56880">
                      <a:solidFill>
                        <a:srgbClr val="000000"/>
                      </a:solidFill>
                    </a:lnL>
                    <a:lnR w="12240">
                      <a:solidFill>
                        <a:srgbClr val="000000"/>
                      </a:solidFill>
                    </a:lnR>
                    <a:lnT w="56880">
                      <a:solidFill>
                        <a:srgbClr val="000000"/>
                      </a:solidFill>
                    </a:lnT>
                    <a:lnB w="56880">
                      <a:solidFill>
                        <a:srgbClr val="000000"/>
                      </a:solidFill>
                    </a:lnB>
                    <a:solidFill>
                      <a:srgbClr val="ffff00"/>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省略可</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56880">
                      <a:solidFill>
                        <a:srgbClr val="000000"/>
                      </a:solidFill>
                    </a:lnB>
                    <a:solidFill>
                      <a:srgbClr val="ffff00"/>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省略可</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56880">
                      <a:solidFill>
                        <a:srgbClr val="000000"/>
                      </a:solidFill>
                    </a:lnR>
                    <a:lnT w="56880">
                      <a:solidFill>
                        <a:srgbClr val="000000"/>
                      </a:solidFill>
                    </a:lnT>
                    <a:lnB w="56880">
                      <a:solidFill>
                        <a:srgbClr val="000000"/>
                      </a:solidFill>
                    </a:lnB>
                    <a:solidFill>
                      <a:srgbClr val="ffff00"/>
                    </a:solidFill>
                  </a:tcPr>
                </a:tc>
              </a:tr>
              <a:tr h="3265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　その他</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56880">
                      <a:solidFill>
                        <a:srgbClr val="000000"/>
                      </a:solidFill>
                    </a:lnT>
                    <a:lnB w="12240">
                      <a:solidFill>
                        <a:srgbClr val="000000"/>
                      </a:solidFill>
                    </a:lnB>
                    <a:noFill/>
                  </a:tcPr>
                </a:tc>
              </a:tr>
            </a:tbl>
          </a:graphicData>
        </a:graphic>
      </p:graphicFrame>
      <p:sp>
        <p:nvSpPr>
          <p:cNvPr id="931" name="CustomShape 3"/>
          <p:cNvSpPr/>
          <p:nvPr/>
        </p:nvSpPr>
        <p:spPr>
          <a:xfrm>
            <a:off x="38520" y="6537960"/>
            <a:ext cx="6162480" cy="273240"/>
          </a:xfrm>
          <a:prstGeom prst="rect">
            <a:avLst/>
          </a:prstGeom>
          <a:ln w="12600">
            <a:noFill/>
          </a:ln>
        </p:spPr>
        <p:style>
          <a:lnRef idx="2">
            <a:schemeClr val="dk1"/>
          </a:lnRef>
          <a:fillRef idx="1">
            <a:schemeClr val="lt1"/>
          </a:fillRef>
          <a:effectRef idx="0">
            <a:schemeClr val="dk1"/>
          </a:effectRef>
          <a:fontRef idx="minor"/>
        </p:style>
        <p:txBody>
          <a:bodyPr lIns="90000" rIns="90000" tIns="45000" bIns="45000" anchor="ctr"/>
          <a:p>
            <a:pPr>
              <a:lnSpc>
                <a:spcPct val="100000"/>
              </a:lnSpc>
            </a:pPr>
            <a:r>
              <a:rPr b="0" lang="en-US" sz="1200" spc="-1" strike="noStrike">
                <a:solidFill>
                  <a:srgbClr val="000000"/>
                </a:solidFill>
                <a:uFill>
                  <a:solidFill>
                    <a:srgbClr val="ffffff"/>
                  </a:solidFill>
                </a:uFill>
                <a:latin typeface="Calibri"/>
              </a:rPr>
              <a:t>（注）　会計監査人設置については、会計監査人による監査に準ずる監査を含む。</a:t>
            </a:r>
            <a:endParaRPr b="0" lang="en-US" sz="1800" spc="-1" strike="noStrike">
              <a:solidFill>
                <a:srgbClr val="000000"/>
              </a:solidFill>
              <a:uFill>
                <a:solidFill>
                  <a:srgbClr val="ffffff"/>
                </a:solidFill>
              </a:uFill>
              <a:latin typeface="Arial"/>
            </a:endParaRPr>
          </a:p>
        </p:txBody>
      </p:sp>
      <p:sp>
        <p:nvSpPr>
          <p:cNvPr id="932" name="CustomShape 4"/>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37</a:t>
            </a:r>
            <a:endParaRPr b="0" lang="en-US" sz="1200" spc="-1" strike="noStrike">
              <a:solidFill>
                <a:srgbClr val="000000"/>
              </a:solidFill>
              <a:uFill>
                <a:solidFill>
                  <a:srgbClr val="ffffff"/>
                </a:solidFill>
              </a:uFill>
              <a:latin typeface="Arial"/>
            </a:endParaRPr>
          </a:p>
        </p:txBody>
      </p:sp>
    </p:spTree>
  </p:cSld>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933" name="Table 1"/>
          <p:cNvGraphicFramePr/>
          <p:nvPr/>
        </p:nvGraphicFramePr>
        <p:xfrm>
          <a:off x="108000" y="2233440"/>
          <a:ext cx="9603360" cy="2505960"/>
        </p:xfrm>
        <a:graphic>
          <a:graphicData uri="http://schemas.openxmlformats.org/drawingml/2006/table">
            <a:tbl>
              <a:tblPr/>
              <a:tblGrid>
                <a:gridCol w="1305000"/>
                <a:gridCol w="1659600"/>
                <a:gridCol w="3168360"/>
                <a:gridCol w="3470400"/>
              </a:tblGrid>
              <a:tr h="396360">
                <a:tc gridSpan="2">
                  <a:txBody>
                    <a:bodyPr lIns="99000" rIns="99000" anchor="ctr"/>
                    <a:p>
                      <a:pPr algn="ctr">
                        <a:lnSpc>
                          <a:spcPct val="100000"/>
                        </a:lnSpc>
                      </a:pPr>
                      <a:r>
                        <a:rPr b="0" lang="en-US" sz="1200" spc="-1" strike="noStrike">
                          <a:solidFill>
                            <a:srgbClr val="000000"/>
                          </a:solidFill>
                          <a:uFill>
                            <a:solidFill>
                              <a:srgbClr val="ffffff"/>
                            </a:solidFill>
                          </a:uFill>
                          <a:latin typeface="Calibri"/>
                        </a:rPr>
                        <a:t>指導監査ガイドライン</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c hMerge="1">
                  <a:tcPr>
                    <a:solidFill>
                      <a:srgbClr val="729fcf"/>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財務会計に関する事務処理体制</a:t>
                      </a:r>
                      <a:endParaRPr b="0" lang="en-US" sz="1800" spc="-1" strike="noStrike">
                        <a:solidFill>
                          <a:srgbClr val="000000"/>
                        </a:solidFill>
                        <a:uFill>
                          <a:solidFill>
                            <a:srgbClr val="ffffff"/>
                          </a:solidFill>
                        </a:uFill>
                        <a:latin typeface="Arial"/>
                      </a:endParaRPr>
                    </a:p>
                    <a:p>
                      <a:pPr algn="ctr">
                        <a:lnSpc>
                          <a:spcPct val="100000"/>
                        </a:lnSpc>
                      </a:pPr>
                      <a:r>
                        <a:rPr b="0" lang="en-US" sz="1200" spc="-1" strike="noStrike">
                          <a:solidFill>
                            <a:srgbClr val="000000"/>
                          </a:solidFill>
                          <a:uFill>
                            <a:solidFill>
                              <a:srgbClr val="ffffff"/>
                            </a:solidFill>
                          </a:uFill>
                          <a:latin typeface="Calibri"/>
                        </a:rPr>
                        <a:t>に対する支援項目リスト</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c>
                  <a:txBody>
                    <a:bodyPr lIns="99000" rIns="99000" anchor="ctr"/>
                    <a:p>
                      <a:pPr algn="ctr">
                        <a:lnSpc>
                          <a:spcPct val="100000"/>
                        </a:lnSpc>
                      </a:pPr>
                      <a:r>
                        <a:rPr b="0" lang="en-US" sz="1200" spc="-1" strike="noStrike">
                          <a:solidFill>
                            <a:srgbClr val="000000"/>
                          </a:solidFill>
                          <a:uFill>
                            <a:solidFill>
                              <a:srgbClr val="ffffff"/>
                            </a:solidFill>
                          </a:uFill>
                          <a:latin typeface="Calibri"/>
                        </a:rPr>
                        <a:t>財務会計に関する内部統制</a:t>
                      </a:r>
                      <a:endParaRPr b="0" lang="en-US" sz="1800" spc="-1" strike="noStrike">
                        <a:solidFill>
                          <a:srgbClr val="000000"/>
                        </a:solidFill>
                        <a:uFill>
                          <a:solidFill>
                            <a:srgbClr val="ffffff"/>
                          </a:solidFill>
                        </a:uFill>
                        <a:latin typeface="Arial"/>
                      </a:endParaRPr>
                    </a:p>
                    <a:p>
                      <a:pPr algn="ctr">
                        <a:lnSpc>
                          <a:spcPct val="100000"/>
                        </a:lnSpc>
                      </a:pPr>
                      <a:r>
                        <a:rPr b="0" lang="en-US" sz="1200" spc="-1" strike="noStrike">
                          <a:solidFill>
                            <a:srgbClr val="000000"/>
                          </a:solidFill>
                          <a:uFill>
                            <a:solidFill>
                              <a:srgbClr val="ffffff"/>
                            </a:solidFill>
                          </a:uFill>
                          <a:latin typeface="Calibri"/>
                        </a:rPr>
                        <a:t>に対する支援項目リスト</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solidFill>
                      <a:srgbClr val="c6d9f1"/>
                    </a:solidFill>
                  </a:tcPr>
                </a:tc>
              </a:tr>
              <a:tr h="244080">
                <a:tc>
                  <a:txBody>
                    <a:bodyPr lIns="99000" rIns="99000" anchor="ctr"/>
                    <a:p>
                      <a:pPr>
                        <a:lnSpc>
                          <a:spcPct val="100000"/>
                        </a:lnSpc>
                      </a:pPr>
                      <a:r>
                        <a:rPr b="0" lang="en-US" sz="1200" spc="-1" strike="noStrike">
                          <a:solidFill>
                            <a:srgbClr val="000000"/>
                          </a:solidFill>
                          <a:uFill>
                            <a:solidFill>
                              <a:srgbClr val="ffffff"/>
                            </a:solidFill>
                          </a:uFill>
                          <a:latin typeface="Arial"/>
                        </a:rPr>
                        <a:t>Ⅲ</a:t>
                      </a:r>
                      <a:r>
                        <a:rPr b="0" lang="en-US" sz="1200" spc="-1" strike="noStrike">
                          <a:solidFill>
                            <a:srgbClr val="000000"/>
                          </a:solidFill>
                          <a:uFill>
                            <a:solidFill>
                              <a:srgbClr val="ffffff"/>
                            </a:solidFill>
                          </a:uFill>
                          <a:latin typeface="Arial"/>
                        </a:rPr>
                        <a:t>　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（１）予算</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１　予算</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１－４　予算実績分析体制について</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700920">
                <a:tc>
                  <a:txBody>
                    <a:bodyPr lIns="99000" rIns="99000"/>
                    <a:p>
                      <a:pPr marL="262080" indent="-261720">
                        <a:lnSpc>
                          <a:spcPct val="100000"/>
                        </a:lnSpc>
                      </a:pPr>
                      <a:r>
                        <a:rPr b="0" lang="en-US" sz="1200" spc="-1" strike="noStrike">
                          <a:solidFill>
                            <a:srgbClr val="000000"/>
                          </a:solidFill>
                          <a:uFill>
                            <a:solidFill>
                              <a:srgbClr val="ffffff"/>
                            </a:solidFill>
                          </a:uFill>
                          <a:latin typeface="Arial"/>
                        </a:rPr>
                        <a:t>　３　会計管理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0" lang="en-US" sz="1200" spc="-1" strike="noStrike">
                          <a:solidFill>
                            <a:srgbClr val="000000"/>
                          </a:solidFill>
                          <a:uFill>
                            <a:solidFill>
                              <a:srgbClr val="ffffff"/>
                            </a:solidFill>
                          </a:uFill>
                          <a:latin typeface="Arial"/>
                        </a:rPr>
                        <a:t>（２）規程・体制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marL="449280" indent="-448920" algn="just">
                        <a:lnSpc>
                          <a:spcPct val="100000"/>
                        </a:lnSpc>
                      </a:pPr>
                      <a:r>
                        <a:rPr b="0" lang="en-US" sz="1200" spc="-1" strike="noStrike">
                          <a:solidFill>
                            <a:srgbClr val="000000"/>
                          </a:solidFill>
                          <a:uFill>
                            <a:solidFill>
                              <a:srgbClr val="ffffff"/>
                            </a:solidFill>
                          </a:uFill>
                          <a:latin typeface="Arial"/>
                        </a:rPr>
                        <a:t>２　経理体制　</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marL="449280" indent="-448920" algn="just">
                        <a:lnSpc>
                          <a:spcPct val="100000"/>
                        </a:lnSpc>
                      </a:pPr>
                      <a:r>
                        <a:rPr b="0" lang="en-US" sz="1200" spc="-1" strike="noStrike">
                          <a:solidFill>
                            <a:srgbClr val="000000"/>
                          </a:solidFill>
                          <a:uFill>
                            <a:solidFill>
                              <a:srgbClr val="ffffff"/>
                            </a:solidFill>
                          </a:uFill>
                          <a:latin typeface="Arial"/>
                        </a:rPr>
                        <a:t>１－２　各種規程・業務手順書の整備について</a:t>
                      </a:r>
                      <a:endParaRPr b="0" lang="en-US" sz="1800" spc="-1" strike="noStrike">
                        <a:solidFill>
                          <a:srgbClr val="000000"/>
                        </a:solidFill>
                        <a:uFill>
                          <a:solidFill>
                            <a:srgbClr val="ffffff"/>
                          </a:solidFill>
                        </a:uFill>
                        <a:latin typeface="Arial"/>
                      </a:endParaRPr>
                    </a:p>
                    <a:p>
                      <a:pPr marL="449280" indent="-448920" algn="just">
                        <a:lnSpc>
                          <a:spcPct val="100000"/>
                        </a:lnSpc>
                      </a:pPr>
                      <a:r>
                        <a:rPr b="0" lang="en-US" sz="1200" spc="-1" strike="noStrike">
                          <a:solidFill>
                            <a:srgbClr val="000000"/>
                          </a:solidFill>
                          <a:uFill>
                            <a:solidFill>
                              <a:srgbClr val="ffffff"/>
                            </a:solidFill>
                          </a:uFill>
                          <a:latin typeface="Arial"/>
                        </a:rPr>
                        <a:t>１－３　職務分掌・職務権限体制について</a:t>
                      </a:r>
                      <a:endParaRPr b="0" lang="en-US" sz="1800" spc="-1" strike="noStrike">
                        <a:solidFill>
                          <a:srgbClr val="000000"/>
                        </a:solidFill>
                        <a:uFill>
                          <a:solidFill>
                            <a:srgbClr val="ffffff"/>
                          </a:solidFill>
                        </a:uFill>
                        <a:latin typeface="Arial"/>
                      </a:endParaRPr>
                    </a:p>
                    <a:p>
                      <a:pPr marL="449280" indent="-448920" algn="just">
                        <a:lnSpc>
                          <a:spcPct val="100000"/>
                        </a:lnSpc>
                      </a:pPr>
                      <a:r>
                        <a:rPr b="0" lang="en-US" sz="1200" spc="-1" strike="noStrike">
                          <a:solidFill>
                            <a:srgbClr val="000000"/>
                          </a:solidFill>
                          <a:uFill>
                            <a:solidFill>
                              <a:srgbClr val="ffffff"/>
                            </a:solidFill>
                          </a:uFill>
                          <a:latin typeface="Arial"/>
                        </a:rPr>
                        <a:t>３－１　決算・財務報告に関する規程の整備</a:t>
                      </a:r>
                      <a:endParaRPr b="0" lang="en-US" sz="1800" spc="-1" strike="noStrike">
                        <a:solidFill>
                          <a:srgbClr val="000000"/>
                        </a:solidFill>
                        <a:uFill>
                          <a:solidFill>
                            <a:srgbClr val="ffffff"/>
                          </a:solidFill>
                        </a:uFill>
                        <a:latin typeface="Arial"/>
                      </a:endParaRPr>
                    </a:p>
                    <a:p>
                      <a:pPr marL="449280" indent="-448920" algn="just">
                        <a:lnSpc>
                          <a:spcPct val="100000"/>
                        </a:lnSpc>
                      </a:pPr>
                      <a:r>
                        <a:rPr b="0" lang="en-US" sz="1200" spc="-1" strike="noStrike">
                          <a:solidFill>
                            <a:srgbClr val="000000"/>
                          </a:solidFill>
                          <a:uFill>
                            <a:solidFill>
                              <a:srgbClr val="ffffff"/>
                            </a:solidFill>
                          </a:uFill>
                          <a:latin typeface="Arial"/>
                        </a:rPr>
                        <a:t>３－２　決算・会計業務体制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146232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（３）会計処理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　５　資産、負債の基本的な会計処理</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１０　有価証券</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１１　棚卸資産</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１３　固定資産</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１６　引当金</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１７　基本金</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１８　国庫補助金等特別積立金</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１９　その他の積立金</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２４　注記</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３－５各勘定科目の統制</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24408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（４）会計帳簿</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３　会計帳簿</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rowSpan="2">
                  <a:txBody>
                    <a:bodyPr lIns="99000" rIns="99000" anchor="ctr"/>
                    <a:p>
                      <a:pPr>
                        <a:lnSpc>
                          <a:spcPct val="100000"/>
                        </a:lnSpc>
                      </a:pPr>
                      <a:r>
                        <a:rPr b="0" lang="en-US" sz="1200" spc="-1" strike="noStrike">
                          <a:solidFill>
                            <a:srgbClr val="000000"/>
                          </a:solidFill>
                          <a:uFill>
                            <a:solidFill>
                              <a:srgbClr val="ffffff"/>
                            </a:solidFill>
                          </a:uFill>
                          <a:latin typeface="Arial"/>
                        </a:rPr>
                        <a:t>３－２　決算・会計業務体制</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３－６　計算書類の開示・保存</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9636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（５）決算及び</a:t>
                      </a:r>
                      <a:endParaRPr b="0" lang="en-US" sz="1800" spc="-1" strike="noStrike">
                        <a:solidFill>
                          <a:srgbClr val="000000"/>
                        </a:solidFill>
                        <a:uFill>
                          <a:solidFill>
                            <a:srgbClr val="ffffff"/>
                          </a:solidFill>
                        </a:uFill>
                        <a:latin typeface="Arial"/>
                      </a:endParaRPr>
                    </a:p>
                    <a:p>
                      <a:pPr>
                        <a:lnSpc>
                          <a:spcPct val="100000"/>
                        </a:lnSpc>
                      </a:pPr>
                      <a:r>
                        <a:rPr b="0" lang="en-US" sz="1200" spc="-1" strike="noStrike">
                          <a:solidFill>
                            <a:srgbClr val="000000"/>
                          </a:solidFill>
                          <a:uFill>
                            <a:solidFill>
                              <a:srgbClr val="ffffff"/>
                            </a:solidFill>
                          </a:uFill>
                          <a:latin typeface="Calibri"/>
                        </a:rPr>
                        <a:t>計算関係書類</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４　計算書類等</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244080">
                <a:tc>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（６）債権債務の状況</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Calibri"/>
                        </a:rPr>
                        <a:t>１４　債権債務の状況</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nchor="ctr"/>
                    <a:p>
                      <a:pPr>
                        <a:lnSpc>
                          <a:spcPct val="100000"/>
                        </a:lnSpc>
                      </a:pPr>
                      <a:r>
                        <a:rPr b="0" lang="en-US" sz="1200" spc="-1" strike="noStrike">
                          <a:solidFill>
                            <a:srgbClr val="000000"/>
                          </a:solidFill>
                          <a:uFill>
                            <a:solidFill>
                              <a:srgbClr val="ffffff"/>
                            </a:solidFill>
                          </a:uFill>
                          <a:latin typeface="Arial"/>
                        </a:rPr>
                        <a:t>２ー４　財務・資金管理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934" name="CustomShape 2"/>
          <p:cNvSpPr/>
          <p:nvPr/>
        </p:nvSpPr>
        <p:spPr>
          <a:xfrm>
            <a:off x="108000" y="59040"/>
            <a:ext cx="9603360" cy="71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108000" bIns="45000" anchor="ctr"/>
          <a:p>
            <a:pPr algn="ctr">
              <a:lnSpc>
                <a:spcPct val="100000"/>
              </a:lnSpc>
            </a:pPr>
            <a:r>
              <a:rPr b="1" lang="en-US" sz="2000" spc="-1" strike="noStrike">
                <a:solidFill>
                  <a:srgbClr val="000000"/>
                </a:solidFill>
                <a:uFill>
                  <a:solidFill>
                    <a:srgbClr val="ffffff"/>
                  </a:solidFill>
                </a:uFill>
                <a:latin typeface="メイリオ"/>
                <a:ea typeface="メイリオ"/>
              </a:rPr>
              <a:t>専門家の活用（内部統制支援、事務処理体制支援）と</a:t>
            </a:r>
            <a:endParaRPr b="0" lang="en-US" sz="1800" spc="-1" strike="noStrike">
              <a:solidFill>
                <a:srgbClr val="000000"/>
              </a:solidFill>
              <a:uFill>
                <a:solidFill>
                  <a:srgbClr val="ffffff"/>
                </a:solidFill>
              </a:uFill>
              <a:latin typeface="Arial"/>
            </a:endParaRPr>
          </a:p>
          <a:p>
            <a:pPr algn="ctr">
              <a:lnSpc>
                <a:spcPct val="100000"/>
              </a:lnSpc>
            </a:pPr>
            <a:r>
              <a:rPr b="1" lang="en-US" sz="2000" spc="-1" strike="noStrike">
                <a:solidFill>
                  <a:srgbClr val="000000"/>
                </a:solidFill>
                <a:uFill>
                  <a:solidFill>
                    <a:srgbClr val="ffffff"/>
                  </a:solidFill>
                </a:uFill>
                <a:latin typeface="メイリオ"/>
                <a:ea typeface="メイリオ"/>
              </a:rPr>
              <a:t>指導監査ガイドラインにおける会計管理部分との関係</a:t>
            </a:r>
            <a:endParaRPr b="0" lang="en-US" sz="1800" spc="-1" strike="noStrike">
              <a:solidFill>
                <a:srgbClr val="000000"/>
              </a:solidFill>
              <a:uFill>
                <a:solidFill>
                  <a:srgbClr val="ffffff"/>
                </a:solidFill>
              </a:uFill>
              <a:latin typeface="Arial"/>
            </a:endParaRPr>
          </a:p>
        </p:txBody>
      </p:sp>
      <p:sp>
        <p:nvSpPr>
          <p:cNvPr id="935" name="CustomShape 3"/>
          <p:cNvSpPr/>
          <p:nvPr/>
        </p:nvSpPr>
        <p:spPr>
          <a:xfrm>
            <a:off x="108000" y="908640"/>
            <a:ext cx="9603360" cy="14612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指導監査ガイドラインと専門家の活用（内部統制支援、事務処理体制支援）については、以下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の関連性を持つ内容となっている。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専門家の活用については、専門家による助言に基づき、法人の財務会計に係る態勢の向上に　</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資するもの。</a:t>
            </a:r>
            <a:endParaRPr b="0" lang="en-US" sz="1800" spc="-1" strike="noStrike">
              <a:solidFill>
                <a:srgbClr val="000000"/>
              </a:solidFill>
              <a:uFill>
                <a:solidFill>
                  <a:srgbClr val="ffffff"/>
                </a:solidFill>
              </a:uFill>
              <a:latin typeface="Arial"/>
            </a:endParaRPr>
          </a:p>
        </p:txBody>
      </p:sp>
      <p:sp>
        <p:nvSpPr>
          <p:cNvPr id="936" name="CustomShape 4"/>
          <p:cNvSpPr/>
          <p:nvPr/>
        </p:nvSpPr>
        <p:spPr>
          <a:xfrm>
            <a:off x="8794440" y="6454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38</a:t>
            </a:r>
            <a:endParaRPr b="0" lang="en-US" sz="1200" spc="-1" strike="noStrike">
              <a:solidFill>
                <a:srgbClr val="000000"/>
              </a:solidFill>
              <a:uFill>
                <a:solidFill>
                  <a:srgbClr val="ffffff"/>
                </a:solidFill>
              </a:uFill>
              <a:latin typeface="Arial"/>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9" name="CustomShape 1"/>
          <p:cNvSpPr/>
          <p:nvPr/>
        </p:nvSpPr>
        <p:spPr>
          <a:xfrm>
            <a:off x="4592880" y="6295320"/>
            <a:ext cx="5219640" cy="431640"/>
          </a:xfrm>
          <a:prstGeom prst="rect">
            <a:avLst/>
          </a:prstGeom>
          <a:solidFill>
            <a:schemeClr val="bg1"/>
          </a:solidFill>
          <a:ln w="12600">
            <a:solidFill>
              <a:schemeClr val="tx1"/>
            </a:solidFill>
            <a:custDash>
              <a:ds d="3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85680" indent="-85320">
              <a:lnSpc>
                <a:spcPct val="100000"/>
              </a:lnSpc>
            </a:pPr>
            <a:r>
              <a:rPr b="0" lang="en-US" sz="1100" spc="-1" strike="noStrike">
                <a:solidFill>
                  <a:srgbClr val="000000"/>
                </a:solidFill>
                <a:uFill>
                  <a:solidFill>
                    <a:srgbClr val="ffffff"/>
                  </a:solidFill>
                </a:uFill>
                <a:latin typeface="Arial"/>
              </a:rPr>
              <a:t>・　監査要綱及び監査周期の見直し等に当たり、関係団体及び自治体の意見を踏まえ検討。また、制度施行後も不断の見直しに向けた意見交換を実施。</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00" name="CustomShape 2"/>
          <p:cNvSpPr/>
          <p:nvPr/>
        </p:nvSpPr>
        <p:spPr>
          <a:xfrm>
            <a:off x="194400" y="188640"/>
            <a:ext cx="9555120" cy="489240"/>
          </a:xfrm>
          <a:prstGeom prst="rect">
            <a:avLst/>
          </a:prstGeom>
          <a:solidFill>
            <a:schemeClr val="bg1"/>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800" spc="-1" strike="noStrike">
                <a:solidFill>
                  <a:srgbClr val="000000"/>
                </a:solidFill>
                <a:uFill>
                  <a:solidFill>
                    <a:srgbClr val="ffffff"/>
                  </a:solidFill>
                </a:uFill>
                <a:latin typeface="Calibri"/>
              </a:rPr>
              <a:t>社会福祉法人に対する指導監督の見直しについて</a:t>
            </a:r>
            <a:endParaRPr b="0" lang="en-US" sz="1800" spc="-1" strike="noStrike">
              <a:solidFill>
                <a:srgbClr val="000000"/>
              </a:solidFill>
              <a:uFill>
                <a:solidFill>
                  <a:srgbClr val="ffffff"/>
                </a:solidFill>
              </a:uFill>
              <a:latin typeface="Arial"/>
            </a:endParaRPr>
          </a:p>
        </p:txBody>
      </p:sp>
      <p:sp>
        <p:nvSpPr>
          <p:cNvPr id="401" name="CustomShape 3"/>
          <p:cNvSpPr/>
          <p:nvPr/>
        </p:nvSpPr>
        <p:spPr>
          <a:xfrm>
            <a:off x="272520" y="894600"/>
            <a:ext cx="3687120" cy="203724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02" name="CustomShape 4"/>
          <p:cNvSpPr/>
          <p:nvPr/>
        </p:nvSpPr>
        <p:spPr>
          <a:xfrm>
            <a:off x="4597560" y="894600"/>
            <a:ext cx="5219640" cy="57708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03" name="CustomShape 5"/>
          <p:cNvSpPr/>
          <p:nvPr/>
        </p:nvSpPr>
        <p:spPr>
          <a:xfrm>
            <a:off x="128520" y="750600"/>
            <a:ext cx="116748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現状と課題</a:t>
            </a:r>
            <a:endParaRPr b="0" lang="en-US" sz="1800" spc="-1" strike="noStrike">
              <a:solidFill>
                <a:srgbClr val="000000"/>
              </a:solidFill>
              <a:uFill>
                <a:solidFill>
                  <a:srgbClr val="ffffff"/>
                </a:solidFill>
              </a:uFill>
              <a:latin typeface="Arial"/>
            </a:endParaRPr>
          </a:p>
        </p:txBody>
      </p:sp>
      <p:sp>
        <p:nvSpPr>
          <p:cNvPr id="404" name="CustomShape 6"/>
          <p:cNvSpPr/>
          <p:nvPr/>
        </p:nvSpPr>
        <p:spPr>
          <a:xfrm>
            <a:off x="4476600" y="750600"/>
            <a:ext cx="169056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見直しの方向性</a:t>
            </a:r>
            <a:endParaRPr b="0" lang="en-US" sz="1800" spc="-1" strike="noStrike">
              <a:solidFill>
                <a:srgbClr val="000000"/>
              </a:solidFill>
              <a:uFill>
                <a:solidFill>
                  <a:srgbClr val="ffffff"/>
                </a:solidFill>
              </a:uFill>
              <a:latin typeface="Arial"/>
            </a:endParaRPr>
          </a:p>
        </p:txBody>
      </p:sp>
      <p:sp>
        <p:nvSpPr>
          <p:cNvPr id="405" name="CustomShape 7"/>
          <p:cNvSpPr/>
          <p:nvPr/>
        </p:nvSpPr>
        <p:spPr>
          <a:xfrm>
            <a:off x="264600" y="5481360"/>
            <a:ext cx="3671640" cy="203652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06" name="CustomShape 8"/>
          <p:cNvSpPr/>
          <p:nvPr/>
        </p:nvSpPr>
        <p:spPr>
          <a:xfrm>
            <a:off x="105120" y="5373360"/>
            <a:ext cx="1295640" cy="35964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附帯決議</a:t>
            </a:r>
            <a:endParaRPr b="0" lang="en-US" sz="1800" spc="-1" strike="noStrike">
              <a:solidFill>
                <a:srgbClr val="000000"/>
              </a:solidFill>
              <a:uFill>
                <a:solidFill>
                  <a:srgbClr val="ffffff"/>
                </a:solidFill>
              </a:uFill>
              <a:latin typeface="Arial"/>
            </a:endParaRPr>
          </a:p>
        </p:txBody>
      </p:sp>
      <p:sp>
        <p:nvSpPr>
          <p:cNvPr id="407" name="CustomShape 9"/>
          <p:cNvSpPr/>
          <p:nvPr/>
        </p:nvSpPr>
        <p:spPr>
          <a:xfrm>
            <a:off x="264600" y="3817080"/>
            <a:ext cx="3671640" cy="139752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marL="85680" indent="-85320">
              <a:lnSpc>
                <a:spcPct val="100000"/>
              </a:lnSpc>
            </a:pPr>
            <a:r>
              <a:rPr b="0" lang="en-US" sz="1200" spc="-1" strike="noStrike">
                <a:solidFill>
                  <a:srgbClr val="000000"/>
                </a:solidFill>
                <a:uFill>
                  <a:solidFill>
                    <a:srgbClr val="ffffff"/>
                  </a:solidFill>
                </a:uFill>
                <a:latin typeface="Arial"/>
              </a:rPr>
              <a:t>・　所轄庁における指導・監督を強化するため、監査のガイドラインや監査人材の育成プログラムを策定することとし、その工程表を策定する。</a:t>
            </a:r>
            <a:endParaRPr b="0" lang="en-US" sz="1800" spc="-1" strike="noStrike">
              <a:solidFill>
                <a:srgbClr val="000000"/>
              </a:solidFill>
              <a:uFill>
                <a:solidFill>
                  <a:srgbClr val="ffffff"/>
                </a:solidFill>
              </a:uFill>
              <a:latin typeface="Arial"/>
            </a:endParaRPr>
          </a:p>
          <a:p>
            <a:pPr marL="85680" indent="-85320">
              <a:lnSpc>
                <a:spcPct val="100000"/>
              </a:lnSpc>
            </a:pPr>
            <a:r>
              <a:rPr b="0" lang="en-US" sz="1200" spc="-1" strike="noStrike">
                <a:solidFill>
                  <a:srgbClr val="000000"/>
                </a:solidFill>
                <a:uFill>
                  <a:solidFill>
                    <a:srgbClr val="ffffff"/>
                  </a:solidFill>
                </a:uFill>
                <a:latin typeface="Arial"/>
              </a:rPr>
              <a:t>→</a:t>
            </a:r>
            <a:r>
              <a:rPr b="0" lang="en-US" sz="1200" spc="-1" strike="noStrike">
                <a:solidFill>
                  <a:srgbClr val="000000"/>
                </a:solidFill>
                <a:uFill>
                  <a:solidFill>
                    <a:srgbClr val="ffffff"/>
                  </a:solidFill>
                </a:uFill>
                <a:latin typeface="Arial"/>
              </a:rPr>
              <a:t>　工程表に基づき、監査のガイドラインを平成</a:t>
            </a:r>
            <a:r>
              <a:rPr b="0" lang="en-US" sz="1200" spc="-1" strike="noStrike">
                <a:solidFill>
                  <a:srgbClr val="000000"/>
                </a:solidFill>
                <a:uFill>
                  <a:solidFill>
                    <a:srgbClr val="ffffff"/>
                  </a:solidFill>
                </a:uFill>
                <a:latin typeface="Arial"/>
              </a:rPr>
              <a:t>29</a:t>
            </a:r>
            <a:r>
              <a:rPr b="0" lang="en-US" sz="1200" spc="-1" strike="noStrike">
                <a:solidFill>
                  <a:srgbClr val="000000"/>
                </a:solidFill>
                <a:uFill>
                  <a:solidFill>
                    <a:srgbClr val="ffffff"/>
                  </a:solidFill>
                </a:uFill>
                <a:latin typeface="Arial"/>
              </a:rPr>
              <a:t>年</a:t>
            </a:r>
            <a:r>
              <a:rPr b="0" lang="en-US" sz="1200" spc="-1" strike="noStrike">
                <a:solidFill>
                  <a:srgbClr val="000000"/>
                </a:solidFill>
                <a:uFill>
                  <a:solidFill>
                    <a:srgbClr val="ffffff"/>
                  </a:solidFill>
                </a:uFill>
                <a:latin typeface="Arial"/>
              </a:rPr>
              <a:t>4</a:t>
            </a:r>
            <a:r>
              <a:rPr b="0" lang="en-US" sz="1200" spc="-1" strike="noStrike">
                <a:solidFill>
                  <a:srgbClr val="000000"/>
                </a:solidFill>
                <a:uFill>
                  <a:solidFill>
                    <a:srgbClr val="ffffff"/>
                  </a:solidFill>
                </a:uFill>
                <a:latin typeface="Arial"/>
              </a:rPr>
              <a:t>月に策定するとともに、平成</a:t>
            </a:r>
            <a:r>
              <a:rPr b="0" lang="en-US" sz="1200" spc="-1" strike="noStrike">
                <a:solidFill>
                  <a:srgbClr val="000000"/>
                </a:solidFill>
                <a:uFill>
                  <a:solidFill>
                    <a:srgbClr val="ffffff"/>
                  </a:solidFill>
                </a:uFill>
                <a:latin typeface="Arial"/>
              </a:rPr>
              <a:t>29</a:t>
            </a:r>
            <a:r>
              <a:rPr b="0" lang="en-US" sz="1200" spc="-1" strike="noStrike">
                <a:solidFill>
                  <a:srgbClr val="000000"/>
                </a:solidFill>
                <a:uFill>
                  <a:solidFill>
                    <a:srgbClr val="ffffff"/>
                  </a:solidFill>
                </a:uFill>
                <a:latin typeface="Arial"/>
              </a:rPr>
              <a:t>年５月から６月にかけて所轄庁に対する人材育成のための研修会を実施する。</a:t>
            </a:r>
            <a:endParaRPr b="0" lang="en-US" sz="1800" spc="-1" strike="noStrike">
              <a:solidFill>
                <a:srgbClr val="000000"/>
              </a:solidFill>
              <a:uFill>
                <a:solidFill>
                  <a:srgbClr val="ffffff"/>
                </a:solidFill>
              </a:uFill>
              <a:latin typeface="Arial"/>
            </a:endParaRPr>
          </a:p>
        </p:txBody>
      </p:sp>
      <p:sp>
        <p:nvSpPr>
          <p:cNvPr id="408" name="CustomShape 10"/>
          <p:cNvSpPr/>
          <p:nvPr/>
        </p:nvSpPr>
        <p:spPr>
          <a:xfrm>
            <a:off x="272520" y="5697360"/>
            <a:ext cx="3687120" cy="102564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marL="85680" indent="-85320">
              <a:lnSpc>
                <a:spcPct val="100000"/>
              </a:lnSpc>
            </a:pPr>
            <a:r>
              <a:rPr b="0" lang="en-US" sz="1200" spc="-1" strike="noStrike">
                <a:solidFill>
                  <a:srgbClr val="000000"/>
                </a:solidFill>
                <a:uFill>
                  <a:solidFill>
                    <a:srgbClr val="ffffff"/>
                  </a:solidFill>
                </a:uFill>
                <a:latin typeface="Arial"/>
              </a:rPr>
              <a:t>・　指導監督等の権限が都道府県から小規模な一般市にも委譲されていることから、所轄庁に対し適切な支援を行う。</a:t>
            </a:r>
            <a:endParaRPr b="0" lang="en-US" sz="1800" spc="-1" strike="noStrike">
              <a:solidFill>
                <a:srgbClr val="000000"/>
              </a:solidFill>
              <a:uFill>
                <a:solidFill>
                  <a:srgbClr val="ffffff"/>
                </a:solidFill>
              </a:uFill>
              <a:latin typeface="Arial"/>
            </a:endParaRPr>
          </a:p>
          <a:p>
            <a:pPr marL="85680" indent="-85320">
              <a:lnSpc>
                <a:spcPct val="100000"/>
              </a:lnSpc>
            </a:pPr>
            <a:r>
              <a:rPr b="0" lang="en-US" sz="1200" spc="-1" strike="noStrike">
                <a:solidFill>
                  <a:srgbClr val="000000"/>
                </a:solidFill>
                <a:uFill>
                  <a:solidFill>
                    <a:srgbClr val="ffffff"/>
                  </a:solidFill>
                </a:uFill>
                <a:latin typeface="Arial"/>
              </a:rPr>
              <a:t>・　指導監督に係る国の基準を一層明確化することで標準化を図ること。</a:t>
            </a:r>
            <a:endParaRPr b="0" lang="en-US" sz="1800" spc="-1" strike="noStrike">
              <a:solidFill>
                <a:srgbClr val="000000"/>
              </a:solidFill>
              <a:uFill>
                <a:solidFill>
                  <a:srgbClr val="ffffff"/>
                </a:solidFill>
              </a:uFill>
              <a:latin typeface="Arial"/>
            </a:endParaRPr>
          </a:p>
        </p:txBody>
      </p:sp>
      <p:sp>
        <p:nvSpPr>
          <p:cNvPr id="409" name="CustomShape 11"/>
          <p:cNvSpPr/>
          <p:nvPr/>
        </p:nvSpPr>
        <p:spPr>
          <a:xfrm>
            <a:off x="272520" y="1136520"/>
            <a:ext cx="3687120" cy="198972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marL="85680" indent="-85320">
              <a:lnSpc>
                <a:spcPct val="100000"/>
              </a:lnSpc>
            </a:pPr>
            <a:r>
              <a:rPr b="0" lang="en-US" sz="1200" spc="-1" strike="noStrike">
                <a:solidFill>
                  <a:srgbClr val="000000"/>
                </a:solidFill>
                <a:uFill>
                  <a:solidFill>
                    <a:srgbClr val="ffffff"/>
                  </a:solidFill>
                </a:uFill>
                <a:latin typeface="Arial"/>
              </a:rPr>
              <a:t>・　監査事項に関して、具体的な確認内容や指導監査の基準が示されていないことから、所轄庁の指導が地域により異なる規制や必要以上に厳しい規制（ローカルルール）が存在している。</a:t>
            </a:r>
            <a:endParaRPr b="0" lang="en-US" sz="1800" spc="-1" strike="noStrike">
              <a:solidFill>
                <a:srgbClr val="000000"/>
              </a:solidFill>
              <a:uFill>
                <a:solidFill>
                  <a:srgbClr val="ffffff"/>
                </a:solidFill>
              </a:uFill>
              <a:latin typeface="Arial"/>
            </a:endParaRPr>
          </a:p>
          <a:p>
            <a:pPr marL="85680" indent="-85320">
              <a:lnSpc>
                <a:spcPct val="100000"/>
              </a:lnSpc>
            </a:pPr>
            <a:r>
              <a:rPr b="0" lang="en-US" sz="1200" spc="-1" strike="noStrike">
                <a:solidFill>
                  <a:srgbClr val="000000"/>
                </a:solidFill>
                <a:uFill>
                  <a:solidFill>
                    <a:srgbClr val="ffffff"/>
                  </a:solidFill>
                </a:uFill>
                <a:latin typeface="Arial"/>
              </a:rPr>
              <a:t>・　地域の多様な福祉ニーズに対応していくためには、法人の自主性・自律性を尊重する必要がある。</a:t>
            </a:r>
            <a:endParaRPr b="0" lang="en-US" sz="1800" spc="-1" strike="noStrike">
              <a:solidFill>
                <a:srgbClr val="000000"/>
              </a:solidFill>
              <a:uFill>
                <a:solidFill>
                  <a:srgbClr val="ffffff"/>
                </a:solidFill>
              </a:uFill>
              <a:latin typeface="Arial"/>
            </a:endParaRPr>
          </a:p>
          <a:p>
            <a:pPr marL="85680" indent="-85320">
              <a:lnSpc>
                <a:spcPct val="100000"/>
              </a:lnSpc>
            </a:pPr>
            <a:r>
              <a:rPr b="0" lang="en-US" sz="1200" spc="-1" strike="noStrike">
                <a:solidFill>
                  <a:srgbClr val="000000"/>
                </a:solidFill>
                <a:uFill>
                  <a:solidFill>
                    <a:srgbClr val="ffffff"/>
                  </a:solidFill>
                </a:uFill>
                <a:latin typeface="Arial"/>
              </a:rPr>
              <a:t>・　社会福祉法人の経営組織のガバナンスの強化を図るため、会計監査人監査が導入されるが、所轄庁監査との関係性を整理する必要がある。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0" name="CustomShape 12"/>
          <p:cNvSpPr/>
          <p:nvPr/>
        </p:nvSpPr>
        <p:spPr>
          <a:xfrm>
            <a:off x="4088880" y="2694600"/>
            <a:ext cx="431640" cy="20847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411" name="CustomShape 13"/>
          <p:cNvSpPr/>
          <p:nvPr/>
        </p:nvSpPr>
        <p:spPr>
          <a:xfrm>
            <a:off x="4640400" y="1326600"/>
            <a:ext cx="5172120" cy="61020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0" lang="en-US" sz="1200" spc="-1" strike="noStrike">
                <a:solidFill>
                  <a:srgbClr val="000000"/>
                </a:solidFill>
                <a:uFill>
                  <a:solidFill>
                    <a:srgbClr val="ffffff"/>
                  </a:solidFill>
                </a:uFill>
                <a:latin typeface="Arial"/>
              </a:rPr>
              <a:t>　社会福祉法人に対する指導監督については、ガバナンス強化等による法人の自主性・自律性を前提とした上で、国の基準を明確化（ローカルルールの是正）し、指導監査の効率化・重点化を図る。</a:t>
            </a:r>
            <a:endParaRPr b="0" lang="en-US" sz="1800" spc="-1" strike="noStrike">
              <a:solidFill>
                <a:srgbClr val="000000"/>
              </a:solidFill>
              <a:uFill>
                <a:solidFill>
                  <a:srgbClr val="ffffff"/>
                </a:solidFill>
              </a:uFill>
              <a:latin typeface="Arial"/>
            </a:endParaRPr>
          </a:p>
        </p:txBody>
      </p:sp>
      <p:sp>
        <p:nvSpPr>
          <p:cNvPr id="412" name="CustomShape 14"/>
          <p:cNvSpPr/>
          <p:nvPr/>
        </p:nvSpPr>
        <p:spPr>
          <a:xfrm>
            <a:off x="4520880" y="1110600"/>
            <a:ext cx="1439640" cy="26784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Arial"/>
              </a:rPr>
              <a:t>＜考え方＞</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3" name="CustomShape 15"/>
          <p:cNvSpPr/>
          <p:nvPr/>
        </p:nvSpPr>
        <p:spPr>
          <a:xfrm>
            <a:off x="4520880" y="1905840"/>
            <a:ext cx="1439640" cy="284400"/>
          </a:xfrm>
          <a:prstGeom prst="rect">
            <a:avLst/>
          </a:prstGeom>
          <a:noFill/>
          <a:ln w="12600">
            <a:noFill/>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Arial"/>
              </a:rPr>
              <a:t>＜対応＞</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4" name="CustomShape 16"/>
          <p:cNvSpPr/>
          <p:nvPr/>
        </p:nvSpPr>
        <p:spPr>
          <a:xfrm>
            <a:off x="4664880" y="3126600"/>
            <a:ext cx="5084640" cy="287640"/>
          </a:xfrm>
          <a:prstGeom prst="rect">
            <a:avLst/>
          </a:prstGeom>
          <a:noFill/>
          <a:ln w="12600">
            <a:solidFill>
              <a:schemeClr val="tx1"/>
            </a:solidFill>
            <a:custDash>
              <a:ds d="1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②</a:t>
            </a:r>
            <a:r>
              <a:rPr b="1" lang="en-US" sz="1400" spc="-1" strike="noStrike">
                <a:solidFill>
                  <a:srgbClr val="000000"/>
                </a:solidFill>
                <a:uFill>
                  <a:solidFill>
                    <a:srgbClr val="ffffff"/>
                  </a:solidFill>
                </a:uFill>
                <a:latin typeface="Arial"/>
              </a:rPr>
              <a:t>会計監査人監査導入に伴う行政監査の省略・重点化</a:t>
            </a:r>
            <a:endParaRPr b="0" lang="en-US" sz="1800" spc="-1" strike="noStrike">
              <a:solidFill>
                <a:srgbClr val="000000"/>
              </a:solidFill>
              <a:uFill>
                <a:solidFill>
                  <a:srgbClr val="ffffff"/>
                </a:solidFill>
              </a:uFill>
              <a:latin typeface="Arial"/>
            </a:endParaRPr>
          </a:p>
          <a:p>
            <a:pPr marL="85680" indent="-85320">
              <a:lnSpc>
                <a:spcPct val="100000"/>
              </a:lnSpc>
            </a:pPr>
            <a:r>
              <a:rPr b="0" lang="en-US" sz="1100" spc="-1" strike="noStrike">
                <a:solidFill>
                  <a:srgbClr val="000000"/>
                </a:solidFill>
                <a:uFill>
                  <a:solidFill>
                    <a:srgbClr val="ffffff"/>
                  </a:solidFill>
                </a:uFill>
                <a:latin typeface="Arial"/>
              </a:rPr>
              <a:t>・　指導監査要綱の見直しの際、会計監査人監査において確認する会計管理に関する監査事項の重複部分の省略を可能とし、監査の重点化を図る。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5" name="CustomShape 17"/>
          <p:cNvSpPr/>
          <p:nvPr/>
        </p:nvSpPr>
        <p:spPr>
          <a:xfrm>
            <a:off x="4657320" y="2190600"/>
            <a:ext cx="5084640" cy="287640"/>
          </a:xfrm>
          <a:prstGeom prst="rect">
            <a:avLst/>
          </a:prstGeom>
          <a:noFill/>
          <a:ln w="12600">
            <a:solidFill>
              <a:schemeClr val="tx1"/>
            </a:solidFill>
            <a:custDash>
              <a:ds d="1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①</a:t>
            </a:r>
            <a:r>
              <a:rPr b="1" lang="en-US" sz="1400" spc="-1" strike="noStrike">
                <a:solidFill>
                  <a:srgbClr val="000000"/>
                </a:solidFill>
                <a:uFill>
                  <a:solidFill>
                    <a:srgbClr val="ffffff"/>
                  </a:solidFill>
                </a:uFill>
                <a:latin typeface="Arial"/>
              </a:rPr>
              <a:t>指導監査要綱の見直し、監査ガイドラインの作成・周知</a:t>
            </a:r>
            <a:endParaRPr b="0" lang="en-US" sz="1800" spc="-1" strike="noStrike">
              <a:solidFill>
                <a:srgbClr val="000000"/>
              </a:solidFill>
              <a:uFill>
                <a:solidFill>
                  <a:srgbClr val="ffffff"/>
                </a:solidFill>
              </a:uFill>
              <a:latin typeface="Arial"/>
            </a:endParaRPr>
          </a:p>
          <a:p>
            <a:pPr marL="85680" indent="-85320">
              <a:lnSpc>
                <a:spcPct val="100000"/>
              </a:lnSpc>
            </a:pPr>
            <a:r>
              <a:rPr b="0" lang="en-US" sz="1100" spc="-1" strike="noStrike">
                <a:solidFill>
                  <a:srgbClr val="000000"/>
                </a:solidFill>
                <a:uFill>
                  <a:solidFill>
                    <a:srgbClr val="ffffff"/>
                  </a:solidFill>
                </a:uFill>
                <a:latin typeface="Arial"/>
              </a:rPr>
              <a:t>・　法令、通知等で明確に定められた事項を原則とし、監査事項の整理・簡素化を図る。併せて、監査の確認事項や指導監査の基準を明確化したガイドラインを作成し、所轄庁へ通知するとともに法人にも周知を図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6" name="CustomShape 18"/>
          <p:cNvSpPr/>
          <p:nvPr/>
        </p:nvSpPr>
        <p:spPr>
          <a:xfrm>
            <a:off x="4664880" y="3842280"/>
            <a:ext cx="5084640" cy="303120"/>
          </a:xfrm>
          <a:prstGeom prst="rect">
            <a:avLst/>
          </a:prstGeom>
          <a:noFill/>
          <a:ln w="12600">
            <a:solidFill>
              <a:schemeClr val="tx1"/>
            </a:solidFill>
            <a:custDash>
              <a:ds d="1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③</a:t>
            </a:r>
            <a:r>
              <a:rPr b="1" lang="en-US" sz="1400" spc="-1" strike="noStrike">
                <a:solidFill>
                  <a:srgbClr val="000000"/>
                </a:solidFill>
                <a:uFill>
                  <a:solidFill>
                    <a:srgbClr val="ffffff"/>
                  </a:solidFill>
                </a:uFill>
                <a:latin typeface="Arial"/>
              </a:rPr>
              <a:t>監査周期等の見直しによる重点化</a:t>
            </a:r>
            <a:endParaRPr b="0" lang="en-US" sz="1800" spc="-1" strike="noStrike">
              <a:solidFill>
                <a:srgbClr val="000000"/>
              </a:solidFill>
              <a:uFill>
                <a:solidFill>
                  <a:srgbClr val="ffffff"/>
                </a:solidFill>
              </a:uFill>
              <a:latin typeface="Arial"/>
            </a:endParaRPr>
          </a:p>
          <a:p>
            <a:pPr marL="85680" indent="-85320">
              <a:lnSpc>
                <a:spcPct val="100000"/>
              </a:lnSpc>
            </a:pPr>
            <a:r>
              <a:rPr b="0" lang="en-US" sz="1100" spc="-1" strike="noStrike">
                <a:solidFill>
                  <a:srgbClr val="000000"/>
                </a:solidFill>
                <a:uFill>
                  <a:solidFill>
                    <a:srgbClr val="ffffff"/>
                  </a:solidFill>
                </a:uFill>
                <a:latin typeface="Arial"/>
              </a:rPr>
              <a:t>・　前回の監査結果等を踏まえ、経営組織のガバナンスの強化等が図られている等、良好と認められた法人に対する監査の実施周期を延長。一方、ガバナンス等に大きな問題があると認められる法人に対しては、毎年度監査を実施するなど、指導監査の重点化を図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7" name="CustomShape 19"/>
          <p:cNvSpPr/>
          <p:nvPr/>
        </p:nvSpPr>
        <p:spPr>
          <a:xfrm>
            <a:off x="4664880" y="4926960"/>
            <a:ext cx="5084640" cy="287640"/>
          </a:xfrm>
          <a:prstGeom prst="rect">
            <a:avLst/>
          </a:prstGeom>
          <a:noFill/>
          <a:ln w="12600">
            <a:solidFill>
              <a:schemeClr val="tx1"/>
            </a:solidFill>
            <a:custDash>
              <a:ds d="100000" sp="100000"/>
            </a:custDash>
            <a:round/>
          </a:ln>
        </p:spPr>
        <p:style>
          <a:lnRef idx="2">
            <a:schemeClr val="accent1">
              <a:shade val="50000"/>
            </a:schemeClr>
          </a:lnRef>
          <a:fillRef idx="1">
            <a:schemeClr val="accent1"/>
          </a:fillRef>
          <a:effectRef idx="0">
            <a:schemeClr val="accent1"/>
          </a:effectRef>
          <a:fontRef idx="minor"/>
        </p:style>
        <p:txBody>
          <a:bodyPr lIns="90000" rIns="90000" tIns="45000" bIns="45000"/>
          <a:p>
            <a:pPr>
              <a:lnSpc>
                <a:spcPct val="100000"/>
              </a:lnSpc>
            </a:pPr>
            <a:r>
              <a:rPr b="1" lang="en-US" sz="1400" spc="-1" strike="noStrike">
                <a:solidFill>
                  <a:srgbClr val="000000"/>
                </a:solidFill>
                <a:uFill>
                  <a:solidFill>
                    <a:srgbClr val="ffffff"/>
                  </a:solidFill>
                </a:uFill>
                <a:latin typeface="Arial"/>
              </a:rPr>
              <a:t>④</a:t>
            </a:r>
            <a:r>
              <a:rPr b="1" lang="en-US" sz="1400" spc="-1" strike="noStrike">
                <a:solidFill>
                  <a:srgbClr val="000000"/>
                </a:solidFill>
                <a:uFill>
                  <a:solidFill>
                    <a:srgbClr val="ffffff"/>
                  </a:solidFill>
                </a:uFill>
                <a:latin typeface="Arial"/>
              </a:rPr>
              <a:t>監査を担う人材の育成</a:t>
            </a:r>
            <a:endParaRPr b="0" lang="en-US" sz="1800" spc="-1" strike="noStrike">
              <a:solidFill>
                <a:srgbClr val="000000"/>
              </a:solidFill>
              <a:uFill>
                <a:solidFill>
                  <a:srgbClr val="ffffff"/>
                </a:solidFill>
              </a:uFill>
              <a:latin typeface="Arial"/>
            </a:endParaRPr>
          </a:p>
          <a:p>
            <a:pPr marL="85680" indent="-85320">
              <a:lnSpc>
                <a:spcPct val="100000"/>
              </a:lnSpc>
            </a:pPr>
            <a:r>
              <a:rPr b="0" lang="en-US" sz="1100" spc="-1" strike="noStrike">
                <a:solidFill>
                  <a:srgbClr val="000000"/>
                </a:solidFill>
                <a:uFill>
                  <a:solidFill>
                    <a:srgbClr val="ffffff"/>
                  </a:solidFill>
                </a:uFill>
                <a:latin typeface="Arial"/>
              </a:rPr>
              <a:t>・　社会福祉法人に対する指導監査が法定受託事務であることを踏まえ、監査ガイドライン等により、所轄庁職員を育成するためのプログラムを作成し、平成</a:t>
            </a:r>
            <a:r>
              <a:rPr b="0" lang="en-US" sz="1100" spc="-1" strike="noStrike">
                <a:solidFill>
                  <a:srgbClr val="000000"/>
                </a:solidFill>
                <a:uFill>
                  <a:solidFill>
                    <a:srgbClr val="ffffff"/>
                  </a:solidFill>
                </a:uFill>
                <a:latin typeface="Arial"/>
              </a:rPr>
              <a:t>29</a:t>
            </a:r>
            <a:r>
              <a:rPr b="0" lang="en-US" sz="1100" spc="-1" strike="noStrike">
                <a:solidFill>
                  <a:srgbClr val="000000"/>
                </a:solidFill>
                <a:uFill>
                  <a:solidFill>
                    <a:srgbClr val="ffffff"/>
                  </a:solidFill>
                </a:uFill>
                <a:latin typeface="Arial"/>
              </a:rPr>
              <a:t>年度より研修を実施する。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18" name="CustomShape 20"/>
          <p:cNvSpPr/>
          <p:nvPr/>
        </p:nvSpPr>
        <p:spPr>
          <a:xfrm>
            <a:off x="4520880" y="5934960"/>
            <a:ext cx="4859640" cy="359640"/>
          </a:xfrm>
          <a:prstGeom prst="rect">
            <a:avLst/>
          </a:prstGeom>
          <a:noFill/>
          <a:ln w="381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指導監督の見直しに向けた団体、自治体との意見交換の実施</a:t>
            </a:r>
            <a:endParaRPr b="0" lang="en-US" sz="1800" spc="-1" strike="noStrike">
              <a:solidFill>
                <a:srgbClr val="000000"/>
              </a:solidFill>
              <a:uFill>
                <a:solidFill>
                  <a:srgbClr val="ffffff"/>
                </a:solidFill>
              </a:uFill>
              <a:latin typeface="Arial"/>
            </a:endParaRPr>
          </a:p>
        </p:txBody>
      </p:sp>
      <p:sp>
        <p:nvSpPr>
          <p:cNvPr id="419" name="CustomShape 21"/>
          <p:cNvSpPr/>
          <p:nvPr/>
        </p:nvSpPr>
        <p:spPr>
          <a:xfrm>
            <a:off x="272520" y="3633840"/>
            <a:ext cx="3687120" cy="1666800"/>
          </a:xfrm>
          <a:prstGeom prst="rect">
            <a:avLst/>
          </a:prstGeom>
          <a:noFill/>
          <a:ln w="6480">
            <a:solidFill>
              <a:schemeClr val="tx1"/>
            </a:solidFill>
            <a:round/>
          </a:ln>
        </p:spPr>
        <p:style>
          <a:lnRef idx="2">
            <a:schemeClr val="accent1">
              <a:shade val="50000"/>
            </a:schemeClr>
          </a:lnRef>
          <a:fillRef idx="1">
            <a:schemeClr val="accent1"/>
          </a:fillRef>
          <a:effectRef idx="0">
            <a:schemeClr val="accent1"/>
          </a:effectRef>
          <a:fontRef idx="minor"/>
        </p:style>
      </p:sp>
      <p:sp>
        <p:nvSpPr>
          <p:cNvPr id="420" name="CustomShape 22"/>
          <p:cNvSpPr/>
          <p:nvPr/>
        </p:nvSpPr>
        <p:spPr>
          <a:xfrm>
            <a:off x="120600" y="3447000"/>
            <a:ext cx="2448000" cy="373320"/>
          </a:xfrm>
          <a:prstGeom prst="rect">
            <a:avLst/>
          </a:prstGeom>
          <a:solidFill>
            <a:srgbClr val="ffffdd"/>
          </a:solidFill>
          <a:ln w="38160">
            <a:solidFill>
              <a:srgbClr val="ffc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ＭＳ Ｐゴシック"/>
              </a:rPr>
              <a:t>規制改革（</a:t>
            </a:r>
            <a:r>
              <a:rPr b="0" lang="en-US" sz="1400" spc="-1" strike="noStrike">
                <a:solidFill>
                  <a:srgbClr val="000000"/>
                </a:solidFill>
                <a:uFill>
                  <a:solidFill>
                    <a:srgbClr val="ffffff"/>
                  </a:solidFill>
                </a:uFill>
                <a:latin typeface="ＭＳ Ｐゴシック"/>
              </a:rPr>
              <a:t>H26.6.24</a:t>
            </a:r>
            <a:r>
              <a:rPr b="0" lang="en-US" sz="1400" spc="-1" strike="noStrike">
                <a:solidFill>
                  <a:srgbClr val="000000"/>
                </a:solidFill>
                <a:uFill>
                  <a:solidFill>
                    <a:srgbClr val="ffffff"/>
                  </a:solidFill>
                </a:uFill>
                <a:latin typeface="ＭＳ Ｐゴシック"/>
              </a:rPr>
              <a:t>閣議決定）</a:t>
            </a:r>
            <a:endParaRPr b="0" lang="en-US" sz="1800" spc="-1" strike="noStrike">
              <a:solidFill>
                <a:srgbClr val="000000"/>
              </a:solidFill>
              <a:uFill>
                <a:solidFill>
                  <a:srgbClr val="ffffff"/>
                </a:solidFill>
              </a:uFill>
              <a:latin typeface="Arial"/>
            </a:endParaRPr>
          </a:p>
        </p:txBody>
      </p:sp>
      <p:sp>
        <p:nvSpPr>
          <p:cNvPr id="421" name="CustomShape 23"/>
          <p:cNvSpPr/>
          <p:nvPr/>
        </p:nvSpPr>
        <p:spPr>
          <a:xfrm>
            <a:off x="1640520" y="2946600"/>
            <a:ext cx="935640" cy="648000"/>
          </a:xfrm>
          <a:prstGeom prst="mathPlus">
            <a:avLst>
              <a:gd name="adj1" fmla="val 23520"/>
            </a:avLst>
          </a:prstGeom>
          <a:ln>
            <a:round/>
          </a:ln>
        </p:spPr>
        <p:style>
          <a:lnRef idx="2">
            <a:schemeClr val="accent1">
              <a:shade val="50000"/>
            </a:schemeClr>
          </a:lnRef>
          <a:fillRef idx="1">
            <a:schemeClr val="accent1"/>
          </a:fillRef>
          <a:effectRef idx="0">
            <a:schemeClr val="accent1"/>
          </a:effectRef>
          <a:fontRef idx="minor"/>
        </p:style>
      </p:sp>
      <p:sp>
        <p:nvSpPr>
          <p:cNvPr id="422" name="CustomShape 24"/>
          <p:cNvSpPr/>
          <p:nvPr/>
        </p:nvSpPr>
        <p:spPr>
          <a:xfrm>
            <a:off x="7538040" y="6448320"/>
            <a:ext cx="2311200" cy="36468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08080"/>
                </a:solidFill>
                <a:uFill>
                  <a:solidFill>
                    <a:srgbClr val="ffffff"/>
                  </a:solidFill>
                </a:uFill>
                <a:latin typeface="ＭＳ ゴシック"/>
                <a:ea typeface="ＭＳ ゴシック"/>
              </a:rPr>
              <a:t>3</a:t>
            </a:r>
            <a:endParaRPr b="0" lang="en-US" sz="12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7" name="CustomShape 1"/>
          <p:cNvSpPr/>
          <p:nvPr/>
        </p:nvSpPr>
        <p:spPr>
          <a:xfrm>
            <a:off x="194400" y="346680"/>
            <a:ext cx="95551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Arial"/>
              </a:rPr>
              <a:t>専門家の活用について</a:t>
            </a:r>
            <a:endParaRPr b="0" lang="en-US" sz="1800" spc="-1" strike="noStrike">
              <a:solidFill>
                <a:srgbClr val="000000"/>
              </a:solidFill>
              <a:uFill>
                <a:solidFill>
                  <a:srgbClr val="ffffff"/>
                </a:solidFill>
              </a:uFill>
              <a:latin typeface="Arial"/>
            </a:endParaRPr>
          </a:p>
        </p:txBody>
      </p:sp>
      <p:sp>
        <p:nvSpPr>
          <p:cNvPr id="938" name="CustomShape 2"/>
          <p:cNvSpPr/>
          <p:nvPr/>
        </p:nvSpPr>
        <p:spPr>
          <a:xfrm>
            <a:off x="194400" y="1318680"/>
            <a:ext cx="9555120" cy="639000"/>
          </a:xfrm>
          <a:prstGeom prst="rect">
            <a:avLst/>
          </a:prstGeom>
          <a:noFill/>
          <a:ln>
            <a:solidFill>
              <a:schemeClr val="tx1"/>
            </a:solid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（問）　法人の評議員や監事が公認会計士、税理士の資格を有する場合、同時に専門家として支援を行うことは可能か。</a:t>
            </a:r>
            <a:endParaRPr b="0" lang="en-US" sz="1800" spc="-1" strike="noStrike">
              <a:solidFill>
                <a:srgbClr val="000000"/>
              </a:solidFill>
              <a:uFill>
                <a:solidFill>
                  <a:srgbClr val="ffffff"/>
                </a:solidFill>
              </a:uFill>
              <a:latin typeface="Arial"/>
            </a:endParaRPr>
          </a:p>
        </p:txBody>
      </p:sp>
      <p:sp>
        <p:nvSpPr>
          <p:cNvPr id="939" name="CustomShape 3"/>
          <p:cNvSpPr/>
          <p:nvPr/>
        </p:nvSpPr>
        <p:spPr>
          <a:xfrm>
            <a:off x="194400" y="2211840"/>
            <a:ext cx="9555120" cy="255924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（答）　可能である。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ただし、評議員については、法人運営の基本的事項を決定する者と業務執行を行う者を分離する観点から、業務執行に該当する業務を行うことは適当でなく、また、監事については、理事の職務や法人の計算書類を監査する立場にあり、自身で行った業務を自身で点検するという自己点検に当たらぬよう、業務執行にあたることは行わないことが必要である。</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（参考）</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「「社会福祉法人制度改革の施行に向けた留意事項について」等に関する</a:t>
            </a:r>
            <a:r>
              <a:rPr b="0" lang="en-US" sz="1800" spc="-1" strike="noStrike">
                <a:solidFill>
                  <a:srgbClr val="000000"/>
                </a:solidFill>
                <a:uFill>
                  <a:solidFill>
                    <a:srgbClr val="ffffff"/>
                  </a:solidFill>
                </a:uFill>
                <a:latin typeface="Calibri"/>
              </a:rPr>
              <a:t>Q&amp;A</a:t>
            </a:r>
            <a:r>
              <a:rPr b="0" lang="en-US" sz="1800" spc="-1" strike="noStrike">
                <a:solidFill>
                  <a:srgbClr val="000000"/>
                </a:solidFill>
                <a:uFill>
                  <a:solidFill>
                    <a:srgbClr val="ffffff"/>
                  </a:solidFill>
                </a:uFill>
                <a:latin typeface="Calibri"/>
              </a:rPr>
              <a:t>」（平成</a:t>
            </a:r>
            <a:r>
              <a:rPr b="0" lang="en-US" sz="1800" spc="-1" strike="noStrike">
                <a:solidFill>
                  <a:srgbClr val="000000"/>
                </a:solidFill>
                <a:uFill>
                  <a:solidFill>
                    <a:srgbClr val="ffffff"/>
                  </a:solidFill>
                </a:uFill>
                <a:latin typeface="Calibri"/>
              </a:rPr>
              <a:t>29</a:t>
            </a:r>
            <a:r>
              <a:rPr b="0" lang="en-US" sz="1800" spc="-1" strike="noStrike">
                <a:solidFill>
                  <a:srgbClr val="000000"/>
                </a:solidFill>
                <a:uFill>
                  <a:solidFill>
                    <a:srgbClr val="ffffff"/>
                  </a:solidFill>
                </a:uFill>
                <a:latin typeface="Calibri"/>
              </a:rPr>
              <a:t>年２月６日改訂） 問２２、問３９より</a:t>
            </a:r>
            <a:endParaRPr b="0" lang="en-US" sz="1800" spc="-1" strike="noStrike">
              <a:solidFill>
                <a:srgbClr val="000000"/>
              </a:solidFill>
              <a:uFill>
                <a:solidFill>
                  <a:srgbClr val="ffffff"/>
                </a:solidFill>
              </a:uFill>
              <a:latin typeface="Arial"/>
            </a:endParaRPr>
          </a:p>
        </p:txBody>
      </p:sp>
      <p:sp>
        <p:nvSpPr>
          <p:cNvPr id="940" name="CustomShape 4"/>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39</a:t>
            </a:r>
            <a:endParaRPr b="0" lang="en-US" sz="1200" spc="-1" strike="noStrike">
              <a:solidFill>
                <a:srgbClr val="000000"/>
              </a:solidFill>
              <a:uFill>
                <a:solidFill>
                  <a:srgbClr val="ffffff"/>
                </a:solidFill>
              </a:uFill>
              <a:latin typeface="Arial"/>
            </a:endParaRPr>
          </a:p>
        </p:txBody>
      </p:sp>
    </p:spTree>
  </p:cSld>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1"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７．指導監査ガイドラインについて</a:t>
            </a:r>
            <a:endParaRPr b="0" lang="en-US" sz="1800" spc="-1" strike="noStrike">
              <a:solidFill>
                <a:srgbClr val="000000"/>
              </a:solidFill>
              <a:uFill>
                <a:solidFill>
                  <a:srgbClr val="ffffff"/>
                </a:solidFill>
              </a:uFill>
              <a:latin typeface="Arial"/>
            </a:endParaRPr>
          </a:p>
        </p:txBody>
      </p:sp>
      <p:sp>
        <p:nvSpPr>
          <p:cNvPr id="942"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40</a:t>
            </a:r>
            <a:endParaRPr b="0" lang="en-US" sz="1200" spc="-1" strike="noStrike">
              <a:solidFill>
                <a:srgbClr val="000000"/>
              </a:solidFill>
              <a:uFill>
                <a:solidFill>
                  <a:srgbClr val="ffffff"/>
                </a:solidFill>
              </a:uFill>
              <a:latin typeface="Arial"/>
            </a:endParaRPr>
          </a:p>
        </p:txBody>
      </p:sp>
    </p:spTree>
  </p:cSld>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3" name="CustomShape 1"/>
          <p:cNvSpPr/>
          <p:nvPr/>
        </p:nvSpPr>
        <p:spPr>
          <a:xfrm>
            <a:off x="128520" y="188640"/>
            <a:ext cx="9711000" cy="43164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指導監査ガイドラインについて①</a:t>
            </a:r>
            <a:endParaRPr b="0" lang="en-US" sz="1800" spc="-1" strike="noStrike">
              <a:solidFill>
                <a:srgbClr val="000000"/>
              </a:solidFill>
              <a:uFill>
                <a:solidFill>
                  <a:srgbClr val="ffffff"/>
                </a:solidFill>
              </a:uFill>
              <a:latin typeface="Arial"/>
            </a:endParaRPr>
          </a:p>
        </p:txBody>
      </p:sp>
      <p:graphicFrame>
        <p:nvGraphicFramePr>
          <p:cNvPr id="944" name="Table 2"/>
          <p:cNvGraphicFramePr/>
          <p:nvPr/>
        </p:nvGraphicFramePr>
        <p:xfrm>
          <a:off x="128520" y="2205000"/>
          <a:ext cx="9576720" cy="4161240"/>
        </p:xfrm>
        <a:graphic>
          <a:graphicData uri="http://schemas.openxmlformats.org/drawingml/2006/table">
            <a:tbl>
              <a:tblPr/>
              <a:tblGrid>
                <a:gridCol w="1872000"/>
                <a:gridCol w="7704720"/>
              </a:tblGrid>
              <a:tr h="703800">
                <a:tc>
                  <a:txBody>
                    <a:bodyPr lIns="99000" rIns="99000"/>
                    <a:p>
                      <a:pPr>
                        <a:lnSpc>
                          <a:spcPct val="100000"/>
                        </a:lnSpc>
                      </a:pPr>
                      <a:r>
                        <a:rPr b="0" lang="en-US" sz="1600" spc="-1" strike="noStrike">
                          <a:solidFill>
                            <a:srgbClr val="000000"/>
                          </a:solidFill>
                          <a:uFill>
                            <a:solidFill>
                              <a:srgbClr val="ffffff"/>
                            </a:solidFill>
                          </a:uFill>
                          <a:latin typeface="Calibri"/>
                        </a:rPr>
                        <a:t>適用範囲</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1" lang="en-US" sz="1400" spc="-1" strike="noStrike" u="sng">
                          <a:solidFill>
                            <a:srgbClr val="000000"/>
                          </a:solidFill>
                          <a:uFill>
                            <a:solidFill>
                              <a:srgbClr val="ffffff"/>
                            </a:solidFill>
                          </a:uFill>
                          <a:latin typeface="Calibri"/>
                        </a:rPr>
                        <a:t>一般監査</a:t>
                      </a:r>
                      <a:r>
                        <a:rPr b="0" lang="en-US" sz="1400" spc="-1" strike="noStrike">
                          <a:solidFill>
                            <a:srgbClr val="000000"/>
                          </a:solidFill>
                          <a:uFill>
                            <a:solidFill>
                              <a:srgbClr val="ffffff"/>
                            </a:solidFill>
                          </a:uFill>
                          <a:latin typeface="Calibri"/>
                        </a:rPr>
                        <a:t>における確認及び指導は、実施要綱及びガイドラインに定めるところによる。</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400" spc="-1" strike="noStrike">
                          <a:solidFill>
                            <a:srgbClr val="000000"/>
                          </a:solidFill>
                          <a:uFill>
                            <a:solidFill>
                              <a:srgbClr val="ffffff"/>
                            </a:solidFill>
                          </a:uFill>
                          <a:latin typeface="Calibri"/>
                        </a:rPr>
                        <a:t>　※　</a:t>
                      </a:r>
                      <a:r>
                        <a:rPr b="0" lang="en-US" sz="1400" spc="-1" strike="noStrike" u="sng">
                          <a:solidFill>
                            <a:srgbClr val="000000"/>
                          </a:solidFill>
                          <a:uFill>
                            <a:solidFill>
                              <a:srgbClr val="ffffff"/>
                            </a:solidFill>
                          </a:uFill>
                          <a:latin typeface="Calibri"/>
                        </a:rPr>
                        <a:t>特別監査</a:t>
                      </a:r>
                      <a:r>
                        <a:rPr b="0" lang="en-US" sz="1400" spc="-1" strike="noStrike">
                          <a:solidFill>
                            <a:srgbClr val="000000"/>
                          </a:solidFill>
                          <a:uFill>
                            <a:solidFill>
                              <a:srgbClr val="ffffff"/>
                            </a:solidFill>
                          </a:uFill>
                          <a:latin typeface="Calibri"/>
                        </a:rPr>
                        <a:t>においては、その目的である法人運営に関する問題の内容又は原因等に関連する事項について必要な確認を行う。</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r h="3483000">
                <a:tc>
                  <a:txBody>
                    <a:bodyPr lIns="99000" rIns="99000"/>
                    <a:p>
                      <a:pPr>
                        <a:lnSpc>
                          <a:spcPct val="100000"/>
                        </a:lnSpc>
                      </a:pPr>
                      <a:r>
                        <a:rPr b="0" lang="en-US" sz="1600" spc="-1" strike="noStrike">
                          <a:solidFill>
                            <a:srgbClr val="000000"/>
                          </a:solidFill>
                          <a:uFill>
                            <a:solidFill>
                              <a:srgbClr val="ffffff"/>
                            </a:solidFill>
                          </a:uFill>
                          <a:latin typeface="Calibri"/>
                        </a:rPr>
                        <a:t>監査事項及びその確認に関する考え方</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法改正に伴う監査事項を整理するとともに、法令、通知等で明確に定められた事項を対象とする。</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抽象的な監査事項の明確化を図るため、監査事項毎の具体的な確認事項（チェックポイント）、着眼点、確認の対象とする書類（確認書類）を追加する。</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膨大な法令、通知に関する全ての事項を網羅的に確認するものではなく、一般監査において通常確認すべき基本的な監査事項を設定する。ただし、次の事項については、個別の監査事項に加え、法人運営が適正であるかを確認するため必要な範囲で必要に応じて確認ができることとし、複数の監査事項に共通する確認方法等を設定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400" spc="-1" strike="noStrike" u="sng">
                          <a:solidFill>
                            <a:srgbClr val="000000"/>
                          </a:solidFill>
                          <a:uFill>
                            <a:solidFill>
                              <a:srgbClr val="ffffff"/>
                            </a:solidFill>
                          </a:uFill>
                          <a:latin typeface="Calibri"/>
                        </a:rPr>
                        <a:t>・　法令、通知又は法人の内部規程を遵守しているか。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400" spc="-1" strike="noStrike" u="sng">
                          <a:solidFill>
                            <a:srgbClr val="000000"/>
                          </a:solidFill>
                          <a:uFill>
                            <a:solidFill>
                              <a:srgbClr val="ffffff"/>
                            </a:solidFill>
                          </a:uFill>
                          <a:latin typeface="Calibri"/>
                        </a:rPr>
                        <a:t>・　経理規程を遵守しているか。</a:t>
                      </a:r>
                      <a:endParaRPr b="0" lang="en-US" sz="1800" spc="-1" strike="noStrike">
                        <a:solidFill>
                          <a:srgbClr val="000000"/>
                        </a:solidFill>
                        <a:uFill>
                          <a:solidFill>
                            <a:srgbClr val="ffffff"/>
                          </a:solidFill>
                        </a:uFill>
                        <a:latin typeface="Arial"/>
                      </a:endParaRPr>
                    </a:p>
                    <a:p>
                      <a:pPr marL="623880" indent="-623520">
                        <a:lnSpc>
                          <a:spcPct val="100000"/>
                        </a:lnSpc>
                      </a:pPr>
                      <a:r>
                        <a:rPr b="0" lang="en-US" sz="1400" spc="-1" strike="noStrike">
                          <a:solidFill>
                            <a:srgbClr val="000000"/>
                          </a:solidFill>
                          <a:uFill>
                            <a:solidFill>
                              <a:srgbClr val="ffffff"/>
                            </a:solidFill>
                          </a:uFill>
                          <a:latin typeface="Calibri"/>
                        </a:rPr>
                        <a:t>　　　　※　経理規程は、法人の内部規程に含まれるが、法人の財務会計に関する基本的な事項を定める法人運営上特に重要な規程であることから、別に記載している。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a:t>
                      </a:r>
                      <a:r>
                        <a:rPr b="0" lang="en-US" sz="1400" spc="-1" strike="noStrike" u="sng">
                          <a:solidFill>
                            <a:srgbClr val="000000"/>
                          </a:solidFill>
                          <a:uFill>
                            <a:solidFill>
                              <a:srgbClr val="ffffff"/>
                            </a:solidFill>
                          </a:uFill>
                          <a:latin typeface="Calibri"/>
                        </a:rPr>
                        <a:t>・　会計処理、会計帳簿、計算関係書類について、社会福祉法人会計基準等に準拠しているか。</a:t>
                      </a:r>
                      <a:endParaRPr b="0" lang="en-US" sz="1800" spc="-1" strike="noStrike">
                        <a:solidFill>
                          <a:srgbClr val="000000"/>
                        </a:solidFill>
                        <a:uFill>
                          <a:solidFill>
                            <a:srgbClr val="ffffff"/>
                          </a:solidFill>
                        </a:uFill>
                        <a:latin typeface="Arial"/>
                      </a:endParaRPr>
                    </a:p>
                    <a:p>
                      <a:pPr marL="623880" indent="-623520">
                        <a:lnSpc>
                          <a:spcPct val="100000"/>
                        </a:lnSpc>
                      </a:pPr>
                      <a:r>
                        <a:rPr b="0" lang="en-US" sz="1400" spc="-1" strike="noStrike">
                          <a:solidFill>
                            <a:srgbClr val="000000"/>
                          </a:solidFill>
                          <a:uFill>
                            <a:solidFill>
                              <a:srgbClr val="ffffff"/>
                            </a:solidFill>
                          </a:uFill>
                          <a:latin typeface="Calibri"/>
                        </a:rPr>
                        <a:t>　　　　※　これらの事項については、社会福祉法人会計基準等に基づき適正な会計処理を行い、法人の財務状況を正確に表示することは、法人の財務規律の強化や情報公開の観点から特に重要であるため、経理規程等の取扱いとは別に記載している。</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945" name="CustomShape 3"/>
          <p:cNvSpPr/>
          <p:nvPr/>
        </p:nvSpPr>
        <p:spPr>
          <a:xfrm>
            <a:off x="128520" y="764640"/>
            <a:ext cx="9576720" cy="1307160"/>
          </a:xfrm>
          <a:prstGeom prst="rect">
            <a:avLst/>
          </a:prstGeom>
          <a:solidFill>
            <a:schemeClr val="bg1"/>
          </a:solidFill>
          <a:ln>
            <a:solidFill>
              <a:schemeClr val="tx1"/>
            </a:solid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　指導監査ガイドラインは、所轄庁が「社会福祉法人指導監査実施要綱」に基づいて行う一般監査について、その監査の対象とする事項（監査事項）、当該事項の法令及び通知上の根拠、監査事項の適法性に関する判断を行う際の確認事項（チェックポイント）、チェックポイントの確認を行う際に着目すべき点（着眼点）、法令又は通知等の違反がある場合に文書指摘を行うこととする基準（指摘基準）並びにチェックポイントを確認するために用いる書類（確認書類）を定めるものである。　</a:t>
            </a:r>
            <a:endParaRPr b="0" lang="en-US" sz="1800" spc="-1" strike="noStrike">
              <a:solidFill>
                <a:srgbClr val="000000"/>
              </a:solidFill>
              <a:uFill>
                <a:solidFill>
                  <a:srgbClr val="ffffff"/>
                </a:solidFill>
              </a:uFill>
              <a:latin typeface="Arial"/>
            </a:endParaRPr>
          </a:p>
        </p:txBody>
      </p:sp>
      <p:sp>
        <p:nvSpPr>
          <p:cNvPr id="946" name="CustomShape 4"/>
          <p:cNvSpPr/>
          <p:nvPr/>
        </p:nvSpPr>
        <p:spPr>
          <a:xfrm>
            <a:off x="9010440" y="6526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41</a:t>
            </a:r>
            <a:endParaRPr b="0" lang="en-US" sz="1200" spc="-1" strike="noStrike">
              <a:solidFill>
                <a:srgbClr val="000000"/>
              </a:solidFill>
              <a:uFill>
                <a:solidFill>
                  <a:srgbClr val="ffffff"/>
                </a:solidFill>
              </a:uFill>
              <a:latin typeface="Arial"/>
            </a:endParaRPr>
          </a:p>
        </p:txBody>
      </p:sp>
    </p:spTree>
  </p:cSld>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7" name="CustomShape 1"/>
          <p:cNvSpPr/>
          <p:nvPr/>
        </p:nvSpPr>
        <p:spPr>
          <a:xfrm>
            <a:off x="128520" y="188640"/>
            <a:ext cx="9711000" cy="43164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指導監査ガイドラインについて②</a:t>
            </a:r>
            <a:endParaRPr b="0" lang="en-US" sz="1800" spc="-1" strike="noStrike">
              <a:solidFill>
                <a:srgbClr val="000000"/>
              </a:solidFill>
              <a:uFill>
                <a:solidFill>
                  <a:srgbClr val="ffffff"/>
                </a:solidFill>
              </a:uFill>
              <a:latin typeface="Arial"/>
            </a:endParaRPr>
          </a:p>
        </p:txBody>
      </p:sp>
      <p:graphicFrame>
        <p:nvGraphicFramePr>
          <p:cNvPr id="948" name="Table 2"/>
          <p:cNvGraphicFramePr/>
          <p:nvPr/>
        </p:nvGraphicFramePr>
        <p:xfrm>
          <a:off x="128520" y="951840"/>
          <a:ext cx="9711000" cy="2836800"/>
        </p:xfrm>
        <a:graphic>
          <a:graphicData uri="http://schemas.openxmlformats.org/drawingml/2006/table">
            <a:tbl>
              <a:tblPr/>
              <a:tblGrid>
                <a:gridCol w="2149560"/>
                <a:gridCol w="7561440"/>
              </a:tblGrid>
              <a:tr h="2837160">
                <a:tc>
                  <a:txBody>
                    <a:bodyPr lIns="99000" rIns="99000"/>
                    <a:p>
                      <a:pPr>
                        <a:lnSpc>
                          <a:spcPct val="100000"/>
                        </a:lnSpc>
                      </a:pPr>
                      <a:r>
                        <a:rPr b="0" lang="en-US" sz="1600" spc="-1" strike="noStrike">
                          <a:solidFill>
                            <a:srgbClr val="000000"/>
                          </a:solidFill>
                          <a:uFill>
                            <a:solidFill>
                              <a:srgbClr val="ffffff"/>
                            </a:solidFill>
                          </a:uFill>
                          <a:latin typeface="Calibri"/>
                        </a:rPr>
                        <a:t>確認書類の範囲及び考え方</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監査事項の確認に当たっては、ガイドラインに定める確認書類を用いること。法人がガイドラインに定める確認書類を作成していない場合は、ガイドラインに定める指摘基準の該当性を確認できる既存の別の書類を用いて行うよう努めること。</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ガイドラインは法人に新たな書類の作成を義務付けるものではないため、法令又は通知の根拠なしに特定の書類の作成を求めないこと。 </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ただし、法人は、社会福祉事業を適正に行うため、事業運営の透明性の確保等を図る経営上の責務を負うものであり（法第</a:t>
                      </a:r>
                      <a:r>
                        <a:rPr b="0" lang="en-US" sz="1400" spc="-1" strike="noStrike">
                          <a:solidFill>
                            <a:srgbClr val="000000"/>
                          </a:solidFill>
                          <a:uFill>
                            <a:solidFill>
                              <a:srgbClr val="ffffff"/>
                            </a:solidFill>
                          </a:uFill>
                          <a:latin typeface="Calibri"/>
                        </a:rPr>
                        <a:t>24</a:t>
                      </a:r>
                      <a:r>
                        <a:rPr b="0" lang="en-US" sz="1400" spc="-1" strike="noStrike">
                          <a:solidFill>
                            <a:srgbClr val="000000"/>
                          </a:solidFill>
                          <a:uFill>
                            <a:solidFill>
                              <a:srgbClr val="ffffff"/>
                            </a:solidFill>
                          </a:uFill>
                          <a:latin typeface="Calibri"/>
                        </a:rPr>
                        <a:t>条第１項）、法令等に従い適正に運営を行っていることについて、客観的な資料に基づき自ら説明できるようにすることが適当である。そのため、法人は、法人において確認を要するものとガイドラインに定められている事項について、法令等で特定の文書の作成が義務付けられていない場合であっても、文書等により客観的な説明を行うことができるように努めるべきであること。</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graphicFrame>
        <p:nvGraphicFramePr>
          <p:cNvPr id="949" name="Table 3"/>
          <p:cNvGraphicFramePr/>
          <p:nvPr/>
        </p:nvGraphicFramePr>
        <p:xfrm>
          <a:off x="128520" y="3933000"/>
          <a:ext cx="9711000" cy="1670760"/>
        </p:xfrm>
        <a:graphic>
          <a:graphicData uri="http://schemas.openxmlformats.org/drawingml/2006/table">
            <a:tbl>
              <a:tblPr/>
              <a:tblGrid>
                <a:gridCol w="2149560"/>
                <a:gridCol w="7561440"/>
              </a:tblGrid>
              <a:tr h="1670760">
                <a:tc>
                  <a:txBody>
                    <a:bodyPr lIns="99000" rIns="99000"/>
                    <a:p>
                      <a:pPr>
                        <a:lnSpc>
                          <a:spcPct val="100000"/>
                        </a:lnSpc>
                      </a:pPr>
                      <a:r>
                        <a:rPr b="0" lang="en-US" sz="1600" spc="-1" strike="noStrike">
                          <a:solidFill>
                            <a:srgbClr val="000000"/>
                          </a:solidFill>
                          <a:uFill>
                            <a:solidFill>
                              <a:srgbClr val="ffffff"/>
                            </a:solidFill>
                          </a:uFill>
                          <a:latin typeface="Calibri"/>
                        </a:rPr>
                        <a:t>確認結果に基づく指導についての考え方</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c>
                  <a:txBody>
                    <a:bodyPr lIns="99000" rIns="99000"/>
                    <a:p>
                      <a:pPr marL="179280" indent="-178920">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監査事項ごとに、実施要綱に定める指導（文書指摘、口頭指摘又は助言）を行う基準を具体的に設定する。ただし、次の場合は、指摘基準についても複数の監査事項に共通する指摘基準を設定する。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法令、通知又は法人の内部規程の違反がある場合</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経理規程の違反がある場合</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会計処理、会計帳簿、計算関係書類について、社会福祉法人会計基準等に準拠しない処理</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等が行われている場合</a:t>
                      </a:r>
                      <a:endParaRPr b="0" lang="en-US" sz="1800" spc="-1" strike="noStrike">
                        <a:solidFill>
                          <a:srgbClr val="000000"/>
                        </a:solidFill>
                        <a:uFill>
                          <a:solidFill>
                            <a:srgbClr val="ffffff"/>
                          </a:solidFill>
                        </a:uFill>
                        <a:latin typeface="Arial"/>
                      </a:endParaRPr>
                    </a:p>
                  </a:txBody>
                  <a:tcPr marL="99000" marR="9900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
        <p:nvSpPr>
          <p:cNvPr id="950" name="CustomShape 4"/>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42</a:t>
            </a:r>
            <a:endParaRPr b="0" lang="en-US" sz="1200" spc="-1" strike="noStrike">
              <a:solidFill>
                <a:srgbClr val="000000"/>
              </a:solidFill>
              <a:uFill>
                <a:solidFill>
                  <a:srgbClr val="ffffff"/>
                </a:solidFill>
              </a:uFill>
              <a:latin typeface="Arial"/>
            </a:endParaRPr>
          </a:p>
        </p:txBody>
      </p:sp>
    </p:spTree>
  </p:cSld>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1" name="CustomShape 1"/>
          <p:cNvSpPr/>
          <p:nvPr/>
        </p:nvSpPr>
        <p:spPr>
          <a:xfrm>
            <a:off x="194400" y="335880"/>
            <a:ext cx="9555120" cy="633600"/>
          </a:xfrm>
          <a:prstGeom prst="rect">
            <a:avLst/>
          </a:prstGeom>
          <a:no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Arial"/>
              </a:rPr>
              <a:t>指導監査ガイドラインについて（</a:t>
            </a:r>
            <a:r>
              <a:rPr b="1" lang="en-US" sz="2400" spc="-1" strike="noStrike">
                <a:solidFill>
                  <a:srgbClr val="000000"/>
                </a:solidFill>
                <a:uFill>
                  <a:solidFill>
                    <a:srgbClr val="ffffff"/>
                  </a:solidFill>
                </a:uFill>
                <a:latin typeface="Arial"/>
              </a:rPr>
              <a:t>Q&amp;A</a:t>
            </a:r>
            <a:r>
              <a:rPr b="1" lang="en-US" sz="2400" spc="-1" strike="noStrike">
                <a:solidFill>
                  <a:srgbClr val="000000"/>
                </a:solidFill>
                <a:uFill>
                  <a:solidFill>
                    <a:srgbClr val="ffffff"/>
                  </a:solidFill>
                </a:uFill>
                <a:latin typeface="Arial"/>
              </a:rPr>
              <a:t>案より）</a:t>
            </a:r>
            <a:endParaRPr b="0" lang="en-US" sz="1800" spc="-1" strike="noStrike">
              <a:solidFill>
                <a:srgbClr val="000000"/>
              </a:solidFill>
              <a:uFill>
                <a:solidFill>
                  <a:srgbClr val="ffffff"/>
                </a:solidFill>
              </a:uFill>
              <a:latin typeface="Arial"/>
            </a:endParaRPr>
          </a:p>
        </p:txBody>
      </p:sp>
      <p:sp>
        <p:nvSpPr>
          <p:cNvPr id="952" name="CustomShape 2"/>
          <p:cNvSpPr/>
          <p:nvPr/>
        </p:nvSpPr>
        <p:spPr>
          <a:xfrm>
            <a:off x="194400" y="1436760"/>
            <a:ext cx="9555120" cy="639000"/>
          </a:xfrm>
          <a:prstGeom prst="rect">
            <a:avLst/>
          </a:prstGeom>
          <a:noFill/>
          <a:ln>
            <a:solidFill>
              <a:schemeClr val="tx1"/>
            </a:solid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（問）　所轄庁が、法令又は通知の定めとは別に、指導監査の実施に当たって独自の書類等の提出を求めることも認められるか。 　 　　</a:t>
            </a:r>
            <a:endParaRPr b="0" lang="en-US" sz="1800" spc="-1" strike="noStrike">
              <a:solidFill>
                <a:srgbClr val="000000"/>
              </a:solidFill>
              <a:uFill>
                <a:solidFill>
                  <a:srgbClr val="ffffff"/>
                </a:solidFill>
              </a:uFill>
              <a:latin typeface="Arial"/>
            </a:endParaRPr>
          </a:p>
        </p:txBody>
      </p:sp>
      <p:sp>
        <p:nvSpPr>
          <p:cNvPr id="953" name="CustomShape 3"/>
          <p:cNvSpPr/>
          <p:nvPr/>
        </p:nvSpPr>
        <p:spPr>
          <a:xfrm>
            <a:off x="194400" y="2228760"/>
            <a:ext cx="9555120" cy="1461240"/>
          </a:xfrm>
          <a:prstGeom prst="rect">
            <a:avLst/>
          </a:prstGeom>
          <a:noFill/>
          <a:ln>
            <a:noFill/>
          </a:ln>
        </p:spPr>
        <p:style>
          <a:lnRef idx="0"/>
          <a:fillRef idx="0"/>
          <a:effectRef idx="0"/>
          <a:fontRef idx="minor"/>
        </p:style>
        <p:txBody>
          <a:bodyPr lIns="90000" rIns="90000" tIns="45000" bIns="45000"/>
          <a:p>
            <a:pPr marL="360360" indent="-360000">
              <a:lnSpc>
                <a:spcPct val="100000"/>
              </a:lnSpc>
            </a:pPr>
            <a:r>
              <a:rPr b="0" lang="en-US" sz="1800" spc="-1" strike="noStrike">
                <a:solidFill>
                  <a:srgbClr val="000000"/>
                </a:solidFill>
                <a:uFill>
                  <a:solidFill>
                    <a:srgbClr val="ffffff"/>
                  </a:solidFill>
                </a:uFill>
                <a:latin typeface="Calibri"/>
              </a:rPr>
              <a:t>（答）　ガイドラインでは、法令又は通知の根拠なく、特定の書類の作成を求めないことを原則としている。しかしながら、指導監査に必要な範囲において、所轄庁から法人に十分説明し、また、法人の過度の負担にならないように配慮している場合は、法人に法令又は通知で定められている報告書類に加え、確認のために必要な特定の書類等の提出を求めることは差し支えない。 　　</a:t>
            </a:r>
            <a:endParaRPr b="0" lang="en-US" sz="1800" spc="-1" strike="noStrike">
              <a:solidFill>
                <a:srgbClr val="000000"/>
              </a:solidFill>
              <a:uFill>
                <a:solidFill>
                  <a:srgbClr val="ffffff"/>
                </a:solidFill>
              </a:uFill>
              <a:latin typeface="Arial"/>
            </a:endParaRPr>
          </a:p>
        </p:txBody>
      </p:sp>
      <p:sp>
        <p:nvSpPr>
          <p:cNvPr id="954" name="CustomShape 4"/>
          <p:cNvSpPr/>
          <p:nvPr/>
        </p:nvSpPr>
        <p:spPr>
          <a:xfrm>
            <a:off x="8841600" y="64544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43</a:t>
            </a:r>
            <a:endParaRPr b="0" lang="en-US" sz="1200" spc="-1" strike="noStrike">
              <a:solidFill>
                <a:srgbClr val="000000"/>
              </a:solidFill>
              <a:uFill>
                <a:solidFill>
                  <a:srgbClr val="ffffff"/>
                </a:solidFill>
              </a:uFill>
              <a:latin typeface="Arial"/>
            </a:endParaRPr>
          </a:p>
        </p:txBody>
      </p:sp>
    </p:spTree>
  </p:cSld>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5"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８．指導監査の実施について</a:t>
            </a:r>
            <a:endParaRPr b="0" lang="en-US" sz="1800" spc="-1" strike="noStrike">
              <a:solidFill>
                <a:srgbClr val="000000"/>
              </a:solidFill>
              <a:uFill>
                <a:solidFill>
                  <a:srgbClr val="ffffff"/>
                </a:solidFill>
              </a:uFill>
              <a:latin typeface="Arial"/>
            </a:endParaRPr>
          </a:p>
        </p:txBody>
      </p:sp>
      <p:sp>
        <p:nvSpPr>
          <p:cNvPr id="956"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44</a:t>
            </a:r>
            <a:endParaRPr b="0" lang="en-US" sz="1200" spc="-1" strike="noStrike">
              <a:solidFill>
                <a:srgbClr val="000000"/>
              </a:solidFill>
              <a:uFill>
                <a:solidFill>
                  <a:srgbClr val="ffffff"/>
                </a:solidFill>
              </a:uFill>
              <a:latin typeface="Arial"/>
            </a:endParaRPr>
          </a:p>
        </p:txBody>
      </p:sp>
    </p:spTree>
  </p:cSld>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7" name="CustomShape 1"/>
          <p:cNvSpPr/>
          <p:nvPr/>
        </p:nvSpPr>
        <p:spPr>
          <a:xfrm>
            <a:off x="128520" y="260640"/>
            <a:ext cx="9674280" cy="6408360"/>
          </a:xfrm>
          <a:prstGeom prst="roundRect">
            <a:avLst>
              <a:gd name="adj" fmla="val 3902"/>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179280" indent="-178920">
              <a:lnSpc>
                <a:spcPct val="100000"/>
              </a:lnSpc>
            </a:pPr>
            <a:r>
              <a:rPr b="0" lang="en-US" sz="2800" spc="-1" strike="noStrike">
                <a:solidFill>
                  <a:srgbClr val="000000"/>
                </a:solidFill>
                <a:uFill>
                  <a:solidFill>
                    <a:srgbClr val="ffffff"/>
                  </a:solidFill>
                </a:uFill>
                <a:latin typeface="HGPｺﾞｼｯｸM"/>
                <a:ea typeface="HGPｺﾞｼｯｸM"/>
              </a:rPr>
              <a:t>○</a:t>
            </a:r>
            <a:r>
              <a:rPr b="0" lang="en-US" sz="2800" spc="-1" strike="noStrike">
                <a:solidFill>
                  <a:srgbClr val="000000"/>
                </a:solidFill>
                <a:uFill>
                  <a:solidFill>
                    <a:srgbClr val="ffffff"/>
                  </a:solidFill>
                </a:uFill>
                <a:latin typeface="HGPｺﾞｼｯｸM"/>
                <a:ea typeface="HGPｺﾞｼｯｸM"/>
              </a:rPr>
              <a:t>　監査方針の策定に当たって</a:t>
            </a:r>
            <a:endParaRPr b="0" lang="en-US" sz="1800" spc="-1" strike="noStrike">
              <a:solidFill>
                <a:srgbClr val="000000"/>
              </a:solidFill>
              <a:uFill>
                <a:solidFill>
                  <a:srgbClr val="ffffff"/>
                </a:solidFill>
              </a:uFill>
              <a:latin typeface="Arial"/>
            </a:endParaRPr>
          </a:p>
          <a:p>
            <a:pPr>
              <a:lnSpc>
                <a:spcPct val="100000"/>
              </a:lnSpc>
            </a:pPr>
            <a:r>
              <a:rPr b="0" lang="en-US" sz="2400" spc="-1" strike="noStrike">
                <a:solidFill>
                  <a:srgbClr val="000000"/>
                </a:solidFill>
                <a:uFill>
                  <a:solidFill>
                    <a:srgbClr val="ffffff"/>
                  </a:solidFill>
                </a:uFill>
                <a:latin typeface="HGPｺﾞｼｯｸM"/>
                <a:ea typeface="HGPｺﾞｼｯｸM"/>
              </a:rPr>
              <a:t>　・　当面３カ年の対応</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ＭＳ ゴシック"/>
                <a:ea typeface="ＭＳ ゴシック"/>
              </a:rPr>
              <a:t>　</a:t>
            </a:r>
            <a:endParaRPr b="0" lang="en-US" sz="1800" spc="-1" strike="noStrike">
              <a:solidFill>
                <a:srgbClr val="000000"/>
              </a:solidFill>
              <a:uFill>
                <a:solidFill>
                  <a:srgbClr val="ffffff"/>
                </a:solidFill>
              </a:uFill>
              <a:latin typeface="Arial"/>
            </a:endParaRPr>
          </a:p>
        </p:txBody>
      </p:sp>
      <p:sp>
        <p:nvSpPr>
          <p:cNvPr id="958" name="CustomShape 2"/>
          <p:cNvSpPr/>
          <p:nvPr/>
        </p:nvSpPr>
        <p:spPr>
          <a:xfrm>
            <a:off x="402840" y="1646640"/>
            <a:ext cx="9158400" cy="2833560"/>
          </a:xfrm>
          <a:prstGeom prst="rect">
            <a:avLst/>
          </a:prstGeom>
          <a:noFill/>
          <a:ln>
            <a:no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今回の指導監査の見直しによって、所轄庁においては、所管するすべての法人に対し、</a:t>
            </a:r>
            <a:r>
              <a:rPr b="0" lang="en-US" sz="1800" spc="-1" strike="noStrike" u="sng">
                <a:solidFill>
                  <a:srgbClr val="ff0000"/>
                </a:solidFill>
                <a:uFill>
                  <a:solidFill>
                    <a:srgbClr val="ffffff"/>
                  </a:solidFill>
                </a:uFill>
                <a:latin typeface="Calibri"/>
              </a:rPr>
              <a:t>概</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ff0000"/>
                </a:solidFill>
                <a:uFill>
                  <a:solidFill>
                    <a:srgbClr val="ffffff"/>
                  </a:solidFill>
                </a:uFill>
                <a:latin typeface="Calibri"/>
              </a:rPr>
              <a:t>　 </a:t>
            </a:r>
            <a:r>
              <a:rPr b="0" lang="en-US" sz="1800" spc="-1" strike="noStrike" u="sng">
                <a:solidFill>
                  <a:srgbClr val="ff0000"/>
                </a:solidFill>
                <a:uFill>
                  <a:solidFill>
                    <a:srgbClr val="ffffff"/>
                  </a:solidFill>
                </a:uFill>
                <a:latin typeface="Calibri"/>
              </a:rPr>
              <a:t>ね３年以内を目処に指導監査を実施</a:t>
            </a:r>
            <a:r>
              <a:rPr b="0" lang="en-US" sz="1800" spc="-1" strike="noStrike">
                <a:solidFill>
                  <a:srgbClr val="000000"/>
                </a:solidFill>
                <a:uFill>
                  <a:solidFill>
                    <a:srgbClr val="ffffff"/>
                  </a:solidFill>
                </a:uFill>
                <a:latin typeface="Calibri"/>
              </a:rPr>
              <a:t>していただきたい。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ＭＳ ゴシック"/>
                <a:ea typeface="ＭＳ ゴシック"/>
              </a:rPr>
              <a:t>○</a:t>
            </a:r>
            <a:r>
              <a:rPr b="0" lang="en-US" sz="1800" spc="-1" strike="noStrike">
                <a:solidFill>
                  <a:srgbClr val="000000"/>
                </a:solidFill>
                <a:uFill>
                  <a:solidFill>
                    <a:srgbClr val="ffffff"/>
                  </a:solidFill>
                </a:uFill>
                <a:latin typeface="ＭＳ ゴシック"/>
                <a:ea typeface="ＭＳ ゴシック"/>
              </a:rPr>
              <a:t>　指導監査に当たっては、</a:t>
            </a:r>
            <a:r>
              <a:rPr b="0" lang="en-US" sz="1800" spc="-1" strike="noStrike" u="sng">
                <a:solidFill>
                  <a:srgbClr val="ff0000"/>
                </a:solidFill>
                <a:uFill>
                  <a:solidFill>
                    <a:srgbClr val="ffffff"/>
                  </a:solidFill>
                </a:uFill>
                <a:latin typeface="ＭＳ ゴシック"/>
                <a:ea typeface="ＭＳ ゴシック"/>
              </a:rPr>
              <a:t>改正後社会福祉法に基づく運営体制が確保されているかど</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ff0000"/>
                </a:solidFill>
                <a:uFill>
                  <a:solidFill>
                    <a:srgbClr val="ffffff"/>
                  </a:solidFill>
                </a:uFill>
                <a:latin typeface="ＭＳ ゴシック"/>
                <a:ea typeface="ＭＳ ゴシック"/>
              </a:rPr>
              <a:t>　</a:t>
            </a:r>
            <a:r>
              <a:rPr b="0" lang="en-US" sz="1800" spc="-1" strike="noStrike" u="sng">
                <a:solidFill>
                  <a:srgbClr val="ff0000"/>
                </a:solidFill>
                <a:uFill>
                  <a:solidFill>
                    <a:srgbClr val="ffffff"/>
                  </a:solidFill>
                </a:uFill>
                <a:latin typeface="ＭＳ ゴシック"/>
                <a:ea typeface="ＭＳ ゴシック"/>
              </a:rPr>
              <a:t>うか</a:t>
            </a:r>
            <a:r>
              <a:rPr b="0" lang="en-US" sz="1800" spc="-1" strike="noStrike">
                <a:solidFill>
                  <a:srgbClr val="000000"/>
                </a:solidFill>
                <a:uFill>
                  <a:solidFill>
                    <a:srgbClr val="ffffff"/>
                  </a:solidFill>
                </a:uFill>
                <a:latin typeface="ＭＳ ゴシック"/>
                <a:ea typeface="ＭＳ ゴシック"/>
              </a:rPr>
              <a:t>を確認することを主眼として、当面３カ年の監査方針を策定していただきたい。</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ＭＳ ゴシック"/>
                <a:ea typeface="ＭＳ ゴシック"/>
              </a:rPr>
              <a:t>○</a:t>
            </a:r>
            <a:r>
              <a:rPr b="0" lang="en-US" sz="1800" spc="-1" strike="noStrike">
                <a:solidFill>
                  <a:srgbClr val="000000"/>
                </a:solidFill>
                <a:uFill>
                  <a:solidFill>
                    <a:srgbClr val="ffffff"/>
                  </a:solidFill>
                </a:uFill>
                <a:latin typeface="ＭＳ ゴシック"/>
                <a:ea typeface="ＭＳ ゴシック"/>
              </a:rPr>
              <a:t>　運営体制の確保の確認に当たっては、特に今回新たに制度に位置づけた中でも、</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ff0000"/>
                </a:solidFill>
                <a:uFill>
                  <a:solidFill>
                    <a:srgbClr val="ffffff"/>
                  </a:solidFill>
                </a:uFill>
                <a:latin typeface="ＭＳ ゴシック"/>
                <a:ea typeface="ＭＳ ゴシック"/>
              </a:rPr>
              <a:t>　</a:t>
            </a:r>
            <a:r>
              <a:rPr b="0" lang="en-US" sz="1800" spc="-1" strike="noStrike" u="sng">
                <a:solidFill>
                  <a:srgbClr val="ff0000"/>
                </a:solidFill>
                <a:uFill>
                  <a:solidFill>
                    <a:srgbClr val="ffffff"/>
                  </a:solidFill>
                </a:uFill>
                <a:latin typeface="ＭＳ ゴシック"/>
                <a:ea typeface="ＭＳ ゴシック"/>
              </a:rPr>
              <a:t>①評議員、評議員会に関する事項、②評議員、理事、監事及び会計監査人の報酬に関</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ff0000"/>
                </a:solidFill>
                <a:uFill>
                  <a:solidFill>
                    <a:srgbClr val="ffffff"/>
                  </a:solidFill>
                </a:uFill>
                <a:latin typeface="ＭＳ ゴシック"/>
                <a:ea typeface="ＭＳ ゴシック"/>
              </a:rPr>
              <a:t>　</a:t>
            </a:r>
            <a:r>
              <a:rPr b="0" lang="en-US" sz="1800" spc="-1" strike="noStrike" u="sng">
                <a:solidFill>
                  <a:srgbClr val="ff0000"/>
                </a:solidFill>
                <a:uFill>
                  <a:solidFill>
                    <a:srgbClr val="ffffff"/>
                  </a:solidFill>
                </a:uFill>
                <a:latin typeface="ＭＳ ゴシック"/>
                <a:ea typeface="ＭＳ ゴシック"/>
              </a:rPr>
              <a:t>する事項、③事業運営の透明性の向上に関する事項</a:t>
            </a:r>
            <a:r>
              <a:rPr b="0" lang="en-US" sz="1800" spc="-1" strike="noStrike">
                <a:solidFill>
                  <a:srgbClr val="000000"/>
                </a:solidFill>
                <a:uFill>
                  <a:solidFill>
                    <a:srgbClr val="ffffff"/>
                  </a:solidFill>
                </a:uFill>
                <a:latin typeface="ＭＳ ゴシック"/>
                <a:ea typeface="ＭＳ ゴシック"/>
              </a:rPr>
              <a:t>、について、入念な確認をお願い</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ＭＳ ゴシック"/>
                <a:ea typeface="ＭＳ ゴシック"/>
              </a:rPr>
              <a:t>　したい。</a:t>
            </a:r>
            <a:endParaRPr b="0" lang="en-US" sz="1800" spc="-1" strike="noStrike">
              <a:solidFill>
                <a:srgbClr val="000000"/>
              </a:solidFill>
              <a:uFill>
                <a:solidFill>
                  <a:srgbClr val="ffffff"/>
                </a:solidFill>
              </a:uFill>
              <a:latin typeface="Arial"/>
            </a:endParaRPr>
          </a:p>
        </p:txBody>
      </p:sp>
      <p:sp>
        <p:nvSpPr>
          <p:cNvPr id="959" name="CustomShape 3"/>
          <p:cNvSpPr/>
          <p:nvPr/>
        </p:nvSpPr>
        <p:spPr>
          <a:xfrm>
            <a:off x="416520" y="4883760"/>
            <a:ext cx="9155160" cy="1550520"/>
          </a:xfrm>
          <a:prstGeom prst="rect">
            <a:avLst/>
          </a:prstGeom>
          <a:noFill/>
          <a:ln>
            <a:noFill/>
          </a:ln>
        </p:spPr>
        <p:style>
          <a:lnRef idx="0"/>
          <a:fillRef idx="0"/>
          <a:effectRef idx="0"/>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ＭＳ 明朝"/>
                <a:ea typeface="ＭＳ 明朝"/>
              </a:rPr>
              <a:t>　平成</a:t>
            </a:r>
            <a:r>
              <a:rPr b="0" lang="en-US" sz="1600" spc="-1" strike="noStrike">
                <a:solidFill>
                  <a:srgbClr val="000000"/>
                </a:solidFill>
                <a:uFill>
                  <a:solidFill>
                    <a:srgbClr val="ffffff"/>
                  </a:solidFill>
                </a:uFill>
                <a:latin typeface="ＭＳ 明朝"/>
                <a:ea typeface="ＭＳ 明朝"/>
              </a:rPr>
              <a:t>29</a:t>
            </a:r>
            <a:r>
              <a:rPr b="0" lang="en-US" sz="1600" spc="-1" strike="noStrike">
                <a:solidFill>
                  <a:srgbClr val="000000"/>
                </a:solidFill>
                <a:uFill>
                  <a:solidFill>
                    <a:srgbClr val="ffffff"/>
                  </a:solidFill>
                </a:uFill>
                <a:latin typeface="ＭＳ 明朝"/>
                <a:ea typeface="ＭＳ 明朝"/>
              </a:rPr>
              <a:t>年度以降に実施する指導監査については、改正後社会福祉法に基づき初めて実施されることとなるが、所管するすべての法人について、改正後社会福祉法に基づく運営体制が確保されているかの確認を早期に行う必要がある。そのため、所轄庁においては、所管する法人数等を勘案し、</a:t>
            </a:r>
            <a:r>
              <a:rPr b="0" lang="en-US" sz="1600" spc="-1" strike="noStrike" u="sng">
                <a:solidFill>
                  <a:srgbClr val="000000"/>
                </a:solidFill>
                <a:uFill>
                  <a:solidFill>
                    <a:srgbClr val="ffffff"/>
                  </a:solidFill>
                </a:uFill>
                <a:latin typeface="ＭＳ 明朝"/>
                <a:ea typeface="ＭＳ 明朝"/>
              </a:rPr>
              <a:t>概ね３年以内を目途にすべての法人に対する指導監査が一巡するスケジュールで実施</a:t>
            </a:r>
            <a:r>
              <a:rPr b="0" lang="en-US" sz="1600" spc="-1" strike="noStrike">
                <a:solidFill>
                  <a:srgbClr val="000000"/>
                </a:solidFill>
                <a:uFill>
                  <a:solidFill>
                    <a:srgbClr val="ffffff"/>
                  </a:solidFill>
                </a:uFill>
                <a:latin typeface="ＭＳ 明朝"/>
                <a:ea typeface="ＭＳ 明朝"/>
              </a:rPr>
              <a:t>していただくようお願いする。</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ＭＳ 明朝"/>
                <a:ea typeface="ＭＳ 明朝"/>
              </a:rPr>
              <a:t>　※　平成</a:t>
            </a:r>
            <a:r>
              <a:rPr b="0" lang="en-US" sz="1600" spc="-1" strike="noStrike">
                <a:solidFill>
                  <a:srgbClr val="000000"/>
                </a:solidFill>
                <a:uFill>
                  <a:solidFill>
                    <a:srgbClr val="ffffff"/>
                  </a:solidFill>
                </a:uFill>
                <a:latin typeface="ＭＳ 明朝"/>
                <a:ea typeface="ＭＳ 明朝"/>
              </a:rPr>
              <a:t>29</a:t>
            </a:r>
            <a:r>
              <a:rPr b="0" lang="en-US" sz="1600" spc="-1" strike="noStrike">
                <a:solidFill>
                  <a:srgbClr val="000000"/>
                </a:solidFill>
                <a:uFill>
                  <a:solidFill>
                    <a:srgbClr val="ffffff"/>
                  </a:solidFill>
                </a:uFill>
                <a:latin typeface="ＭＳ 明朝"/>
                <a:ea typeface="ＭＳ 明朝"/>
              </a:rPr>
              <a:t>年</a:t>
            </a:r>
            <a:r>
              <a:rPr b="0" lang="en-US" sz="1600" spc="-1" strike="noStrike">
                <a:solidFill>
                  <a:srgbClr val="000000"/>
                </a:solidFill>
                <a:uFill>
                  <a:solidFill>
                    <a:srgbClr val="ffffff"/>
                  </a:solidFill>
                </a:uFill>
                <a:latin typeface="ＭＳ 明朝"/>
                <a:ea typeface="ＭＳ 明朝"/>
              </a:rPr>
              <a:t>3</a:t>
            </a:r>
            <a:r>
              <a:rPr b="0" lang="en-US" sz="1600" spc="-1" strike="noStrike">
                <a:solidFill>
                  <a:srgbClr val="000000"/>
                </a:solidFill>
                <a:uFill>
                  <a:solidFill>
                    <a:srgbClr val="ffffff"/>
                  </a:solidFill>
                </a:uFill>
                <a:latin typeface="ＭＳ 明朝"/>
                <a:ea typeface="ＭＳ 明朝"/>
              </a:rPr>
              <a:t>月</a:t>
            </a:r>
            <a:r>
              <a:rPr b="0" lang="en-US" sz="1600" spc="-1" strike="noStrike">
                <a:solidFill>
                  <a:srgbClr val="000000"/>
                </a:solidFill>
                <a:uFill>
                  <a:solidFill>
                    <a:srgbClr val="ffffff"/>
                  </a:solidFill>
                </a:uFill>
                <a:latin typeface="ＭＳ 明朝"/>
                <a:ea typeface="ＭＳ 明朝"/>
              </a:rPr>
              <a:t>2</a:t>
            </a:r>
            <a:r>
              <a:rPr b="0" lang="en-US" sz="1600" spc="-1" strike="noStrike">
                <a:solidFill>
                  <a:srgbClr val="000000"/>
                </a:solidFill>
                <a:uFill>
                  <a:solidFill>
                    <a:srgbClr val="ffffff"/>
                  </a:solidFill>
                </a:uFill>
                <a:latin typeface="ＭＳ 明朝"/>
                <a:ea typeface="ＭＳ 明朝"/>
              </a:rPr>
              <a:t>日　社会･援護局関係主管課長会議資料</a:t>
            </a:r>
            <a:endParaRPr b="0" lang="en-US" sz="1800" spc="-1" strike="noStrike">
              <a:solidFill>
                <a:srgbClr val="000000"/>
              </a:solidFill>
              <a:uFill>
                <a:solidFill>
                  <a:srgbClr val="ffffff"/>
                </a:solidFill>
              </a:uFill>
              <a:latin typeface="Arial"/>
            </a:endParaRPr>
          </a:p>
        </p:txBody>
      </p:sp>
      <p:sp>
        <p:nvSpPr>
          <p:cNvPr id="960" name="CustomShape 4"/>
          <p:cNvSpPr/>
          <p:nvPr/>
        </p:nvSpPr>
        <p:spPr>
          <a:xfrm>
            <a:off x="281160" y="4869360"/>
            <a:ext cx="9352080" cy="1569240"/>
          </a:xfrm>
          <a:prstGeom prst="rect">
            <a:avLst/>
          </a:prstGeom>
          <a:noFill/>
          <a:ln w="12600">
            <a:custDash>
              <a:ds d="300000" sp="100000"/>
            </a:custDash>
            <a:round/>
          </a:ln>
        </p:spPr>
        <p:style>
          <a:lnRef idx="2">
            <a:schemeClr val="accent1">
              <a:shade val="50000"/>
            </a:schemeClr>
          </a:lnRef>
          <a:fillRef idx="1">
            <a:schemeClr val="accent1"/>
          </a:fillRef>
          <a:effectRef idx="0">
            <a:schemeClr val="accent1"/>
          </a:effectRef>
          <a:fontRef idx="minor"/>
        </p:style>
      </p:sp>
      <p:sp>
        <p:nvSpPr>
          <p:cNvPr id="961" name="CustomShape 5"/>
          <p:cNvSpPr/>
          <p:nvPr/>
        </p:nvSpPr>
        <p:spPr>
          <a:xfrm>
            <a:off x="281160" y="1412640"/>
            <a:ext cx="9352080" cy="332604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962" name="CustomShape 6"/>
          <p:cNvSpPr/>
          <p:nvPr/>
        </p:nvSpPr>
        <p:spPr>
          <a:xfrm>
            <a:off x="8938440" y="6548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45</a:t>
            </a:r>
            <a:endParaRPr b="0" lang="en-US" sz="1200" spc="-1" strike="noStrike">
              <a:solidFill>
                <a:srgbClr val="000000"/>
              </a:solidFill>
              <a:uFill>
                <a:solidFill>
                  <a:srgbClr val="ffffff"/>
                </a:solidFill>
              </a:uFill>
              <a:latin typeface="Arial"/>
            </a:endParaRPr>
          </a:p>
        </p:txBody>
      </p:sp>
    </p:spTree>
  </p:cSld>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3" name="CustomShape 1"/>
          <p:cNvSpPr/>
          <p:nvPr/>
        </p:nvSpPr>
        <p:spPr>
          <a:xfrm>
            <a:off x="128520" y="116640"/>
            <a:ext cx="9674280" cy="6552360"/>
          </a:xfrm>
          <a:prstGeom prst="roundRect">
            <a:avLst>
              <a:gd name="adj" fmla="val 3902"/>
            </a:avLst>
          </a:prstGeom>
          <a:noFill/>
          <a:ln w="190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p>
            <a:pPr marL="179280" indent="-178920">
              <a:lnSpc>
                <a:spcPct val="100000"/>
              </a:lnSpc>
            </a:pPr>
            <a:r>
              <a:rPr b="0" lang="en-US" sz="2800" spc="-1" strike="noStrike">
                <a:solidFill>
                  <a:srgbClr val="000000"/>
                </a:solidFill>
                <a:uFill>
                  <a:solidFill>
                    <a:srgbClr val="ffffff"/>
                  </a:solidFill>
                </a:uFill>
                <a:latin typeface="HGPｺﾞｼｯｸM"/>
                <a:ea typeface="HGPｺﾞｼｯｸM"/>
              </a:rPr>
              <a:t>○</a:t>
            </a:r>
            <a:r>
              <a:rPr b="0" lang="en-US" sz="2800" spc="-1" strike="noStrike">
                <a:solidFill>
                  <a:srgbClr val="000000"/>
                </a:solidFill>
                <a:uFill>
                  <a:solidFill>
                    <a:srgbClr val="ffffff"/>
                  </a:solidFill>
                </a:uFill>
                <a:latin typeface="HGPｺﾞｼｯｸM"/>
                <a:ea typeface="HGPｺﾞｼｯｸM"/>
              </a:rPr>
              <a:t>　監査方針の策定に当たって</a:t>
            </a:r>
            <a:endParaRPr b="0" lang="en-US" sz="1800" spc="-1" strike="noStrike">
              <a:solidFill>
                <a:srgbClr val="000000"/>
              </a:solidFill>
              <a:uFill>
                <a:solidFill>
                  <a:srgbClr val="ffffff"/>
                </a:solidFill>
              </a:uFill>
              <a:latin typeface="Arial"/>
            </a:endParaRPr>
          </a:p>
          <a:p>
            <a:pPr marL="179280" indent="-178920">
              <a:lnSpc>
                <a:spcPct val="100000"/>
              </a:lnSpc>
            </a:pPr>
            <a:r>
              <a:rPr b="0" lang="en-US" sz="1600" spc="-1" strike="noStrike">
                <a:solidFill>
                  <a:srgbClr val="000000"/>
                </a:solidFill>
                <a:uFill>
                  <a:solidFill>
                    <a:srgbClr val="ffffff"/>
                  </a:solidFill>
                </a:uFill>
                <a:latin typeface="HGPｺﾞｼｯｸM"/>
                <a:ea typeface="HGPｺﾞｼｯｸM"/>
              </a:rPr>
              <a:t>　</a:t>
            </a:r>
            <a:r>
              <a:rPr b="0" lang="en-US" sz="2400" spc="-1" strike="noStrike">
                <a:solidFill>
                  <a:srgbClr val="000000"/>
                </a:solidFill>
                <a:uFill>
                  <a:solidFill>
                    <a:srgbClr val="ffffff"/>
                  </a:solidFill>
                </a:uFill>
                <a:latin typeface="HGPｺﾞｼｯｸM"/>
                <a:ea typeface="HGPｺﾞｼｯｸM"/>
              </a:rPr>
              <a:t>・　平成</a:t>
            </a:r>
            <a:r>
              <a:rPr b="0" lang="en-US" sz="2400" spc="-1" strike="noStrike">
                <a:solidFill>
                  <a:srgbClr val="000000"/>
                </a:solidFill>
                <a:uFill>
                  <a:solidFill>
                    <a:srgbClr val="ffffff"/>
                  </a:solidFill>
                </a:uFill>
                <a:latin typeface="HGPｺﾞｼｯｸM"/>
                <a:ea typeface="HGPｺﾞｼｯｸM"/>
              </a:rPr>
              <a:t>29</a:t>
            </a:r>
            <a:r>
              <a:rPr b="0" lang="en-US" sz="2400" spc="-1" strike="noStrike">
                <a:solidFill>
                  <a:srgbClr val="000000"/>
                </a:solidFill>
                <a:uFill>
                  <a:solidFill>
                    <a:srgbClr val="ffffff"/>
                  </a:solidFill>
                </a:uFill>
                <a:latin typeface="HGPｺﾞｼｯｸM"/>
                <a:ea typeface="HGPｺﾞｼｯｸM"/>
              </a:rPr>
              <a:t>年度の留意点</a:t>
            </a:r>
            <a:endParaRPr b="0" lang="en-US" sz="1800" spc="-1" strike="noStrike">
              <a:solidFill>
                <a:srgbClr val="000000"/>
              </a:solidFill>
              <a:uFill>
                <a:solidFill>
                  <a:srgbClr val="ffffff"/>
                </a:solidFill>
              </a:uFill>
              <a:latin typeface="Arial"/>
            </a:endParaRPr>
          </a:p>
        </p:txBody>
      </p:sp>
      <p:sp>
        <p:nvSpPr>
          <p:cNvPr id="964"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46</a:t>
            </a:r>
            <a:endParaRPr b="0" lang="en-US" sz="1200" spc="-1" strike="noStrike">
              <a:solidFill>
                <a:srgbClr val="000000"/>
              </a:solidFill>
              <a:uFill>
                <a:solidFill>
                  <a:srgbClr val="ffffff"/>
                </a:solidFill>
              </a:uFill>
              <a:latin typeface="Arial"/>
            </a:endParaRPr>
          </a:p>
        </p:txBody>
      </p:sp>
      <p:sp>
        <p:nvSpPr>
          <p:cNvPr id="965" name="CustomShape 3"/>
          <p:cNvSpPr/>
          <p:nvPr/>
        </p:nvSpPr>
        <p:spPr>
          <a:xfrm>
            <a:off x="704520" y="1052640"/>
            <a:ext cx="8496720" cy="246708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ガバナンスに関する事項については、制度改正により新たに導入された仕組みを</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を法人が理解した上で適正に行われているかを中心に確認を行う。</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（主な事項については、次ページ参照）</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　財務会計に関する事項については、平成</a:t>
            </a:r>
            <a:r>
              <a:rPr b="0" lang="en-US" sz="1800" spc="-1" strike="noStrike">
                <a:solidFill>
                  <a:srgbClr val="000000"/>
                </a:solidFill>
                <a:uFill>
                  <a:solidFill>
                    <a:srgbClr val="ffffff"/>
                  </a:solidFill>
                </a:uFill>
                <a:latin typeface="Calibri"/>
              </a:rPr>
              <a:t>28</a:t>
            </a:r>
            <a:r>
              <a:rPr b="0" lang="en-US" sz="1800" spc="-1" strike="noStrike">
                <a:solidFill>
                  <a:srgbClr val="000000"/>
                </a:solidFill>
                <a:uFill>
                  <a:solidFill>
                    <a:srgbClr val="ffffff"/>
                  </a:solidFill>
                </a:uFill>
                <a:latin typeface="Calibri"/>
              </a:rPr>
              <a:t>年度の計算書類等が社会福祉法人会</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計基準に従い、定時評議員会の承認を含む法令に定める手続を経て作成されている</a:t>
            </a:r>
            <a:endParaRPr b="0" lang="en-US" sz="1800" spc="-1" strike="noStrike">
              <a:solidFill>
                <a:srgbClr val="000000"/>
              </a:solidFill>
              <a:uFill>
                <a:solidFill>
                  <a:srgbClr val="ffffff"/>
                </a:solidFill>
              </a:uFill>
              <a:latin typeface="Arial"/>
            </a:endParaRPr>
          </a:p>
          <a:p>
            <a:pPr>
              <a:lnSpc>
                <a:spcPct val="100000"/>
              </a:lnSpc>
            </a:pPr>
            <a:r>
              <a:rPr b="0" lang="en-US" sz="1800" spc="-1" strike="noStrike">
                <a:solidFill>
                  <a:srgbClr val="000000"/>
                </a:solidFill>
                <a:uFill>
                  <a:solidFill>
                    <a:srgbClr val="ffffff"/>
                  </a:solidFill>
                </a:uFill>
                <a:latin typeface="Calibri"/>
              </a:rPr>
              <a:t>　かを中心に確認を行う。</a:t>
            </a:r>
            <a:endParaRPr b="0" lang="en-US" sz="1800" spc="-1" strike="noStrike">
              <a:solidFill>
                <a:srgbClr val="000000"/>
              </a:solidFill>
              <a:uFill>
                <a:solidFill>
                  <a:srgbClr val="ffffff"/>
                </a:solidFill>
              </a:uFill>
              <a:latin typeface="Arial"/>
            </a:endParaRPr>
          </a:p>
          <a:p>
            <a:pPr marL="450720" indent="-450360">
              <a:lnSpc>
                <a:spcPct val="100000"/>
              </a:lnSpc>
            </a:pPr>
            <a:r>
              <a:rPr b="0" lang="en-US" sz="1800" spc="-1" strike="noStrike">
                <a:solidFill>
                  <a:srgbClr val="000000"/>
                </a:solidFill>
                <a:uFill>
                  <a:solidFill>
                    <a:srgbClr val="ffffff"/>
                  </a:solidFill>
                </a:uFill>
                <a:latin typeface="Calibri"/>
              </a:rPr>
              <a:t>　</a:t>
            </a:r>
            <a:r>
              <a:rPr b="0" lang="en-US" sz="1400" spc="-1" strike="noStrike">
                <a:solidFill>
                  <a:srgbClr val="000000"/>
                </a:solidFill>
                <a:uFill>
                  <a:solidFill>
                    <a:srgbClr val="ffffff"/>
                  </a:solidFill>
                </a:uFill>
                <a:latin typeface="Calibri"/>
              </a:rPr>
              <a:t>※　平成</a:t>
            </a:r>
            <a:r>
              <a:rPr b="0" lang="en-US" sz="1400" spc="-1" strike="noStrike">
                <a:solidFill>
                  <a:srgbClr val="000000"/>
                </a:solidFill>
                <a:uFill>
                  <a:solidFill>
                    <a:srgbClr val="ffffff"/>
                  </a:solidFill>
                </a:uFill>
                <a:latin typeface="Calibri"/>
              </a:rPr>
              <a:t>28</a:t>
            </a:r>
            <a:r>
              <a:rPr b="0" lang="en-US" sz="1400" spc="-1" strike="noStrike">
                <a:solidFill>
                  <a:srgbClr val="000000"/>
                </a:solidFill>
                <a:uFill>
                  <a:solidFill>
                    <a:srgbClr val="ffffff"/>
                  </a:solidFill>
                </a:uFill>
                <a:latin typeface="Calibri"/>
              </a:rPr>
              <a:t>年</a:t>
            </a:r>
            <a:r>
              <a:rPr b="0" lang="en-US" sz="1400" spc="-1" strike="noStrike">
                <a:solidFill>
                  <a:srgbClr val="000000"/>
                </a:solidFill>
                <a:uFill>
                  <a:solidFill>
                    <a:srgbClr val="ffffff"/>
                  </a:solidFill>
                </a:uFill>
                <a:latin typeface="Calibri"/>
              </a:rPr>
              <a:t>11</a:t>
            </a:r>
            <a:r>
              <a:rPr b="0" lang="en-US" sz="1400" spc="-1" strike="noStrike">
                <a:solidFill>
                  <a:srgbClr val="000000"/>
                </a:solidFill>
                <a:uFill>
                  <a:solidFill>
                    <a:srgbClr val="ffffff"/>
                  </a:solidFill>
                </a:uFill>
                <a:latin typeface="Calibri"/>
              </a:rPr>
              <a:t>月</a:t>
            </a:r>
            <a:r>
              <a:rPr b="0" lang="en-US" sz="1400" spc="-1" strike="noStrike">
                <a:solidFill>
                  <a:srgbClr val="000000"/>
                </a:solidFill>
                <a:uFill>
                  <a:solidFill>
                    <a:srgbClr val="ffffff"/>
                  </a:solidFill>
                </a:uFill>
                <a:latin typeface="Calibri"/>
              </a:rPr>
              <a:t>11</a:t>
            </a:r>
            <a:r>
              <a:rPr b="0" lang="en-US" sz="1400" spc="-1" strike="noStrike">
                <a:solidFill>
                  <a:srgbClr val="000000"/>
                </a:solidFill>
                <a:uFill>
                  <a:solidFill>
                    <a:srgbClr val="ffffff"/>
                  </a:solidFill>
                </a:uFill>
                <a:latin typeface="Calibri"/>
              </a:rPr>
              <a:t>日付会計基準関係通知の改正については、財産目録及び決算に関する事項以外は平成</a:t>
            </a:r>
            <a:r>
              <a:rPr b="0" lang="en-US" sz="1400" spc="-1" strike="noStrike">
                <a:solidFill>
                  <a:srgbClr val="000000"/>
                </a:solidFill>
                <a:uFill>
                  <a:solidFill>
                    <a:srgbClr val="ffffff"/>
                  </a:solidFill>
                </a:uFill>
                <a:latin typeface="Calibri"/>
              </a:rPr>
              <a:t>28</a:t>
            </a:r>
            <a:r>
              <a:rPr b="0" lang="en-US" sz="1400" spc="-1" strike="noStrike">
                <a:solidFill>
                  <a:srgbClr val="000000"/>
                </a:solidFill>
                <a:uFill>
                  <a:solidFill>
                    <a:srgbClr val="ffffff"/>
                  </a:solidFill>
                </a:uFill>
                <a:latin typeface="Calibri"/>
              </a:rPr>
              <a:t>年度決算には適用されないことに留意が必要</a:t>
            </a:r>
            <a:endParaRPr b="0" lang="en-US" sz="1800" spc="-1" strike="noStrike">
              <a:solidFill>
                <a:srgbClr val="000000"/>
              </a:solidFill>
              <a:uFill>
                <a:solidFill>
                  <a:srgbClr val="ffffff"/>
                </a:solidFill>
              </a:uFill>
              <a:latin typeface="Arial"/>
            </a:endParaRPr>
          </a:p>
        </p:txBody>
      </p:sp>
      <p:sp>
        <p:nvSpPr>
          <p:cNvPr id="966" name="CustomShape 4"/>
          <p:cNvSpPr/>
          <p:nvPr/>
        </p:nvSpPr>
        <p:spPr>
          <a:xfrm>
            <a:off x="4304880" y="3501000"/>
            <a:ext cx="1583640" cy="64764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67" name="CustomShape 5"/>
          <p:cNvSpPr/>
          <p:nvPr/>
        </p:nvSpPr>
        <p:spPr>
          <a:xfrm>
            <a:off x="704520" y="4149000"/>
            <a:ext cx="8496720" cy="913320"/>
          </a:xfrm>
          <a:prstGeom prst="rect">
            <a:avLst/>
          </a:prstGeom>
          <a:noFill/>
          <a:ln>
            <a:solidFill>
              <a:schemeClr val="tx1"/>
            </a:solidFill>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Arial"/>
              </a:rPr>
              <a:t>　平成</a:t>
            </a:r>
            <a:r>
              <a:rPr b="0" lang="en-US" sz="1800" spc="-1" strike="noStrike">
                <a:solidFill>
                  <a:srgbClr val="000000"/>
                </a:solidFill>
                <a:uFill>
                  <a:solidFill>
                    <a:srgbClr val="ffffff"/>
                  </a:solidFill>
                </a:uFill>
                <a:latin typeface="Arial"/>
              </a:rPr>
              <a:t>29</a:t>
            </a:r>
            <a:r>
              <a:rPr b="0" lang="en-US" sz="1800" spc="-1" strike="noStrike">
                <a:solidFill>
                  <a:srgbClr val="000000"/>
                </a:solidFill>
                <a:uFill>
                  <a:solidFill>
                    <a:srgbClr val="ffffff"/>
                  </a:solidFill>
                </a:uFill>
                <a:latin typeface="Arial"/>
              </a:rPr>
              <a:t>年度の指導監査（一般監査）は、各法人において平成</a:t>
            </a:r>
            <a:r>
              <a:rPr b="0" lang="en-US" sz="1800" spc="-1" strike="noStrike">
                <a:solidFill>
                  <a:srgbClr val="000000"/>
                </a:solidFill>
                <a:uFill>
                  <a:solidFill>
                    <a:srgbClr val="ffffff"/>
                  </a:solidFill>
                </a:uFill>
                <a:latin typeface="Arial"/>
              </a:rPr>
              <a:t>29</a:t>
            </a:r>
            <a:r>
              <a:rPr b="0" lang="en-US" sz="1800" spc="-1" strike="noStrike">
                <a:solidFill>
                  <a:srgbClr val="000000"/>
                </a:solidFill>
                <a:uFill>
                  <a:solidFill>
                    <a:srgbClr val="ffffff"/>
                  </a:solidFill>
                </a:uFill>
                <a:latin typeface="Arial"/>
              </a:rPr>
              <a:t>年６月までに開催される定時評議員会における手続等法改正への対応が適正に行われているかを確認することが特に重要であり、</a:t>
            </a:r>
            <a:r>
              <a:rPr b="0" lang="en-US" sz="1800" spc="-1" strike="noStrike" u="sng">
                <a:solidFill>
                  <a:srgbClr val="ff0000"/>
                </a:solidFill>
                <a:uFill>
                  <a:solidFill>
                    <a:srgbClr val="ffffff"/>
                  </a:solidFill>
                </a:uFill>
                <a:latin typeface="Arial"/>
              </a:rPr>
              <a:t>７月以降</a:t>
            </a:r>
            <a:r>
              <a:rPr b="0" lang="en-US" sz="1800" spc="-1" strike="noStrike">
                <a:solidFill>
                  <a:srgbClr val="000000"/>
                </a:solidFill>
                <a:uFill>
                  <a:solidFill>
                    <a:srgbClr val="ffffff"/>
                  </a:solidFill>
                </a:uFill>
                <a:latin typeface="Arial"/>
              </a:rPr>
              <a:t>に実施することが適当。</a:t>
            </a:r>
            <a:endParaRPr b="0" lang="en-US" sz="1800" spc="-1" strike="noStrike">
              <a:solidFill>
                <a:srgbClr val="000000"/>
              </a:solidFill>
              <a:uFill>
                <a:solidFill>
                  <a:srgbClr val="ffffff"/>
                </a:solidFill>
              </a:uFill>
              <a:latin typeface="Arial"/>
            </a:endParaRPr>
          </a:p>
        </p:txBody>
      </p:sp>
      <p:sp>
        <p:nvSpPr>
          <p:cNvPr id="968" name="CustomShape 6"/>
          <p:cNvSpPr/>
          <p:nvPr/>
        </p:nvSpPr>
        <p:spPr>
          <a:xfrm>
            <a:off x="704520" y="5157360"/>
            <a:ext cx="8496720" cy="1461960"/>
          </a:xfrm>
          <a:prstGeom prst="rect">
            <a:avLst/>
          </a:prstGeom>
          <a:noFill/>
          <a:ln cap="rnd">
            <a:solidFill>
              <a:schemeClr val="tx1"/>
            </a:solidFill>
            <a:custDash/>
          </a:ln>
        </p:spPr>
        <p:style>
          <a:lnRef idx="0"/>
          <a:fillRef idx="0"/>
          <a:effectRef idx="0"/>
          <a:fontRef idx="minor"/>
        </p:style>
        <p:txBody>
          <a:bodyPr lIns="90000" rIns="90000" tIns="45000" bIns="45000"/>
          <a:p>
            <a:pPr>
              <a:lnSpc>
                <a:spcPct val="100000"/>
              </a:lnSpc>
            </a:pPr>
            <a:r>
              <a:rPr b="0" lang="en-US" sz="1800" spc="-1" strike="noStrike">
                <a:solidFill>
                  <a:srgbClr val="000000"/>
                </a:solidFill>
                <a:uFill>
                  <a:solidFill>
                    <a:srgbClr val="ffffff"/>
                  </a:solidFill>
                </a:uFill>
                <a:latin typeface="Arial"/>
              </a:rPr>
              <a:t>　平成</a:t>
            </a:r>
            <a:r>
              <a:rPr b="0" lang="en-US" sz="1800" spc="-1" strike="noStrike">
                <a:solidFill>
                  <a:srgbClr val="000000"/>
                </a:solidFill>
                <a:uFill>
                  <a:solidFill>
                    <a:srgbClr val="ffffff"/>
                  </a:solidFill>
                </a:uFill>
                <a:latin typeface="Arial"/>
              </a:rPr>
              <a:t>28</a:t>
            </a:r>
            <a:r>
              <a:rPr b="0" lang="en-US" sz="1800" spc="-1" strike="noStrike">
                <a:solidFill>
                  <a:srgbClr val="000000"/>
                </a:solidFill>
                <a:uFill>
                  <a:solidFill>
                    <a:srgbClr val="ffffff"/>
                  </a:solidFill>
                </a:uFill>
                <a:latin typeface="Arial"/>
              </a:rPr>
              <a:t>年度の法人運営については、制度改正への準備行為や平成</a:t>
            </a:r>
            <a:r>
              <a:rPr b="0" lang="en-US" sz="1800" spc="-1" strike="noStrike">
                <a:solidFill>
                  <a:srgbClr val="000000"/>
                </a:solidFill>
                <a:uFill>
                  <a:solidFill>
                    <a:srgbClr val="ffffff"/>
                  </a:solidFill>
                </a:uFill>
                <a:latin typeface="Arial"/>
              </a:rPr>
              <a:t>28</a:t>
            </a:r>
            <a:r>
              <a:rPr b="0" lang="en-US" sz="1800" spc="-1" strike="noStrike">
                <a:solidFill>
                  <a:srgbClr val="000000"/>
                </a:solidFill>
                <a:uFill>
                  <a:solidFill>
                    <a:srgbClr val="ffffff"/>
                  </a:solidFill>
                </a:uFill>
                <a:latin typeface="Arial"/>
              </a:rPr>
              <a:t>年度の計算書類等の作成に関するもの、制度に変更がないもの（事業に関する部分等）はガイドラインに基づき指導を行う。一方、制度が変更になる部分は、従前の基準により指導を行うものであるが、ガイドラインを参考に、法人が制度改正に適切に対応できるようにする観点からの指導も行うこと。</a:t>
            </a:r>
            <a:endParaRPr b="0" lang="en-US" sz="1800" spc="-1" strike="noStrike">
              <a:solidFill>
                <a:srgbClr val="000000"/>
              </a:solidFill>
              <a:uFill>
                <a:solidFill>
                  <a:srgbClr val="ffffff"/>
                </a:solidFill>
              </a:uFill>
              <a:latin typeface="Arial"/>
            </a:endParaRPr>
          </a:p>
        </p:txBody>
      </p:sp>
    </p:spTree>
  </p:cSld>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9" name="CustomShape 1"/>
          <p:cNvSpPr/>
          <p:nvPr/>
        </p:nvSpPr>
        <p:spPr>
          <a:xfrm>
            <a:off x="620640" y="116280"/>
            <a:ext cx="8652600" cy="364680"/>
          </a:xfrm>
          <a:prstGeom prst="rect">
            <a:avLst/>
          </a:prstGeom>
          <a:solidFill>
            <a:srgbClr val="ffff00"/>
          </a:solidFill>
          <a:ln w="28440">
            <a:solidFill>
              <a:schemeClr val="tx1"/>
            </a:solidFill>
            <a:round/>
          </a:ln>
        </p:spPr>
        <p:style>
          <a:lnRef idx="0"/>
          <a:fillRef idx="0"/>
          <a:effectRef idx="0"/>
          <a:fontRef idx="minor"/>
        </p:style>
        <p:txBody>
          <a:bodyPr lIns="90000" rIns="90000" tIns="45000" bIns="45000"/>
          <a:p>
            <a:pPr algn="ctr">
              <a:lnSpc>
                <a:spcPct val="100000"/>
              </a:lnSpc>
            </a:pPr>
            <a:r>
              <a:rPr b="1" lang="en-US" sz="1800" spc="-1" strike="noStrike">
                <a:solidFill>
                  <a:srgbClr val="000000"/>
                </a:solidFill>
                <a:uFill>
                  <a:solidFill>
                    <a:srgbClr val="ffffff"/>
                  </a:solidFill>
                </a:uFill>
                <a:latin typeface="Calibri"/>
              </a:rPr>
              <a:t>法人の運営体制が確保されているかを確認するための主な事項（ガイドライン抜粋）</a:t>
            </a:r>
            <a:endParaRPr b="0" lang="en-US" sz="1800" spc="-1" strike="noStrike">
              <a:solidFill>
                <a:srgbClr val="000000"/>
              </a:solidFill>
              <a:uFill>
                <a:solidFill>
                  <a:srgbClr val="ffffff"/>
                </a:solidFill>
              </a:uFill>
              <a:latin typeface="Arial"/>
            </a:endParaRPr>
          </a:p>
        </p:txBody>
      </p:sp>
      <p:sp>
        <p:nvSpPr>
          <p:cNvPr id="970" name="CustomShape 2"/>
          <p:cNvSpPr/>
          <p:nvPr/>
        </p:nvSpPr>
        <p:spPr>
          <a:xfrm>
            <a:off x="344520" y="533160"/>
            <a:ext cx="6912360" cy="333720"/>
          </a:xfrm>
          <a:prstGeom prst="rect">
            <a:avLst/>
          </a:prstGeom>
          <a:noFill/>
          <a:ln>
            <a:noFill/>
          </a:ln>
        </p:spPr>
        <p:style>
          <a:lnRef idx="0"/>
          <a:fillRef idx="0"/>
          <a:effectRef idx="0"/>
          <a:fontRef idx="minor"/>
        </p:style>
        <p:txBody>
          <a:bodyPr lIns="90000" rIns="90000" tIns="45000" bIns="45000"/>
          <a:p>
            <a:pPr>
              <a:lnSpc>
                <a:spcPct val="100000"/>
              </a:lnSpc>
            </a:pPr>
            <a:r>
              <a:rPr b="1" lang="en-US" sz="1600" spc="-1" strike="noStrike">
                <a:solidFill>
                  <a:srgbClr val="ff0000"/>
                </a:solidFill>
                <a:uFill>
                  <a:solidFill>
                    <a:srgbClr val="ffffff"/>
                  </a:solidFill>
                </a:uFill>
                <a:latin typeface="Calibri"/>
              </a:rPr>
              <a:t>１．評議員、評議員会に関する事項（ガイドラインⅠの３「評議員、評議員会」）</a:t>
            </a:r>
            <a:endParaRPr b="0" lang="en-US" sz="1800" spc="-1" strike="noStrike">
              <a:solidFill>
                <a:srgbClr val="000000"/>
              </a:solidFill>
              <a:uFill>
                <a:solidFill>
                  <a:srgbClr val="ffffff"/>
                </a:solidFill>
              </a:uFill>
              <a:latin typeface="Arial"/>
            </a:endParaRPr>
          </a:p>
        </p:txBody>
      </p:sp>
      <p:sp>
        <p:nvSpPr>
          <p:cNvPr id="971" name="CustomShape 3"/>
          <p:cNvSpPr/>
          <p:nvPr/>
        </p:nvSpPr>
        <p:spPr>
          <a:xfrm>
            <a:off x="375480" y="4941000"/>
            <a:ext cx="9257400" cy="577080"/>
          </a:xfrm>
          <a:prstGeom prst="rect">
            <a:avLst/>
          </a:prstGeom>
          <a:noFill/>
          <a:ln>
            <a:noFill/>
          </a:ln>
        </p:spPr>
        <p:style>
          <a:lnRef idx="0"/>
          <a:fillRef idx="0"/>
          <a:effectRef idx="0"/>
          <a:fontRef idx="minor"/>
        </p:style>
        <p:txBody>
          <a:bodyPr lIns="90000" rIns="90000" tIns="45000" bIns="45000"/>
          <a:p>
            <a:pPr>
              <a:lnSpc>
                <a:spcPct val="100000"/>
              </a:lnSpc>
            </a:pPr>
            <a:r>
              <a:rPr b="1" lang="en-US" sz="1600" spc="-1" strike="noStrike">
                <a:solidFill>
                  <a:srgbClr val="ff0000"/>
                </a:solidFill>
                <a:uFill>
                  <a:solidFill>
                    <a:srgbClr val="ffffff"/>
                  </a:solidFill>
                </a:uFill>
                <a:latin typeface="Calibri"/>
              </a:rPr>
              <a:t>３．事業運営の透明性の向上に関する事項（ガイドラインⅠの１の３、Ⅲの４の（３）「情報の公表」、Ⅰの８</a:t>
            </a: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ff0000"/>
                </a:solidFill>
                <a:uFill>
                  <a:solidFill>
                    <a:srgbClr val="ffffff"/>
                  </a:solidFill>
                </a:uFill>
                <a:latin typeface="Calibri"/>
              </a:rPr>
              <a:t>　「評議員、理事、監事及び会計監査人の報酬」）</a:t>
            </a:r>
            <a:endParaRPr b="0" lang="en-US" sz="1800" spc="-1" strike="noStrike">
              <a:solidFill>
                <a:srgbClr val="000000"/>
              </a:solidFill>
              <a:uFill>
                <a:solidFill>
                  <a:srgbClr val="ffffff"/>
                </a:solidFill>
              </a:uFill>
              <a:latin typeface="Arial"/>
            </a:endParaRPr>
          </a:p>
        </p:txBody>
      </p:sp>
      <p:sp>
        <p:nvSpPr>
          <p:cNvPr id="972" name="CustomShape 4"/>
          <p:cNvSpPr/>
          <p:nvPr/>
        </p:nvSpPr>
        <p:spPr>
          <a:xfrm>
            <a:off x="375480" y="2604960"/>
            <a:ext cx="9257400" cy="577080"/>
          </a:xfrm>
          <a:prstGeom prst="rect">
            <a:avLst/>
          </a:prstGeom>
          <a:noFill/>
          <a:ln>
            <a:noFill/>
          </a:ln>
        </p:spPr>
        <p:style>
          <a:lnRef idx="0"/>
          <a:fillRef idx="0"/>
          <a:effectRef idx="0"/>
          <a:fontRef idx="minor"/>
        </p:style>
        <p:txBody>
          <a:bodyPr lIns="90000" rIns="90000" tIns="45000" bIns="45000"/>
          <a:p>
            <a:pPr>
              <a:lnSpc>
                <a:spcPct val="100000"/>
              </a:lnSpc>
            </a:pPr>
            <a:r>
              <a:rPr b="1" lang="en-US" sz="1600" spc="-1" strike="noStrike">
                <a:solidFill>
                  <a:srgbClr val="ff0000"/>
                </a:solidFill>
                <a:uFill>
                  <a:solidFill>
                    <a:srgbClr val="ffffff"/>
                  </a:solidFill>
                </a:uFill>
                <a:latin typeface="Calibri"/>
              </a:rPr>
              <a:t>２．評議員、理事、監事及び会計監査人の報酬に関する事項（ガイドラインⅠの８「評議員、理事、監事</a:t>
            </a: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ff0000"/>
                </a:solidFill>
                <a:uFill>
                  <a:solidFill>
                    <a:srgbClr val="ffffff"/>
                  </a:solidFill>
                </a:uFill>
                <a:latin typeface="Calibri"/>
              </a:rPr>
              <a:t>　及び会計監査人の報酬」）</a:t>
            </a:r>
            <a:endParaRPr b="0" lang="en-US" sz="1800" spc="-1" strike="noStrike">
              <a:solidFill>
                <a:srgbClr val="000000"/>
              </a:solidFill>
              <a:uFill>
                <a:solidFill>
                  <a:srgbClr val="ffffff"/>
                </a:solidFill>
              </a:uFill>
              <a:latin typeface="Arial"/>
            </a:endParaRPr>
          </a:p>
        </p:txBody>
      </p:sp>
      <p:sp>
        <p:nvSpPr>
          <p:cNvPr id="973" name="CustomShape 5"/>
          <p:cNvSpPr/>
          <p:nvPr/>
        </p:nvSpPr>
        <p:spPr>
          <a:xfrm>
            <a:off x="481680" y="821160"/>
            <a:ext cx="9155160" cy="17953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評議員の選任について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法律の要件を満たす者が適正な手続により選任されているか。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評議員となることができない者又は適当でない者が選任されていないか。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評議員の数は、法令及び定款に定める員数となっているか。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評議員会の招集・運営について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評議員会の招集が適正に行われているか。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決議が適正に行われているか。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評議員会について、適正に記録の作成、保存を行っているか。</a:t>
            </a:r>
            <a:endParaRPr b="0" lang="en-US" sz="1800" spc="-1" strike="noStrike">
              <a:solidFill>
                <a:srgbClr val="000000"/>
              </a:solidFill>
              <a:uFill>
                <a:solidFill>
                  <a:srgbClr val="ffffff"/>
                </a:solidFill>
              </a:uFill>
              <a:latin typeface="Arial"/>
            </a:endParaRPr>
          </a:p>
        </p:txBody>
      </p:sp>
      <p:sp>
        <p:nvSpPr>
          <p:cNvPr id="974" name="CustomShape 6"/>
          <p:cNvSpPr/>
          <p:nvPr/>
        </p:nvSpPr>
        <p:spPr>
          <a:xfrm>
            <a:off x="477720" y="5453640"/>
            <a:ext cx="9155160" cy="136908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定款について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法令に従い、定款の備置き・公表がされているか。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情報の公表について（計算書類、現況報告書等）</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法令に定める情報の公表を行っているか。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報酬等支給基準について（再掲）</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報酬等の総額の公表について（再掲）</a:t>
            </a:r>
            <a:endParaRPr b="0" lang="en-US" sz="1800" spc="-1" strike="noStrike">
              <a:solidFill>
                <a:srgbClr val="000000"/>
              </a:solidFill>
              <a:uFill>
                <a:solidFill>
                  <a:srgbClr val="ffffff"/>
                </a:solidFill>
              </a:uFill>
              <a:latin typeface="Arial"/>
            </a:endParaRPr>
          </a:p>
        </p:txBody>
      </p:sp>
      <p:sp>
        <p:nvSpPr>
          <p:cNvPr id="975" name="CustomShape 7"/>
          <p:cNvSpPr/>
          <p:nvPr/>
        </p:nvSpPr>
        <p:spPr>
          <a:xfrm>
            <a:off x="488520" y="3125160"/>
            <a:ext cx="9464760" cy="1795320"/>
          </a:xfrm>
          <a:prstGeom prst="rect">
            <a:avLst/>
          </a:prstGeom>
          <a:noFill/>
          <a:ln>
            <a:noFill/>
          </a:ln>
        </p:spPr>
        <p:style>
          <a:lnRef idx="0"/>
          <a:fillRef idx="0"/>
          <a:effectRef idx="0"/>
          <a:fontRef idx="minor"/>
        </p:style>
        <p:txBody>
          <a:bodyPr lIns="90000" rIns="90000" tIns="45000" bIns="45000"/>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評議員、理事、監事及び会計監査人の報酬等の額が法令で定めるところにより定められているか。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報酬等支給基準について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役員及び評議員に対する報酬等の支給基準について、法令に定める手続により定め、公表しているか。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報酬の支給について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役員及び評議員の報酬等が法令等に定めるところにより支給されているか。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a:t>
            </a:r>
            <a:r>
              <a:rPr b="0" lang="en-US" sz="1400" spc="-1" strike="noStrike">
                <a:solidFill>
                  <a:srgbClr val="000000"/>
                </a:solidFill>
                <a:uFill>
                  <a:solidFill>
                    <a:srgbClr val="ffffff"/>
                  </a:solidFill>
                </a:uFill>
                <a:latin typeface="Calibri"/>
              </a:rPr>
              <a:t>　報酬等の総額の公表について</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Calibri"/>
              </a:rPr>
              <a:t>　　・　役員及び評議員等の報酬について、法令に定めるところにより公表しているか。</a:t>
            </a:r>
            <a:endParaRPr b="0" lang="en-US" sz="1800" spc="-1" strike="noStrike">
              <a:solidFill>
                <a:srgbClr val="000000"/>
              </a:solidFill>
              <a:uFill>
                <a:solidFill>
                  <a:srgbClr val="ffffff"/>
                </a:solidFill>
              </a:uFill>
              <a:latin typeface="Arial"/>
            </a:endParaRPr>
          </a:p>
        </p:txBody>
      </p:sp>
      <p:sp>
        <p:nvSpPr>
          <p:cNvPr id="976" name="CustomShape 8"/>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47</a:t>
            </a:r>
            <a:endParaRPr b="0" lang="en-US" sz="1200" spc="-1" strike="noStrike">
              <a:solidFill>
                <a:srgbClr val="000000"/>
              </a:solidFill>
              <a:uFill>
                <a:solidFill>
                  <a:srgbClr val="ffffff"/>
                </a:solidFill>
              </a:uFill>
              <a:latin typeface="Arial"/>
            </a:endParaRPr>
          </a:p>
        </p:txBody>
      </p:sp>
    </p:spTree>
  </p:cSld>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7"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（付　録）</a:t>
            </a:r>
            <a:endParaRPr b="0" lang="en-US" sz="1800" spc="-1" strike="noStrike">
              <a:solidFill>
                <a:srgbClr val="000000"/>
              </a:solidFill>
              <a:uFill>
                <a:solidFill>
                  <a:srgbClr val="ffffff"/>
                </a:solidFill>
              </a:uFill>
              <a:latin typeface="Arial"/>
            </a:endParaRPr>
          </a:p>
        </p:txBody>
      </p:sp>
      <p:sp>
        <p:nvSpPr>
          <p:cNvPr id="978" name="CustomShape 2"/>
          <p:cNvSpPr/>
          <p:nvPr/>
        </p:nvSpPr>
        <p:spPr>
          <a:xfrm>
            <a:off x="8841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48</a:t>
            </a:r>
            <a:endParaRPr b="0" lang="en-US" sz="12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3" name="CustomShape 1"/>
          <p:cNvSpPr/>
          <p:nvPr/>
        </p:nvSpPr>
        <p:spPr>
          <a:xfrm>
            <a:off x="0" y="7560"/>
            <a:ext cx="9945360" cy="90072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sp>
      <p:sp>
        <p:nvSpPr>
          <p:cNvPr id="424" name="CustomShape 2"/>
          <p:cNvSpPr/>
          <p:nvPr/>
        </p:nvSpPr>
        <p:spPr>
          <a:xfrm>
            <a:off x="70200" y="44640"/>
            <a:ext cx="9765000" cy="324720"/>
          </a:xfrm>
          <a:prstGeom prst="rect">
            <a:avLst/>
          </a:prstGeom>
          <a:ln>
            <a:solidFill>
              <a:schemeClr val="bg1"/>
            </a:solidFill>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0" lang="en-US" sz="2400" spc="-1" strike="noStrike">
                <a:solidFill>
                  <a:srgbClr val="000000"/>
                </a:solidFill>
                <a:uFill>
                  <a:solidFill>
                    <a:srgbClr val="ffffff"/>
                  </a:solidFill>
                </a:uFill>
                <a:latin typeface="Calibri"/>
              </a:rPr>
              <a:t>附帯決議①（衆議院）</a:t>
            </a:r>
            <a:endParaRPr b="0" lang="en-US" sz="1800" spc="-1" strike="noStrike">
              <a:solidFill>
                <a:srgbClr val="000000"/>
              </a:solidFill>
              <a:uFill>
                <a:solidFill>
                  <a:srgbClr val="ffffff"/>
                </a:solidFill>
              </a:uFill>
              <a:latin typeface="Arial"/>
            </a:endParaRPr>
          </a:p>
        </p:txBody>
      </p:sp>
      <p:sp>
        <p:nvSpPr>
          <p:cNvPr id="425" name="CustomShape 3"/>
          <p:cNvSpPr/>
          <p:nvPr/>
        </p:nvSpPr>
        <p:spPr>
          <a:xfrm>
            <a:off x="56520" y="784440"/>
            <a:ext cx="9779040" cy="1475640"/>
          </a:xfrm>
          <a:prstGeom prst="rect">
            <a:avLst/>
          </a:prstGeom>
          <a:ln w="6480">
            <a:solidFill>
              <a:schemeClr val="tx1"/>
            </a:solidFill>
            <a:custDash>
              <a:ds d="700000" sp="500000"/>
            </a:custDash>
            <a:round/>
          </a:ln>
        </p:spPr>
        <p:style>
          <a:lnRef idx="2">
            <a:schemeClr val="accent6"/>
          </a:lnRef>
          <a:fillRef idx="1">
            <a:schemeClr val="lt1"/>
          </a:fillRef>
          <a:effectRef idx="0">
            <a:schemeClr val="accent6"/>
          </a:effectRef>
          <a:fontRef idx="minor"/>
        </p:style>
        <p:txBody>
          <a:bodyPr lIns="90000" rIns="90000" tIns="45000" bIns="45000"/>
          <a:p>
            <a:pPr marL="72000" indent="-71640">
              <a:lnSpc>
                <a:spcPct val="150000"/>
              </a:lnSpc>
            </a:pPr>
            <a:r>
              <a:rPr b="0" lang="en-US" sz="1600" spc="-1" strike="noStrike">
                <a:solidFill>
                  <a:srgbClr val="000000"/>
                </a:solidFill>
                <a:uFill>
                  <a:solidFill>
                    <a:srgbClr val="ffffff"/>
                  </a:solidFill>
                </a:uFill>
                <a:latin typeface="ＭＳ Ｐ明朝"/>
                <a:ea typeface="ＭＳ Ｐ明朝"/>
              </a:rPr>
              <a:t>政府は、本法の施行に当たり、次の事項について適切な措置を講ずるべきである。</a:t>
            </a:r>
            <a:endParaRPr b="0" lang="en-US" sz="1800" spc="-1" strike="noStrike">
              <a:solidFill>
                <a:srgbClr val="000000"/>
              </a:solidFill>
              <a:uFill>
                <a:solidFill>
                  <a:srgbClr val="ffffff"/>
                </a:solidFill>
              </a:uFill>
              <a:latin typeface="Arial"/>
            </a:endParaRPr>
          </a:p>
          <a:p>
            <a:pPr marL="72000" indent="-71640">
              <a:lnSpc>
                <a:spcPct val="150000"/>
              </a:lnSpc>
            </a:pPr>
            <a:r>
              <a:rPr b="0" lang="en-US" sz="1600" spc="-1" strike="noStrike">
                <a:solidFill>
                  <a:srgbClr val="000000"/>
                </a:solidFill>
                <a:uFill>
                  <a:solidFill>
                    <a:srgbClr val="ffffff"/>
                  </a:solidFill>
                </a:uFill>
                <a:latin typeface="ＭＳ Ｐ明朝"/>
                <a:ea typeface="ＭＳ Ｐ明朝"/>
              </a:rPr>
              <a:t>（略）</a:t>
            </a:r>
            <a:endParaRPr b="0" lang="en-US" sz="1800" spc="-1" strike="noStrike">
              <a:solidFill>
                <a:srgbClr val="000000"/>
              </a:solidFill>
              <a:uFill>
                <a:solidFill>
                  <a:srgbClr val="ffffff"/>
                </a:solidFill>
              </a:uFill>
              <a:latin typeface="Arial"/>
            </a:endParaRPr>
          </a:p>
          <a:p>
            <a:pPr marL="274680" indent="-274320">
              <a:lnSpc>
                <a:spcPct val="100000"/>
              </a:lnSpc>
            </a:pPr>
            <a:r>
              <a:rPr b="0" lang="en-US" sz="1600" spc="-1" strike="noStrike">
                <a:solidFill>
                  <a:srgbClr val="000000"/>
                </a:solidFill>
                <a:uFill>
                  <a:solidFill>
                    <a:srgbClr val="ffffff"/>
                  </a:solidFill>
                </a:uFill>
                <a:latin typeface="ＭＳ 明朝"/>
                <a:ea typeface="ＭＳ 明朝"/>
              </a:rPr>
              <a:t>五、所轄庁による社会福祉法人に対する指導監督については、</a:t>
            </a:r>
            <a:r>
              <a:rPr b="0" lang="en-US" sz="1600" spc="-1" strike="noStrike" u="sng">
                <a:solidFill>
                  <a:srgbClr val="000000"/>
                </a:solidFill>
                <a:uFill>
                  <a:solidFill>
                    <a:srgbClr val="ffffff"/>
                  </a:solidFill>
                </a:uFill>
                <a:latin typeface="ＭＳ 明朝"/>
                <a:ea typeface="ＭＳ 明朝"/>
              </a:rPr>
              <a:t>一部の地域において独自の取扱いが散見されるとの指摘</a:t>
            </a:r>
            <a:r>
              <a:rPr b="0" lang="en-US" sz="1600" spc="-1" strike="noStrike">
                <a:solidFill>
                  <a:srgbClr val="000000"/>
                </a:solidFill>
                <a:uFill>
                  <a:solidFill>
                    <a:srgbClr val="ffffff"/>
                  </a:solidFill>
                </a:uFill>
                <a:latin typeface="ＭＳ 明朝"/>
                <a:ea typeface="ＭＳ 明朝"/>
              </a:rPr>
              <a:t>もあることから、</a:t>
            </a:r>
            <a:r>
              <a:rPr b="0" lang="en-US" sz="1600" spc="-1" strike="noStrike" u="sng">
                <a:solidFill>
                  <a:srgbClr val="000000"/>
                </a:solidFill>
                <a:uFill>
                  <a:solidFill>
                    <a:srgbClr val="ffffff"/>
                  </a:solidFill>
                </a:uFill>
                <a:latin typeface="ＭＳ 明朝"/>
                <a:ea typeface="ＭＳ 明朝"/>
              </a:rPr>
              <a:t>国の基準を一層明確化することで標準化を図る</a:t>
            </a:r>
            <a:r>
              <a:rPr b="0" lang="en-US" sz="1600" spc="-1" strike="noStrike">
                <a:solidFill>
                  <a:srgbClr val="000000"/>
                </a:solidFill>
                <a:uFill>
                  <a:solidFill>
                    <a:srgbClr val="ffffff"/>
                  </a:solidFill>
                </a:uFill>
                <a:latin typeface="ＭＳ 明朝"/>
                <a:ea typeface="ＭＳ 明朝"/>
              </a:rPr>
              <a:t>こと。</a:t>
            </a:r>
            <a:endParaRPr b="0" lang="en-US" sz="1800" spc="-1" strike="noStrike">
              <a:solidFill>
                <a:srgbClr val="000000"/>
              </a:solidFill>
              <a:uFill>
                <a:solidFill>
                  <a:srgbClr val="ffffff"/>
                </a:solidFill>
              </a:uFill>
              <a:latin typeface="Arial"/>
            </a:endParaRPr>
          </a:p>
        </p:txBody>
      </p:sp>
      <p:sp>
        <p:nvSpPr>
          <p:cNvPr id="426" name="CustomShape 4"/>
          <p:cNvSpPr/>
          <p:nvPr/>
        </p:nvSpPr>
        <p:spPr>
          <a:xfrm>
            <a:off x="56520" y="404640"/>
            <a:ext cx="9791640" cy="333720"/>
          </a:xfrm>
          <a:prstGeom prst="rect">
            <a:avLst/>
          </a:prstGeom>
          <a:solidFill>
            <a:schemeClr val="accent5">
              <a:lumMod val="40000"/>
              <a:lumOff val="60000"/>
            </a:schemeClr>
          </a:solidFill>
          <a:ln>
            <a:solidFill>
              <a:srgbClr val="4a7ebb"/>
            </a:solidFill>
            <a:round/>
          </a:ln>
          <a:effectLst>
            <a:outerShdw blurRad="40000" dir="5400000" dist="2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Arial"/>
              </a:rPr>
              <a:t>社会福祉法等の一部を改正する法律案に対する附帯決議　平成２７年７月２９日　衆議院厚生労働委員会</a:t>
            </a:r>
            <a:endParaRPr b="0" lang="en-US" sz="1800" spc="-1" strike="noStrike">
              <a:solidFill>
                <a:srgbClr val="000000"/>
              </a:solidFill>
              <a:uFill>
                <a:solidFill>
                  <a:srgbClr val="ffffff"/>
                </a:solidFill>
              </a:uFill>
              <a:latin typeface="Arial"/>
            </a:endParaRPr>
          </a:p>
        </p:txBody>
      </p:sp>
      <p:sp>
        <p:nvSpPr>
          <p:cNvPr id="427" name="CustomShape 5"/>
          <p:cNvSpPr/>
          <p:nvPr/>
        </p:nvSpPr>
        <p:spPr>
          <a:xfrm>
            <a:off x="0" y="2580480"/>
            <a:ext cx="9945360" cy="90072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sp>
      <p:sp>
        <p:nvSpPr>
          <p:cNvPr id="428" name="CustomShape 6"/>
          <p:cNvSpPr/>
          <p:nvPr/>
        </p:nvSpPr>
        <p:spPr>
          <a:xfrm>
            <a:off x="70200" y="2508480"/>
            <a:ext cx="9765000" cy="324720"/>
          </a:xfrm>
          <a:prstGeom prst="rect">
            <a:avLst/>
          </a:prstGeom>
          <a:ln>
            <a:solidFill>
              <a:schemeClr val="bg1"/>
            </a:solidFill>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0" lang="en-US" sz="2400" spc="-1" strike="noStrike">
                <a:solidFill>
                  <a:srgbClr val="000000"/>
                </a:solidFill>
                <a:uFill>
                  <a:solidFill>
                    <a:srgbClr val="ffffff"/>
                  </a:solidFill>
                </a:uFill>
                <a:latin typeface="Calibri"/>
              </a:rPr>
              <a:t>附帯決議②（参議院）</a:t>
            </a:r>
            <a:endParaRPr b="0" lang="en-US" sz="1800" spc="-1" strike="noStrike">
              <a:solidFill>
                <a:srgbClr val="000000"/>
              </a:solidFill>
              <a:uFill>
                <a:solidFill>
                  <a:srgbClr val="ffffff"/>
                </a:solidFill>
              </a:uFill>
              <a:latin typeface="Arial"/>
            </a:endParaRPr>
          </a:p>
        </p:txBody>
      </p:sp>
      <p:sp>
        <p:nvSpPr>
          <p:cNvPr id="429" name="CustomShape 7"/>
          <p:cNvSpPr/>
          <p:nvPr/>
        </p:nvSpPr>
        <p:spPr>
          <a:xfrm>
            <a:off x="56520" y="3285360"/>
            <a:ext cx="9779040" cy="3491640"/>
          </a:xfrm>
          <a:prstGeom prst="rect">
            <a:avLst/>
          </a:prstGeom>
          <a:ln w="6480">
            <a:solidFill>
              <a:schemeClr val="tx1"/>
            </a:solidFill>
            <a:custDash>
              <a:ds d="700000" sp="500000"/>
            </a:custDash>
            <a:round/>
          </a:ln>
        </p:spPr>
        <p:style>
          <a:lnRef idx="2">
            <a:schemeClr val="accent6"/>
          </a:lnRef>
          <a:fillRef idx="1">
            <a:schemeClr val="lt1"/>
          </a:fillRef>
          <a:effectRef idx="0">
            <a:schemeClr val="accent6"/>
          </a:effectRef>
          <a:fontRef idx="minor"/>
        </p:style>
        <p:txBody>
          <a:bodyPr lIns="90000" rIns="90000" tIns="45000" bIns="45000"/>
          <a:p>
            <a:pPr marL="72000" indent="-71640">
              <a:lnSpc>
                <a:spcPct val="150000"/>
              </a:lnSpc>
            </a:pPr>
            <a:r>
              <a:rPr b="0" lang="en-US" sz="1600" spc="-1" strike="noStrike">
                <a:solidFill>
                  <a:srgbClr val="000000"/>
                </a:solidFill>
                <a:uFill>
                  <a:solidFill>
                    <a:srgbClr val="ffffff"/>
                  </a:solidFill>
                </a:uFill>
                <a:latin typeface="ＭＳ Ｐ明朝"/>
                <a:ea typeface="ＭＳ Ｐ明朝"/>
              </a:rPr>
              <a:t>政府は、本法の施行に当たり、次の事項について適切な措置を講ずるべきである。</a:t>
            </a:r>
            <a:endParaRPr b="0" lang="en-US" sz="1800" spc="-1" strike="noStrike">
              <a:solidFill>
                <a:srgbClr val="000000"/>
              </a:solidFill>
              <a:uFill>
                <a:solidFill>
                  <a:srgbClr val="ffffff"/>
                </a:solidFill>
              </a:uFill>
              <a:latin typeface="Arial"/>
            </a:endParaRPr>
          </a:p>
          <a:p>
            <a:pPr marL="72000" indent="-71640">
              <a:lnSpc>
                <a:spcPct val="150000"/>
              </a:lnSpc>
            </a:pPr>
            <a:r>
              <a:rPr b="0" lang="en-US" sz="1600" spc="-1" strike="noStrike">
                <a:solidFill>
                  <a:srgbClr val="000000"/>
                </a:solidFill>
                <a:uFill>
                  <a:solidFill>
                    <a:srgbClr val="ffffff"/>
                  </a:solidFill>
                </a:uFill>
                <a:latin typeface="ＭＳ Ｐ明朝"/>
                <a:ea typeface="ＭＳ Ｐ明朝"/>
              </a:rPr>
              <a:t>（略）</a:t>
            </a:r>
            <a:endParaRPr b="0" lang="en-US" sz="1800" spc="-1" strike="noStrike">
              <a:solidFill>
                <a:srgbClr val="000000"/>
              </a:solidFill>
              <a:uFill>
                <a:solidFill>
                  <a:srgbClr val="ffffff"/>
                </a:solidFill>
              </a:uFill>
              <a:latin typeface="Arial"/>
            </a:endParaRPr>
          </a:p>
          <a:p>
            <a:pPr marL="274680" indent="-274320">
              <a:lnSpc>
                <a:spcPct val="100000"/>
              </a:lnSpc>
            </a:pPr>
            <a:r>
              <a:rPr b="0" lang="en-US" sz="1600" spc="-1" strike="noStrike">
                <a:solidFill>
                  <a:srgbClr val="000000"/>
                </a:solidFill>
                <a:uFill>
                  <a:solidFill>
                    <a:srgbClr val="ffffff"/>
                  </a:solidFill>
                </a:uFill>
                <a:latin typeface="ＭＳ 明朝"/>
                <a:ea typeface="ＭＳ 明朝"/>
              </a:rPr>
              <a:t>六、社会福祉法人の所轄庁については、</a:t>
            </a:r>
            <a:r>
              <a:rPr b="0" lang="en-US" sz="1600" spc="-1" strike="noStrike" u="sng">
                <a:solidFill>
                  <a:srgbClr val="000000"/>
                </a:solidFill>
                <a:uFill>
                  <a:solidFill>
                    <a:srgbClr val="ffffff"/>
                  </a:solidFill>
                </a:uFill>
                <a:latin typeface="ＭＳ 明朝"/>
                <a:ea typeface="ＭＳ 明朝"/>
              </a:rPr>
              <a:t>指導監督等の権限が都道府県から小規模な一般市にも委譲</a:t>
            </a:r>
            <a:r>
              <a:rPr b="0" lang="en-US" sz="1600" spc="-1" strike="noStrike">
                <a:solidFill>
                  <a:srgbClr val="000000"/>
                </a:solidFill>
                <a:uFill>
                  <a:solidFill>
                    <a:srgbClr val="ffffff"/>
                  </a:solidFill>
                </a:uFill>
                <a:latin typeface="ＭＳ 明朝"/>
                <a:ea typeface="ＭＳ 明朝"/>
              </a:rPr>
              <a:t>されていること、社会福祉充実計画の承認等の新たな事務が増えることから、</a:t>
            </a:r>
            <a:r>
              <a:rPr b="0" lang="en-US" sz="1600" spc="-1" strike="noStrike" u="sng">
                <a:solidFill>
                  <a:srgbClr val="000000"/>
                </a:solidFill>
                <a:uFill>
                  <a:solidFill>
                    <a:srgbClr val="ffffff"/>
                  </a:solidFill>
                </a:uFill>
                <a:latin typeface="ＭＳ 明朝"/>
                <a:ea typeface="ＭＳ 明朝"/>
              </a:rPr>
              <a:t>所轄庁に対し適切な支援</a:t>
            </a:r>
            <a:r>
              <a:rPr b="0" lang="en-US" sz="1600" spc="-1" strike="noStrike">
                <a:solidFill>
                  <a:srgbClr val="000000"/>
                </a:solidFill>
                <a:uFill>
                  <a:solidFill>
                    <a:srgbClr val="ffffff"/>
                  </a:solidFill>
                </a:uFill>
                <a:latin typeface="ＭＳ 明朝"/>
                <a:ea typeface="ＭＳ 明朝"/>
              </a:rPr>
              <a:t>を行うとともに、一部の地域において独自の取扱いが散見されるとの指摘があることに鑑み、また、指導監督が法定受託事務であることを踏まえ、指導監督に係る</a:t>
            </a:r>
            <a:r>
              <a:rPr b="0" lang="en-US" sz="1600" spc="-1" strike="noStrike" u="sng">
                <a:solidFill>
                  <a:srgbClr val="000000"/>
                </a:solidFill>
                <a:uFill>
                  <a:solidFill>
                    <a:srgbClr val="ffffff"/>
                  </a:solidFill>
                </a:uFill>
                <a:latin typeface="ＭＳ 明朝"/>
                <a:ea typeface="ＭＳ 明朝"/>
              </a:rPr>
              <a:t>国の基準を一層明確化することで、その標準化を図る</a:t>
            </a:r>
            <a:r>
              <a:rPr b="0" lang="en-US" sz="1600" spc="-1" strike="noStrike">
                <a:solidFill>
                  <a:srgbClr val="000000"/>
                </a:solidFill>
                <a:uFill>
                  <a:solidFill>
                    <a:srgbClr val="ffffff"/>
                  </a:solidFill>
                </a:uFill>
                <a:latin typeface="ＭＳ 明朝"/>
                <a:ea typeface="ＭＳ 明朝"/>
              </a:rPr>
              <a:t>こと。</a:t>
            </a:r>
            <a:endParaRPr b="0" lang="en-US" sz="1800" spc="-1" strike="noStrike">
              <a:solidFill>
                <a:srgbClr val="000000"/>
              </a:solidFill>
              <a:uFill>
                <a:solidFill>
                  <a:srgbClr val="ffffff"/>
                </a:solidFill>
              </a:uFill>
              <a:latin typeface="Arial"/>
            </a:endParaRPr>
          </a:p>
          <a:p>
            <a:pPr marL="274680" indent="-274320">
              <a:lnSpc>
                <a:spcPct val="100000"/>
              </a:lnSpc>
            </a:pPr>
            <a:r>
              <a:rPr b="0" lang="en-US" sz="1600" spc="-1" strike="noStrike">
                <a:solidFill>
                  <a:srgbClr val="000000"/>
                </a:solidFill>
                <a:uFill>
                  <a:solidFill>
                    <a:srgbClr val="ffffff"/>
                  </a:solidFill>
                </a:uFill>
                <a:latin typeface="ＭＳ 明朝"/>
                <a:ea typeface="ＭＳ 明朝"/>
              </a:rPr>
              <a:t>七、社会福祉法人の提供するサービスの質の確保に当たっては、高い能力を発揮する人材の雇用及び職員全体で職務を補い合う業務体制の確立が求められることから、社会福祉法人において労働基準法、労働安全衛生法等の労働関係法令の確実な遵守並びに業務に関する規程の整備及び運用がなされるよう、所要の措置を講ずること。</a:t>
            </a:r>
            <a:endParaRPr b="0" lang="en-US" sz="1800" spc="-1" strike="noStrike">
              <a:solidFill>
                <a:srgbClr val="000000"/>
              </a:solidFill>
              <a:uFill>
                <a:solidFill>
                  <a:srgbClr val="ffffff"/>
                </a:solidFill>
              </a:uFill>
              <a:latin typeface="Arial"/>
            </a:endParaRPr>
          </a:p>
        </p:txBody>
      </p:sp>
      <p:sp>
        <p:nvSpPr>
          <p:cNvPr id="430" name="CustomShape 8"/>
          <p:cNvSpPr/>
          <p:nvPr/>
        </p:nvSpPr>
        <p:spPr>
          <a:xfrm>
            <a:off x="56520" y="2905560"/>
            <a:ext cx="9791640" cy="333720"/>
          </a:xfrm>
          <a:prstGeom prst="rect">
            <a:avLst/>
          </a:prstGeom>
          <a:ln>
            <a:solidFill>
              <a:srgbClr val="4a7ebb"/>
            </a:solidFill>
            <a:round/>
          </a:ln>
          <a:effectLst>
            <a:outerShdw blurRad="40000" dir="5400000" dist="20000" rotWithShape="0">
              <a:srgbClr val="000000">
                <a:alpha val="38000"/>
              </a:srgbClr>
            </a:outerShdw>
          </a:effectLst>
        </p:spPr>
        <p:style>
          <a:lnRef idx="1">
            <a:schemeClr val="accent1"/>
          </a:lnRef>
          <a:fillRef idx="2">
            <a:schemeClr val="accent1"/>
          </a:fillRef>
          <a:effectRef idx="1">
            <a:schemeClr val="accent1"/>
          </a:effectRef>
          <a:fontRef idx="minor"/>
        </p:style>
        <p:txBody>
          <a:bodyPr lIns="90000" rIns="90000" tIns="45000" bIns="45000"/>
          <a:p>
            <a:pPr>
              <a:lnSpc>
                <a:spcPct val="100000"/>
              </a:lnSpc>
            </a:pPr>
            <a:r>
              <a:rPr b="0" lang="en-US" sz="1600" spc="-1" strike="noStrike">
                <a:solidFill>
                  <a:srgbClr val="000000"/>
                </a:solidFill>
                <a:uFill>
                  <a:solidFill>
                    <a:srgbClr val="ffffff"/>
                  </a:solidFill>
                </a:uFill>
                <a:latin typeface="Calibri"/>
              </a:rPr>
              <a:t>社会福祉法等の一部を改正する法律案に対する附帯決議　平成２８年３月１７日　参議院厚生労働委員会</a:t>
            </a:r>
            <a:endParaRPr b="0" lang="en-US" sz="1800" spc="-1" strike="noStrike">
              <a:solidFill>
                <a:srgbClr val="000000"/>
              </a:solidFill>
              <a:uFill>
                <a:solidFill>
                  <a:srgbClr val="ffffff"/>
                </a:solidFill>
              </a:uFill>
              <a:latin typeface="Arial"/>
            </a:endParaRPr>
          </a:p>
        </p:txBody>
      </p:sp>
      <p:sp>
        <p:nvSpPr>
          <p:cNvPr id="431" name="TextShape 9"/>
          <p:cNvSpPr txBox="1"/>
          <p:nvPr/>
        </p:nvSpPr>
        <p:spPr>
          <a:xfrm>
            <a:off x="7473240" y="638136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a:t>
            </a:r>
            <a:endParaRPr b="0" lang="en-US" sz="1400" spc="-1" strike="noStrike">
              <a:solidFill>
                <a:srgbClr val="000000"/>
              </a:solidFill>
              <a:uFill>
                <a:solidFill>
                  <a:srgbClr val="ffffff"/>
                </a:solidFill>
              </a:uFill>
              <a:latin typeface="Times New Roman"/>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9" name="TextShape 1"/>
          <p:cNvSpPr txBox="1"/>
          <p:nvPr/>
        </p:nvSpPr>
        <p:spPr>
          <a:xfrm>
            <a:off x="0" y="-201600"/>
            <a:ext cx="9905760" cy="755640"/>
          </a:xfrm>
          <a:prstGeom prst="rect">
            <a:avLst/>
          </a:prstGeom>
          <a:noFill/>
          <a:ln>
            <a:noFill/>
          </a:ln>
        </p:spPr>
        <p:txBody>
          <a:bodyPr anchor="ctr"/>
          <a:p>
            <a:pPr algn="ctr">
              <a:lnSpc>
                <a:spcPct val="100000"/>
              </a:lnSpc>
            </a:pPr>
            <a:r>
              <a:rPr b="1" lang="ja-JP" sz="2200" spc="-1" strike="noStrike">
                <a:solidFill>
                  <a:srgbClr val="000000"/>
                </a:solidFill>
                <a:uFill>
                  <a:solidFill>
                    <a:srgbClr val="ffffff"/>
                  </a:solidFill>
                </a:uFill>
                <a:latin typeface="メイリオ"/>
                <a:ea typeface="メイリオ"/>
              </a:rPr>
              <a:t>法第</a:t>
            </a:r>
            <a:r>
              <a:rPr b="1" lang="ja-JP" sz="2200" spc="-1" strike="noStrike">
                <a:solidFill>
                  <a:srgbClr val="000000"/>
                </a:solidFill>
                <a:uFill>
                  <a:solidFill>
                    <a:srgbClr val="ffffff"/>
                  </a:solidFill>
                </a:uFill>
                <a:latin typeface="メイリオ"/>
                <a:ea typeface="メイリオ"/>
              </a:rPr>
              <a:t>59</a:t>
            </a:r>
            <a:r>
              <a:rPr b="1" lang="ja-JP" sz="2200" spc="-1" strike="noStrike">
                <a:solidFill>
                  <a:srgbClr val="000000"/>
                </a:solidFill>
                <a:uFill>
                  <a:solidFill>
                    <a:srgbClr val="ffffff"/>
                  </a:solidFill>
                </a:uFill>
                <a:latin typeface="メイリオ"/>
                <a:ea typeface="メイリオ"/>
              </a:rPr>
              <a:t>条の規定により社会福祉法人が届出を行う書類等の公表について①</a:t>
            </a:r>
            <a:endParaRPr b="0" lang="ja-JP" sz="1800" spc="-1" strike="noStrike">
              <a:solidFill>
                <a:srgbClr val="000000"/>
              </a:solidFill>
              <a:uFill>
                <a:solidFill>
                  <a:srgbClr val="ffffff"/>
                </a:solidFill>
              </a:uFill>
              <a:latin typeface="Calibri"/>
            </a:endParaRPr>
          </a:p>
        </p:txBody>
      </p:sp>
      <p:sp>
        <p:nvSpPr>
          <p:cNvPr id="980" name="CustomShape 2"/>
          <p:cNvSpPr/>
          <p:nvPr/>
        </p:nvSpPr>
        <p:spPr>
          <a:xfrm>
            <a:off x="898560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49</a:t>
            </a:r>
            <a:endParaRPr b="0" lang="en-US" sz="1200" spc="-1" strike="noStrike">
              <a:solidFill>
                <a:srgbClr val="000000"/>
              </a:solidFill>
              <a:uFill>
                <a:solidFill>
                  <a:srgbClr val="ffffff"/>
                </a:solidFill>
              </a:uFill>
              <a:latin typeface="Arial"/>
            </a:endParaRPr>
          </a:p>
        </p:txBody>
      </p:sp>
      <p:pic>
        <p:nvPicPr>
          <p:cNvPr id="981" name="Picture 33" descr=""/>
          <p:cNvPicPr/>
          <p:nvPr/>
        </p:nvPicPr>
        <p:blipFill>
          <a:blip r:embed="rId1"/>
          <a:stretch/>
        </p:blipFill>
        <p:spPr>
          <a:xfrm>
            <a:off x="416160" y="332640"/>
            <a:ext cx="8859600" cy="6490440"/>
          </a:xfrm>
          <a:prstGeom prst="rect">
            <a:avLst/>
          </a:prstGeom>
          <a:ln>
            <a:noFill/>
          </a:ln>
        </p:spPr>
      </p:pic>
    </p:spTree>
  </p:cSld>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2" name="CustomShape 1"/>
          <p:cNvSpPr/>
          <p:nvPr/>
        </p:nvSpPr>
        <p:spPr>
          <a:xfrm>
            <a:off x="626760" y="6357240"/>
            <a:ext cx="9006480" cy="547200"/>
          </a:xfrm>
          <a:prstGeom prst="rect">
            <a:avLst/>
          </a:prstGeom>
          <a:noFill/>
          <a:ln>
            <a:noFill/>
          </a:ln>
        </p:spPr>
        <p:style>
          <a:lnRef idx="0"/>
          <a:fillRef idx="0"/>
          <a:effectRef idx="0"/>
          <a:fontRef idx="minor"/>
        </p:style>
        <p:txBody>
          <a:bodyPr lIns="90000" rIns="90000" tIns="45000" bIns="45000"/>
          <a:p>
            <a:pPr>
              <a:lnSpc>
                <a:spcPct val="100000"/>
              </a:lnSpc>
            </a:pPr>
            <a:r>
              <a:rPr b="0" lang="en-US" sz="1000" spc="-1" strike="noStrike">
                <a:solidFill>
                  <a:srgbClr val="000000"/>
                </a:solidFill>
                <a:uFill>
                  <a:solidFill>
                    <a:srgbClr val="ffffff"/>
                  </a:solidFill>
                </a:uFill>
                <a:latin typeface="Calibri"/>
              </a:rPr>
              <a:t>（注）・システムとは、社会福祉法人の財務諸表等電子開示システムをいう。</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Calibri"/>
              </a:rPr>
              <a:t>　　　・実線はシステムを用いるもの。点線はシステムを用いないもの。</a:t>
            </a:r>
            <a:endParaRPr b="0" lang="en-US" sz="1800" spc="-1" strike="noStrike">
              <a:solidFill>
                <a:srgbClr val="000000"/>
              </a:solidFill>
              <a:uFill>
                <a:solidFill>
                  <a:srgbClr val="ffffff"/>
                </a:solidFill>
              </a:uFill>
              <a:latin typeface="Arial"/>
            </a:endParaRPr>
          </a:p>
          <a:p>
            <a:pPr>
              <a:lnSpc>
                <a:spcPct val="100000"/>
              </a:lnSpc>
            </a:pPr>
            <a:r>
              <a:rPr b="0" lang="en-US" sz="1000" spc="-1" strike="noStrike">
                <a:solidFill>
                  <a:srgbClr val="000000"/>
                </a:solidFill>
                <a:uFill>
                  <a:solidFill>
                    <a:srgbClr val="ffffff"/>
                  </a:solidFill>
                </a:uFill>
                <a:latin typeface="Calibri"/>
              </a:rPr>
              <a:t>　　　・社会福祉充実計画については、公表はシステムで行うものであるが、承認申請は文書で行う必要があるので留意すること。</a:t>
            </a:r>
            <a:endParaRPr b="0" lang="en-US" sz="1800" spc="-1" strike="noStrike">
              <a:solidFill>
                <a:srgbClr val="000000"/>
              </a:solidFill>
              <a:uFill>
                <a:solidFill>
                  <a:srgbClr val="ffffff"/>
                </a:solidFill>
              </a:uFill>
              <a:latin typeface="Arial"/>
            </a:endParaRPr>
          </a:p>
        </p:txBody>
      </p:sp>
      <p:sp>
        <p:nvSpPr>
          <p:cNvPr id="983" name="CustomShape 2"/>
          <p:cNvSpPr/>
          <p:nvPr/>
        </p:nvSpPr>
        <p:spPr>
          <a:xfrm>
            <a:off x="8938440" y="6476040"/>
            <a:ext cx="982800" cy="335520"/>
          </a:xfrm>
          <a:prstGeom prst="rect">
            <a:avLst/>
          </a:prstGeom>
          <a:noFill/>
          <a:ln>
            <a:noFill/>
          </a:ln>
        </p:spPr>
        <p:style>
          <a:lnRef idx="0"/>
          <a:fillRef idx="0"/>
          <a:effectRef idx="0"/>
          <a:fontRef idx="minor"/>
        </p:style>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50</a:t>
            </a:r>
            <a:endParaRPr b="0" lang="en-US" sz="1200" spc="-1" strike="noStrike">
              <a:solidFill>
                <a:srgbClr val="000000"/>
              </a:solidFill>
              <a:uFill>
                <a:solidFill>
                  <a:srgbClr val="ffffff"/>
                </a:solidFill>
              </a:uFill>
              <a:latin typeface="Arial"/>
            </a:endParaRPr>
          </a:p>
        </p:txBody>
      </p:sp>
      <p:sp>
        <p:nvSpPr>
          <p:cNvPr id="984" name="CustomShape 3"/>
          <p:cNvSpPr/>
          <p:nvPr/>
        </p:nvSpPr>
        <p:spPr>
          <a:xfrm>
            <a:off x="0" y="-201600"/>
            <a:ext cx="9905760" cy="755640"/>
          </a:xfrm>
          <a:prstGeom prst="rect">
            <a:avLst/>
          </a:prstGeom>
          <a:noFill/>
          <a:ln>
            <a:noFill/>
          </a:ln>
        </p:spPr>
        <p:style>
          <a:lnRef idx="0"/>
          <a:fillRef idx="0"/>
          <a:effectRef idx="0"/>
          <a:fontRef idx="minor"/>
        </p:style>
        <p:txBody>
          <a:bodyPr anchor="ctr"/>
          <a:p>
            <a:pPr algn="ctr">
              <a:lnSpc>
                <a:spcPct val="100000"/>
              </a:lnSpc>
            </a:pPr>
            <a:r>
              <a:rPr b="1" lang="en-US" sz="2200" spc="-1" strike="noStrike">
                <a:solidFill>
                  <a:srgbClr val="000000"/>
                </a:solidFill>
                <a:uFill>
                  <a:solidFill>
                    <a:srgbClr val="ffffff"/>
                  </a:solidFill>
                </a:uFill>
                <a:latin typeface="メイリオ"/>
                <a:ea typeface="メイリオ"/>
              </a:rPr>
              <a:t>法第</a:t>
            </a:r>
            <a:r>
              <a:rPr b="1" lang="en-US" sz="2200" spc="-1" strike="noStrike">
                <a:solidFill>
                  <a:srgbClr val="000000"/>
                </a:solidFill>
                <a:uFill>
                  <a:solidFill>
                    <a:srgbClr val="ffffff"/>
                  </a:solidFill>
                </a:uFill>
                <a:latin typeface="メイリオ"/>
                <a:ea typeface="メイリオ"/>
              </a:rPr>
              <a:t>59</a:t>
            </a:r>
            <a:r>
              <a:rPr b="1" lang="en-US" sz="2200" spc="-1" strike="noStrike">
                <a:solidFill>
                  <a:srgbClr val="000000"/>
                </a:solidFill>
                <a:uFill>
                  <a:solidFill>
                    <a:srgbClr val="ffffff"/>
                  </a:solidFill>
                </a:uFill>
                <a:latin typeface="メイリオ"/>
                <a:ea typeface="メイリオ"/>
              </a:rPr>
              <a:t>条の規定により社会福祉法人が届出を行う書類等の公表について②</a:t>
            </a:r>
            <a:endParaRPr b="0" lang="en-US" sz="4400" spc="-1" strike="noStrike">
              <a:solidFill>
                <a:srgbClr val="000000"/>
              </a:solidFill>
              <a:uFill>
                <a:solidFill>
                  <a:srgbClr val="ffffff"/>
                </a:solidFill>
              </a:uFill>
              <a:latin typeface="Arial"/>
            </a:endParaRPr>
          </a:p>
        </p:txBody>
      </p:sp>
      <p:pic>
        <p:nvPicPr>
          <p:cNvPr id="985" name="" descr=""/>
          <p:cNvPicPr/>
          <p:nvPr/>
        </p:nvPicPr>
        <p:blipFill>
          <a:blip r:embed="rId1"/>
          <a:stretch/>
        </p:blipFill>
        <p:spPr>
          <a:xfrm>
            <a:off x="622440" y="330120"/>
            <a:ext cx="8648640" cy="608328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2" name="CustomShape 1"/>
          <p:cNvSpPr/>
          <p:nvPr/>
        </p:nvSpPr>
        <p:spPr>
          <a:xfrm>
            <a:off x="194400" y="44640"/>
            <a:ext cx="9515520" cy="575640"/>
          </a:xfrm>
          <a:prstGeom prst="bevel">
            <a:avLst>
              <a:gd name="adj" fmla="val 12500"/>
            </a:avLst>
          </a:prstGeom>
          <a:solidFill>
            <a:schemeClr val="accent1">
              <a:lumMod val="20000"/>
              <a:lumOff val="80000"/>
            </a:schemeClr>
          </a:solidFill>
          <a:ln w="1260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2400" spc="-1" strike="noStrike">
                <a:solidFill>
                  <a:srgbClr val="000000"/>
                </a:solidFill>
                <a:uFill>
                  <a:solidFill>
                    <a:srgbClr val="ffffff"/>
                  </a:solidFill>
                </a:uFill>
                <a:latin typeface="ＤＦ特太ゴシック体"/>
                <a:ea typeface="ＤＦ特太ゴシック体"/>
              </a:rPr>
              <a:t>社会福祉法人に対する指導監督の流れ</a:t>
            </a:r>
            <a:endParaRPr b="0" lang="en-US" sz="1800" spc="-1" strike="noStrike">
              <a:solidFill>
                <a:srgbClr val="000000"/>
              </a:solidFill>
              <a:uFill>
                <a:solidFill>
                  <a:srgbClr val="ffffff"/>
                </a:solidFill>
              </a:uFill>
              <a:latin typeface="Arial"/>
            </a:endParaRPr>
          </a:p>
        </p:txBody>
      </p:sp>
      <p:sp>
        <p:nvSpPr>
          <p:cNvPr id="433" name="CustomShape 2"/>
          <p:cNvSpPr/>
          <p:nvPr/>
        </p:nvSpPr>
        <p:spPr>
          <a:xfrm>
            <a:off x="194400" y="692640"/>
            <a:ext cx="9509760" cy="359640"/>
          </a:xfrm>
          <a:prstGeom prst="roundRect">
            <a:avLst>
              <a:gd name="adj" fmla="val 16667"/>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nSpc>
                <a:spcPct val="100000"/>
              </a:lnSpc>
            </a:pPr>
            <a:r>
              <a:rPr b="0" lang="en-US" sz="1600" spc="-1" strike="noStrike">
                <a:solidFill>
                  <a:srgbClr val="000000"/>
                </a:solidFill>
                <a:uFill>
                  <a:solidFill>
                    <a:srgbClr val="ffffff"/>
                  </a:solidFill>
                </a:uFill>
                <a:latin typeface="Calibri"/>
              </a:rPr>
              <a:t>■</a:t>
            </a:r>
            <a:r>
              <a:rPr b="0" lang="en-US" sz="1600" spc="-1" strike="noStrike">
                <a:solidFill>
                  <a:srgbClr val="000000"/>
                </a:solidFill>
                <a:uFill>
                  <a:solidFill>
                    <a:srgbClr val="ffffff"/>
                  </a:solidFill>
                </a:uFill>
                <a:latin typeface="Calibri"/>
              </a:rPr>
              <a:t>社会福祉法における社会福祉法人に対する行政上の監督に関する仕組みは、以下のとおり。</a:t>
            </a:r>
            <a:endParaRPr b="0" lang="en-US" sz="1800" spc="-1" strike="noStrike">
              <a:solidFill>
                <a:srgbClr val="000000"/>
              </a:solidFill>
              <a:uFill>
                <a:solidFill>
                  <a:srgbClr val="ffffff"/>
                </a:solidFill>
              </a:uFill>
              <a:latin typeface="Arial"/>
            </a:endParaRPr>
          </a:p>
        </p:txBody>
      </p:sp>
      <p:sp>
        <p:nvSpPr>
          <p:cNvPr id="434" name="CustomShape 3"/>
          <p:cNvSpPr/>
          <p:nvPr/>
        </p:nvSpPr>
        <p:spPr>
          <a:xfrm>
            <a:off x="1208520" y="1582200"/>
            <a:ext cx="467640" cy="3214440"/>
          </a:xfrm>
          <a:prstGeom prst="roundRect">
            <a:avLst>
              <a:gd name="adj" fmla="val 25551"/>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定期監査</a:t>
            </a:r>
            <a:r>
              <a:rPr b="0" lang="en-US" sz="1050" spc="-1" strike="noStrike">
                <a:solidFill>
                  <a:srgbClr val="000000"/>
                </a:solidFill>
                <a:uFill>
                  <a:solidFill>
                    <a:srgbClr val="ffffff"/>
                  </a:solidFill>
                </a:uFill>
                <a:latin typeface="ＤＦ特太ゴシック体"/>
                <a:ea typeface="ＤＦ特太ゴシック体"/>
              </a:rPr>
              <a:t>（監査実施計画に基づく監査）</a:t>
            </a:r>
            <a:endParaRPr b="0" lang="en-US" sz="1800" spc="-1" strike="noStrike">
              <a:solidFill>
                <a:srgbClr val="000000"/>
              </a:solidFill>
              <a:uFill>
                <a:solidFill>
                  <a:srgbClr val="ffffff"/>
                </a:solidFill>
              </a:uFill>
              <a:latin typeface="Arial"/>
            </a:endParaRPr>
          </a:p>
        </p:txBody>
      </p:sp>
      <p:sp>
        <p:nvSpPr>
          <p:cNvPr id="435" name="CustomShape 4"/>
          <p:cNvSpPr/>
          <p:nvPr/>
        </p:nvSpPr>
        <p:spPr>
          <a:xfrm>
            <a:off x="704520" y="2457000"/>
            <a:ext cx="503640" cy="1259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36" name="CustomShape 5"/>
          <p:cNvSpPr/>
          <p:nvPr/>
        </p:nvSpPr>
        <p:spPr>
          <a:xfrm>
            <a:off x="2216880" y="1264320"/>
            <a:ext cx="359640" cy="143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300" spc="-1" strike="noStrike">
                <a:solidFill>
                  <a:srgbClr val="000000"/>
                </a:solidFill>
                <a:uFill>
                  <a:solidFill>
                    <a:srgbClr val="ffffff"/>
                  </a:solidFill>
                </a:uFill>
                <a:latin typeface="Calibri"/>
              </a:rPr>
              <a:t>改善事項なし</a:t>
            </a:r>
            <a:endParaRPr b="0" lang="en-US" sz="1800" spc="-1" strike="noStrike">
              <a:solidFill>
                <a:srgbClr val="000000"/>
              </a:solidFill>
              <a:uFill>
                <a:solidFill>
                  <a:srgbClr val="ffffff"/>
                </a:solidFill>
              </a:uFill>
              <a:latin typeface="Arial"/>
            </a:endParaRPr>
          </a:p>
        </p:txBody>
      </p:sp>
      <p:sp>
        <p:nvSpPr>
          <p:cNvPr id="437" name="CustomShape 6"/>
          <p:cNvSpPr/>
          <p:nvPr/>
        </p:nvSpPr>
        <p:spPr>
          <a:xfrm>
            <a:off x="3764880" y="1268640"/>
            <a:ext cx="5945040" cy="716040"/>
          </a:xfrm>
          <a:prstGeom prst="ellipse">
            <a:avLst/>
          </a:prstGeom>
          <a:solidFill>
            <a:schemeClr val="tx2">
              <a:lumMod val="20000"/>
              <a:lumOff val="80000"/>
            </a:schemeClr>
          </a:solidFill>
          <a:ln w="507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1" lang="en-US" sz="2400" spc="-1" strike="noStrike">
                <a:solidFill>
                  <a:srgbClr val="000000"/>
                </a:solidFill>
                <a:uFill>
                  <a:solidFill>
                    <a:srgbClr val="ffffff"/>
                  </a:solidFill>
                </a:uFill>
                <a:latin typeface="Calibri"/>
              </a:rPr>
              <a:t>運営の適正化</a:t>
            </a:r>
            <a:endParaRPr b="0" lang="en-US" sz="1800" spc="-1" strike="noStrike">
              <a:solidFill>
                <a:srgbClr val="000000"/>
              </a:solidFill>
              <a:uFill>
                <a:solidFill>
                  <a:srgbClr val="ffffff"/>
                </a:solidFill>
              </a:uFill>
              <a:latin typeface="Arial"/>
            </a:endParaRPr>
          </a:p>
        </p:txBody>
      </p:sp>
      <p:sp>
        <p:nvSpPr>
          <p:cNvPr id="438" name="CustomShape 7"/>
          <p:cNvSpPr/>
          <p:nvPr/>
        </p:nvSpPr>
        <p:spPr>
          <a:xfrm>
            <a:off x="7329240" y="2709000"/>
            <a:ext cx="359640" cy="2123640"/>
          </a:xfrm>
          <a:prstGeom prst="roundRect">
            <a:avLst>
              <a:gd name="adj" fmla="val 25551"/>
            </a:avLst>
          </a:prstGeom>
          <a:solidFill>
            <a:srgbClr val="a9da74"/>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改善命令</a:t>
            </a:r>
            <a:endParaRPr b="0" lang="en-US" sz="1800" spc="-1" strike="noStrike">
              <a:solidFill>
                <a:srgbClr val="000000"/>
              </a:solidFill>
              <a:uFill>
                <a:solidFill>
                  <a:srgbClr val="ffffff"/>
                </a:solidFill>
              </a:uFill>
              <a:latin typeface="Arial"/>
            </a:endParaRPr>
          </a:p>
        </p:txBody>
      </p:sp>
      <p:sp>
        <p:nvSpPr>
          <p:cNvPr id="439" name="CustomShape 8"/>
          <p:cNvSpPr/>
          <p:nvPr/>
        </p:nvSpPr>
        <p:spPr>
          <a:xfrm>
            <a:off x="7919280" y="2709000"/>
            <a:ext cx="827640" cy="2123640"/>
          </a:xfrm>
          <a:prstGeom prst="roundRect">
            <a:avLst>
              <a:gd name="adj" fmla="val 13602"/>
            </a:avLst>
          </a:prstGeom>
          <a:solidFill>
            <a:srgbClr val="a9da74"/>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業務停止命令</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ＤＦ特太ゴシック体"/>
                <a:ea typeface="ＤＦ特太ゴシック体"/>
              </a:rPr>
              <a:t>又は</a:t>
            </a:r>
            <a:r>
              <a:rPr b="0" lang="en-US" sz="1800" spc="-1" strike="noStrike">
                <a:solidFill>
                  <a:srgbClr val="000000"/>
                </a:solidFill>
                <a:uFill>
                  <a:solidFill>
                    <a:srgbClr val="ffffff"/>
                  </a:solidFill>
                </a:uFill>
                <a:latin typeface="ＤＦ特太ゴシック体"/>
                <a:ea typeface="ＤＦ特太ゴシック体"/>
              </a:rPr>
              <a:t>役員解職勧告</a:t>
            </a:r>
            <a:endParaRPr b="0" lang="en-US" sz="1800" spc="-1" strike="noStrike">
              <a:solidFill>
                <a:srgbClr val="000000"/>
              </a:solidFill>
              <a:uFill>
                <a:solidFill>
                  <a:srgbClr val="ffffff"/>
                </a:solidFill>
              </a:uFill>
              <a:latin typeface="Arial"/>
            </a:endParaRPr>
          </a:p>
        </p:txBody>
      </p:sp>
      <p:sp>
        <p:nvSpPr>
          <p:cNvPr id="440" name="CustomShape 9"/>
          <p:cNvSpPr/>
          <p:nvPr/>
        </p:nvSpPr>
        <p:spPr>
          <a:xfrm>
            <a:off x="7671960" y="3101040"/>
            <a:ext cx="232920" cy="1223640"/>
          </a:xfrm>
          <a:prstGeom prst="right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p:style>
      </p:sp>
      <p:sp>
        <p:nvSpPr>
          <p:cNvPr id="441" name="CustomShape 10"/>
          <p:cNvSpPr/>
          <p:nvPr/>
        </p:nvSpPr>
        <p:spPr>
          <a:xfrm>
            <a:off x="9129600" y="2709000"/>
            <a:ext cx="503640" cy="2123640"/>
          </a:xfrm>
          <a:prstGeom prst="roundRect">
            <a:avLst>
              <a:gd name="adj" fmla="val 8272"/>
            </a:avLst>
          </a:prstGeom>
          <a:solidFill>
            <a:srgbClr val="a9da74"/>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解散命令</a:t>
            </a:r>
            <a:endParaRPr b="0" lang="en-US" sz="1800" spc="-1" strike="noStrike">
              <a:solidFill>
                <a:srgbClr val="000000"/>
              </a:solidFill>
              <a:uFill>
                <a:solidFill>
                  <a:srgbClr val="ffffff"/>
                </a:solidFill>
              </a:uFill>
              <a:latin typeface="Arial"/>
            </a:endParaRPr>
          </a:p>
        </p:txBody>
      </p:sp>
      <p:sp>
        <p:nvSpPr>
          <p:cNvPr id="442" name="CustomShape 11"/>
          <p:cNvSpPr/>
          <p:nvPr/>
        </p:nvSpPr>
        <p:spPr>
          <a:xfrm>
            <a:off x="8769600" y="3092040"/>
            <a:ext cx="359640" cy="1223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43" name="CustomShape 12"/>
          <p:cNvSpPr/>
          <p:nvPr/>
        </p:nvSpPr>
        <p:spPr>
          <a:xfrm>
            <a:off x="2864880" y="5265360"/>
            <a:ext cx="503640" cy="1547640"/>
          </a:xfrm>
          <a:prstGeom prst="roundRect">
            <a:avLst>
              <a:gd name="adj" fmla="val 25551"/>
            </a:avLst>
          </a:prstGeom>
          <a:solidFill>
            <a:srgbClr val="a9da74"/>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特別監査</a:t>
            </a:r>
            <a:endParaRPr b="0" lang="en-US" sz="1800" spc="-1" strike="noStrike">
              <a:solidFill>
                <a:srgbClr val="000000"/>
              </a:solidFill>
              <a:uFill>
                <a:solidFill>
                  <a:srgbClr val="ffffff"/>
                </a:solidFill>
              </a:uFill>
              <a:latin typeface="Arial"/>
            </a:endParaRPr>
          </a:p>
        </p:txBody>
      </p:sp>
      <p:sp>
        <p:nvSpPr>
          <p:cNvPr id="444" name="CustomShape 13"/>
          <p:cNvSpPr/>
          <p:nvPr/>
        </p:nvSpPr>
        <p:spPr>
          <a:xfrm>
            <a:off x="7905240" y="4970880"/>
            <a:ext cx="340920" cy="1655640"/>
          </a:xfrm>
          <a:prstGeom prst="wedgeRectCallout">
            <a:avLst>
              <a:gd name="adj1" fmla="val -92537"/>
              <a:gd name="adj2" fmla="val -102322"/>
            </a:avLst>
          </a:prstGeom>
          <a:noFill/>
          <a:ln w="9360">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nSpc>
                <a:spcPct val="100000"/>
              </a:lnSpc>
            </a:pPr>
            <a:r>
              <a:rPr b="0" lang="en-US" sz="1100" spc="-1" strike="noStrike">
                <a:solidFill>
                  <a:srgbClr val="000000"/>
                </a:solidFill>
                <a:uFill>
                  <a:solidFill>
                    <a:srgbClr val="ffffff"/>
                  </a:solidFill>
                </a:uFill>
                <a:latin typeface="ＭＳ Ｐ明朝"/>
                <a:ea typeface="ＭＳ Ｐ明朝"/>
              </a:rPr>
              <a:t>改善命令に従わないとき</a:t>
            </a:r>
            <a:endParaRPr b="0" lang="en-US" sz="1800" spc="-1" strike="noStrike">
              <a:solidFill>
                <a:srgbClr val="000000"/>
              </a:solidFill>
              <a:uFill>
                <a:solidFill>
                  <a:srgbClr val="ffffff"/>
                </a:solidFill>
              </a:uFill>
              <a:latin typeface="Arial"/>
            </a:endParaRPr>
          </a:p>
        </p:txBody>
      </p:sp>
      <p:sp>
        <p:nvSpPr>
          <p:cNvPr id="445" name="CustomShape 14"/>
          <p:cNvSpPr/>
          <p:nvPr/>
        </p:nvSpPr>
        <p:spPr>
          <a:xfrm>
            <a:off x="8507160" y="4977360"/>
            <a:ext cx="1367640" cy="1655640"/>
          </a:xfrm>
          <a:prstGeom prst="wedgeRectCallout">
            <a:avLst>
              <a:gd name="adj1" fmla="val 25556"/>
              <a:gd name="adj2" fmla="val -71349"/>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87480" indent="-87120">
              <a:lnSpc>
                <a:spcPct val="100000"/>
              </a:lnSpc>
            </a:pPr>
            <a:r>
              <a:rPr b="0" lang="en-US" sz="1050" spc="-1" strike="noStrike">
                <a:solidFill>
                  <a:srgbClr val="000000"/>
                </a:solidFill>
                <a:uFill>
                  <a:solidFill>
                    <a:srgbClr val="ffffff"/>
                  </a:solidFill>
                </a:uFill>
                <a:latin typeface="ＭＳ Ｐ明朝"/>
                <a:ea typeface="ＭＳ Ｐ明朝"/>
              </a:rPr>
              <a:t>○</a:t>
            </a:r>
            <a:r>
              <a:rPr b="0" lang="en-US" sz="1050" spc="-1" strike="noStrike">
                <a:solidFill>
                  <a:srgbClr val="000000"/>
                </a:solidFill>
                <a:uFill>
                  <a:solidFill>
                    <a:srgbClr val="ffffff"/>
                  </a:solidFill>
                </a:uFill>
                <a:latin typeface="ＭＳ Ｐ明朝"/>
                <a:ea typeface="ＭＳ Ｐ明朝"/>
              </a:rPr>
              <a:t>行政指導、改善命令、業務停止命令及び役員解職勧告によっても監督の目的を達成することができないとき</a:t>
            </a:r>
            <a:endParaRPr b="0" lang="en-US" sz="1800" spc="-1" strike="noStrike">
              <a:solidFill>
                <a:srgbClr val="000000"/>
              </a:solidFill>
              <a:uFill>
                <a:solidFill>
                  <a:srgbClr val="ffffff"/>
                </a:solidFill>
              </a:uFill>
              <a:latin typeface="Arial"/>
            </a:endParaRPr>
          </a:p>
          <a:p>
            <a:pPr marL="87480" indent="-87120">
              <a:lnSpc>
                <a:spcPct val="100000"/>
              </a:lnSpc>
            </a:pPr>
            <a:r>
              <a:rPr b="0" lang="en-US" sz="1050" spc="-1" strike="noStrike">
                <a:solidFill>
                  <a:srgbClr val="000000"/>
                </a:solidFill>
                <a:uFill>
                  <a:solidFill>
                    <a:srgbClr val="ffffff"/>
                  </a:solidFill>
                </a:uFill>
                <a:latin typeface="ＭＳ Ｐ明朝"/>
                <a:ea typeface="ＭＳ Ｐ明朝"/>
              </a:rPr>
              <a:t>○</a:t>
            </a:r>
            <a:r>
              <a:rPr b="0" lang="en-US" sz="1050" spc="-1" strike="noStrike">
                <a:solidFill>
                  <a:srgbClr val="000000"/>
                </a:solidFill>
                <a:uFill>
                  <a:solidFill>
                    <a:srgbClr val="ffffff"/>
                  </a:solidFill>
                </a:uFill>
                <a:latin typeface="ＭＳ Ｐ明朝"/>
                <a:ea typeface="ＭＳ Ｐ明朝"/>
              </a:rPr>
              <a:t>正当な事由なく１年以上にわたって事業を行わないとき</a:t>
            </a:r>
            <a:endParaRPr b="0" lang="en-US" sz="1800" spc="-1" strike="noStrike">
              <a:solidFill>
                <a:srgbClr val="000000"/>
              </a:solidFill>
              <a:uFill>
                <a:solidFill>
                  <a:srgbClr val="ffffff"/>
                </a:solidFill>
              </a:uFill>
              <a:latin typeface="Arial"/>
            </a:endParaRPr>
          </a:p>
        </p:txBody>
      </p:sp>
      <p:sp>
        <p:nvSpPr>
          <p:cNvPr id="446" name="CustomShape 15"/>
          <p:cNvSpPr/>
          <p:nvPr/>
        </p:nvSpPr>
        <p:spPr>
          <a:xfrm>
            <a:off x="2216520" y="3132720"/>
            <a:ext cx="359640" cy="1439640"/>
          </a:xfrm>
          <a:prstGeom prst="rect">
            <a:avLst/>
          </a:prstGeom>
          <a:no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300" spc="-1" strike="noStrike">
                <a:solidFill>
                  <a:srgbClr val="000000"/>
                </a:solidFill>
                <a:uFill>
                  <a:solidFill>
                    <a:srgbClr val="ffffff"/>
                  </a:solidFill>
                </a:uFill>
                <a:latin typeface="Calibri"/>
              </a:rPr>
              <a:t>改善事項あり</a:t>
            </a:r>
            <a:endParaRPr b="0" lang="en-US" sz="1800" spc="-1" strike="noStrike">
              <a:solidFill>
                <a:srgbClr val="000000"/>
              </a:solidFill>
              <a:uFill>
                <a:solidFill>
                  <a:srgbClr val="ffffff"/>
                </a:solidFill>
              </a:uFill>
              <a:latin typeface="Arial"/>
            </a:endParaRPr>
          </a:p>
        </p:txBody>
      </p:sp>
      <p:sp>
        <p:nvSpPr>
          <p:cNvPr id="447" name="CustomShape 16"/>
          <p:cNvSpPr/>
          <p:nvPr/>
        </p:nvSpPr>
        <p:spPr>
          <a:xfrm>
            <a:off x="7275960" y="4977360"/>
            <a:ext cx="467640" cy="1655640"/>
          </a:xfrm>
          <a:prstGeom prst="wedgeRectCallout">
            <a:avLst>
              <a:gd name="adj1" fmla="val -135452"/>
              <a:gd name="adj2" fmla="val -66451"/>
            </a:avLst>
          </a:prstGeom>
          <a:noFill/>
          <a:ln w="9360">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nSpc>
                <a:spcPct val="100000"/>
              </a:lnSpc>
            </a:pPr>
            <a:r>
              <a:rPr b="0" lang="en-US" sz="1050" spc="-1" strike="noStrike">
                <a:solidFill>
                  <a:srgbClr val="000000"/>
                </a:solidFill>
                <a:uFill>
                  <a:solidFill>
                    <a:srgbClr val="ffffff"/>
                  </a:solidFill>
                </a:uFill>
                <a:latin typeface="ＭＳ Ｐ明朝"/>
                <a:ea typeface="ＭＳ Ｐ明朝"/>
              </a:rPr>
              <a:t>正当な理由がなく、改善勧告に係る措置をとらなかったとき</a:t>
            </a:r>
            <a:endParaRPr b="0" lang="en-US" sz="1800" spc="-1" strike="noStrike">
              <a:solidFill>
                <a:srgbClr val="000000"/>
              </a:solidFill>
              <a:uFill>
                <a:solidFill>
                  <a:srgbClr val="ffffff"/>
                </a:solidFill>
              </a:uFill>
              <a:latin typeface="Arial"/>
            </a:endParaRPr>
          </a:p>
        </p:txBody>
      </p:sp>
      <p:sp>
        <p:nvSpPr>
          <p:cNvPr id="448" name="CustomShape 17"/>
          <p:cNvSpPr/>
          <p:nvPr/>
        </p:nvSpPr>
        <p:spPr>
          <a:xfrm>
            <a:off x="6897240" y="3069000"/>
            <a:ext cx="431640" cy="1223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49" name="CustomShape 18"/>
          <p:cNvSpPr/>
          <p:nvPr/>
        </p:nvSpPr>
        <p:spPr>
          <a:xfrm>
            <a:off x="1784520" y="1704960"/>
            <a:ext cx="431640" cy="719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0" name="CustomShape 19"/>
          <p:cNvSpPr/>
          <p:nvPr/>
        </p:nvSpPr>
        <p:spPr>
          <a:xfrm>
            <a:off x="1784520" y="3573000"/>
            <a:ext cx="431640" cy="719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1" name="CustomShape 20"/>
          <p:cNvSpPr/>
          <p:nvPr/>
        </p:nvSpPr>
        <p:spPr>
          <a:xfrm>
            <a:off x="4088880" y="3141000"/>
            <a:ext cx="215640" cy="1223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2" name="CustomShape 21"/>
          <p:cNvSpPr/>
          <p:nvPr/>
        </p:nvSpPr>
        <p:spPr>
          <a:xfrm>
            <a:off x="2648880" y="1343520"/>
            <a:ext cx="892800" cy="57312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3" name="CustomShape 22"/>
          <p:cNvSpPr/>
          <p:nvPr/>
        </p:nvSpPr>
        <p:spPr>
          <a:xfrm>
            <a:off x="3728880" y="2637000"/>
            <a:ext cx="359640" cy="1897200"/>
          </a:xfrm>
          <a:prstGeom prst="roundRect">
            <a:avLst>
              <a:gd name="adj" fmla="val 0"/>
            </a:avLst>
          </a:prstGeom>
          <a:solidFill>
            <a:schemeClr val="bg1"/>
          </a:solid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Arial"/>
              </a:rPr>
              <a:t>監査結果通知書</a:t>
            </a:r>
            <a:endParaRPr b="0" lang="en-US" sz="1800" spc="-1" strike="noStrike">
              <a:solidFill>
                <a:srgbClr val="000000"/>
              </a:solidFill>
              <a:uFill>
                <a:solidFill>
                  <a:srgbClr val="ffffff"/>
                </a:solidFill>
              </a:uFill>
              <a:latin typeface="Arial"/>
            </a:endParaRPr>
          </a:p>
        </p:txBody>
      </p:sp>
      <p:sp>
        <p:nvSpPr>
          <p:cNvPr id="454" name="CustomShape 23"/>
          <p:cNvSpPr/>
          <p:nvPr/>
        </p:nvSpPr>
        <p:spPr>
          <a:xfrm>
            <a:off x="2648880" y="3501000"/>
            <a:ext cx="1079640" cy="467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5" name="CustomShape 24"/>
          <p:cNvSpPr/>
          <p:nvPr/>
        </p:nvSpPr>
        <p:spPr>
          <a:xfrm rot="5400000">
            <a:off x="2350440" y="4318560"/>
            <a:ext cx="1461240" cy="431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6" name="CustomShape 25"/>
          <p:cNvSpPr/>
          <p:nvPr/>
        </p:nvSpPr>
        <p:spPr>
          <a:xfrm>
            <a:off x="2000520" y="5265360"/>
            <a:ext cx="863640" cy="1259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57" name="CustomShape 26"/>
          <p:cNvSpPr/>
          <p:nvPr/>
        </p:nvSpPr>
        <p:spPr>
          <a:xfrm>
            <a:off x="2576880" y="3861000"/>
            <a:ext cx="1187640" cy="1151640"/>
          </a:xfrm>
          <a:prstGeom prst="irregularSeal1">
            <a:avLst/>
          </a:prstGeom>
          <a:solidFill>
            <a:srgbClr val="ff7c80"/>
          </a:solidFill>
          <a:ln w="9360">
            <a:solidFill>
              <a:srgbClr val="ff5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200" spc="-1" strike="noStrike">
                <a:solidFill>
                  <a:srgbClr val="000000"/>
                </a:solidFill>
                <a:uFill>
                  <a:solidFill>
                    <a:srgbClr val="ffffff"/>
                  </a:solidFill>
                </a:uFill>
                <a:latin typeface="Calibri"/>
              </a:rPr>
              <a:t>運営等に重大な問題</a:t>
            </a:r>
            <a:endParaRPr b="0" lang="en-US" sz="1800" spc="-1" strike="noStrike">
              <a:solidFill>
                <a:srgbClr val="000000"/>
              </a:solidFill>
              <a:uFill>
                <a:solidFill>
                  <a:srgbClr val="ffffff"/>
                </a:solidFill>
              </a:uFill>
              <a:latin typeface="Arial"/>
            </a:endParaRPr>
          </a:p>
        </p:txBody>
      </p:sp>
      <p:sp>
        <p:nvSpPr>
          <p:cNvPr id="458" name="CustomShape 27"/>
          <p:cNvSpPr/>
          <p:nvPr/>
        </p:nvSpPr>
        <p:spPr>
          <a:xfrm>
            <a:off x="122760" y="1268640"/>
            <a:ext cx="1655640" cy="3671640"/>
          </a:xfrm>
          <a:prstGeom prst="roundRect">
            <a:avLst>
              <a:gd name="adj" fmla="val 9434"/>
            </a:avLst>
          </a:prstGeom>
          <a:noFill/>
          <a:ln w="9360">
            <a:solidFill>
              <a:schemeClr val="tx1"/>
            </a:solidFill>
            <a:custDash>
              <a:ds d="500000" sp="400000"/>
            </a:custDash>
            <a:round/>
          </a:ln>
        </p:spPr>
        <p:style>
          <a:lnRef idx="2">
            <a:schemeClr val="accent1">
              <a:shade val="50000"/>
            </a:schemeClr>
          </a:lnRef>
          <a:fillRef idx="1">
            <a:schemeClr val="accent1"/>
          </a:fillRef>
          <a:effectRef idx="0">
            <a:schemeClr val="accent1"/>
          </a:effectRef>
          <a:fontRef idx="minor"/>
        </p:style>
      </p:sp>
      <p:sp>
        <p:nvSpPr>
          <p:cNvPr id="459" name="TextShape 28"/>
          <p:cNvSpPr txBox="1"/>
          <p:nvPr/>
        </p:nvSpPr>
        <p:spPr>
          <a:xfrm>
            <a:off x="7473240" y="652032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5</a:t>
            </a:r>
            <a:endParaRPr b="0" lang="en-US" sz="1400" spc="-1" strike="noStrike">
              <a:solidFill>
                <a:srgbClr val="000000"/>
              </a:solidFill>
              <a:uFill>
                <a:solidFill>
                  <a:srgbClr val="ffffff"/>
                </a:solidFill>
              </a:uFill>
              <a:latin typeface="Times New Roman"/>
            </a:endParaRPr>
          </a:p>
        </p:txBody>
      </p:sp>
      <p:sp>
        <p:nvSpPr>
          <p:cNvPr id="460" name="CustomShape 29"/>
          <p:cNvSpPr/>
          <p:nvPr/>
        </p:nvSpPr>
        <p:spPr>
          <a:xfrm>
            <a:off x="5456880" y="2637000"/>
            <a:ext cx="359640" cy="2231640"/>
          </a:xfrm>
          <a:prstGeom prst="roundRect">
            <a:avLst>
              <a:gd name="adj" fmla="val 25551"/>
            </a:avLst>
          </a:prstGeom>
          <a:solidFill>
            <a:srgbClr val="ffff00"/>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ff0000"/>
                </a:solidFill>
                <a:uFill>
                  <a:solidFill>
                    <a:srgbClr val="ffffff"/>
                  </a:solidFill>
                </a:uFill>
                <a:latin typeface="ＤＦ特太ゴシック体"/>
                <a:ea typeface="ＤＦ特太ゴシック体"/>
              </a:rPr>
              <a:t>改善勧告</a:t>
            </a:r>
            <a:endParaRPr b="0" lang="en-US" sz="1800" spc="-1" strike="noStrike">
              <a:solidFill>
                <a:srgbClr val="000000"/>
              </a:solidFill>
              <a:uFill>
                <a:solidFill>
                  <a:srgbClr val="ffffff"/>
                </a:solidFill>
              </a:uFill>
              <a:latin typeface="Arial"/>
            </a:endParaRPr>
          </a:p>
        </p:txBody>
      </p:sp>
      <p:sp>
        <p:nvSpPr>
          <p:cNvPr id="461" name="CustomShape 30"/>
          <p:cNvSpPr/>
          <p:nvPr/>
        </p:nvSpPr>
        <p:spPr>
          <a:xfrm>
            <a:off x="4592880" y="3969000"/>
            <a:ext cx="863640" cy="755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62" name="CustomShape 31"/>
          <p:cNvSpPr/>
          <p:nvPr/>
        </p:nvSpPr>
        <p:spPr>
          <a:xfrm>
            <a:off x="6249240" y="2648160"/>
            <a:ext cx="611640" cy="1788480"/>
          </a:xfrm>
          <a:prstGeom prst="roundRect">
            <a:avLst>
              <a:gd name="adj" fmla="val 25551"/>
            </a:avLst>
          </a:prstGeom>
          <a:solidFill>
            <a:srgbClr val="ffff00"/>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600" spc="-1" strike="noStrike">
                <a:solidFill>
                  <a:srgbClr val="ff0000"/>
                </a:solidFill>
                <a:uFill>
                  <a:solidFill>
                    <a:srgbClr val="ffffff"/>
                  </a:solidFill>
                </a:uFill>
                <a:latin typeface="ＤＦ特太ゴシック体"/>
                <a:ea typeface="ＤＦ特太ゴシック体"/>
              </a:rPr>
              <a:t>勧告に従わない</a:t>
            </a:r>
            <a:endParaRPr b="0" lang="en-US" sz="1800" spc="-1" strike="noStrike">
              <a:solidFill>
                <a:srgbClr val="000000"/>
              </a:solidFill>
              <a:uFill>
                <a:solidFill>
                  <a:srgbClr val="ffffff"/>
                </a:solidFill>
              </a:uFill>
              <a:latin typeface="Arial"/>
            </a:endParaRPr>
          </a:p>
          <a:p>
            <a:pPr algn="ctr">
              <a:lnSpc>
                <a:spcPct val="100000"/>
              </a:lnSpc>
            </a:pPr>
            <a:r>
              <a:rPr b="0" lang="en-US" sz="1600" spc="-1" strike="noStrike">
                <a:solidFill>
                  <a:srgbClr val="ff0000"/>
                </a:solidFill>
                <a:uFill>
                  <a:solidFill>
                    <a:srgbClr val="ffffff"/>
                  </a:solidFill>
                </a:uFill>
                <a:latin typeface="ＤＦ特太ゴシック体"/>
                <a:ea typeface="ＤＦ特太ゴシック体"/>
              </a:rPr>
              <a:t>旨の公表</a:t>
            </a:r>
            <a:endParaRPr b="0" lang="en-US" sz="1800" spc="-1" strike="noStrike">
              <a:solidFill>
                <a:srgbClr val="000000"/>
              </a:solidFill>
              <a:uFill>
                <a:solidFill>
                  <a:srgbClr val="ffffff"/>
                </a:solidFill>
              </a:uFill>
              <a:latin typeface="Arial"/>
            </a:endParaRPr>
          </a:p>
        </p:txBody>
      </p:sp>
      <p:sp>
        <p:nvSpPr>
          <p:cNvPr id="463" name="CustomShape 32"/>
          <p:cNvSpPr/>
          <p:nvPr/>
        </p:nvSpPr>
        <p:spPr>
          <a:xfrm>
            <a:off x="5853240" y="3141000"/>
            <a:ext cx="395640" cy="1187640"/>
          </a:xfrm>
          <a:prstGeom prst="right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p:style>
      </p:sp>
      <p:sp>
        <p:nvSpPr>
          <p:cNvPr id="464" name="CustomShape 33"/>
          <p:cNvSpPr/>
          <p:nvPr/>
        </p:nvSpPr>
        <p:spPr>
          <a:xfrm>
            <a:off x="5835960" y="4367880"/>
            <a:ext cx="1475640" cy="573120"/>
          </a:xfrm>
          <a:prstGeom prst="rightArrow">
            <a:avLst>
              <a:gd name="adj1" fmla="val 50000"/>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p:style>
      </p:sp>
      <p:sp>
        <p:nvSpPr>
          <p:cNvPr id="465" name="CustomShape 34"/>
          <p:cNvSpPr/>
          <p:nvPr/>
        </p:nvSpPr>
        <p:spPr>
          <a:xfrm>
            <a:off x="5456880" y="5013000"/>
            <a:ext cx="948600" cy="1158480"/>
          </a:xfrm>
          <a:prstGeom prst="wedgeRectCallout">
            <a:avLst>
              <a:gd name="adj1" fmla="val -24315"/>
              <a:gd name="adj2" fmla="val -72049"/>
            </a:avLst>
          </a:prstGeom>
          <a:noFill/>
          <a:ln w="9360">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87480" indent="-87120">
              <a:lnSpc>
                <a:spcPct val="100000"/>
              </a:lnSpc>
            </a:pPr>
            <a:r>
              <a:rPr b="0" lang="en-US" sz="1050" spc="-1" strike="noStrike">
                <a:solidFill>
                  <a:srgbClr val="000000"/>
                </a:solidFill>
                <a:uFill>
                  <a:solidFill>
                    <a:srgbClr val="ffffff"/>
                  </a:solidFill>
                </a:uFill>
                <a:latin typeface="ＭＳ Ｐ明朝"/>
                <a:ea typeface="ＭＳ Ｐ明朝"/>
              </a:rPr>
              <a:t>○</a:t>
            </a:r>
            <a:r>
              <a:rPr b="0" lang="en-US" sz="1050" spc="-1" strike="noStrike">
                <a:solidFill>
                  <a:srgbClr val="000000"/>
                </a:solidFill>
                <a:uFill>
                  <a:solidFill>
                    <a:srgbClr val="ffffff"/>
                  </a:solidFill>
                </a:uFill>
                <a:latin typeface="ＭＳ Ｐ明朝"/>
                <a:ea typeface="ＭＳ Ｐ明朝"/>
              </a:rPr>
              <a:t>法令、行政処分又は定款に違反</a:t>
            </a:r>
            <a:endParaRPr b="0" lang="en-US" sz="1800" spc="-1" strike="noStrike">
              <a:solidFill>
                <a:srgbClr val="000000"/>
              </a:solidFill>
              <a:uFill>
                <a:solidFill>
                  <a:srgbClr val="ffffff"/>
                </a:solidFill>
              </a:uFill>
              <a:latin typeface="Arial"/>
            </a:endParaRPr>
          </a:p>
          <a:p>
            <a:pPr marL="87480" indent="-87120">
              <a:lnSpc>
                <a:spcPct val="100000"/>
              </a:lnSpc>
            </a:pPr>
            <a:r>
              <a:rPr b="0" lang="en-US" sz="1050" spc="-1" strike="noStrike">
                <a:solidFill>
                  <a:srgbClr val="000000"/>
                </a:solidFill>
                <a:uFill>
                  <a:solidFill>
                    <a:srgbClr val="ffffff"/>
                  </a:solidFill>
                </a:uFill>
                <a:latin typeface="ＭＳ Ｐ明朝"/>
                <a:ea typeface="ＭＳ Ｐ明朝"/>
              </a:rPr>
              <a:t>○</a:t>
            </a:r>
            <a:r>
              <a:rPr b="0" lang="en-US" sz="1050" spc="-1" strike="noStrike">
                <a:solidFill>
                  <a:srgbClr val="000000"/>
                </a:solidFill>
                <a:uFill>
                  <a:solidFill>
                    <a:srgbClr val="ffffff"/>
                  </a:solidFill>
                </a:uFill>
                <a:latin typeface="ＭＳ Ｐ明朝"/>
                <a:ea typeface="ＭＳ Ｐ明朝"/>
              </a:rPr>
              <a:t>運営が著しく適正を欠くと認められるとき</a:t>
            </a:r>
            <a:endParaRPr b="0" lang="en-US" sz="1800" spc="-1" strike="noStrike">
              <a:solidFill>
                <a:srgbClr val="000000"/>
              </a:solidFill>
              <a:uFill>
                <a:solidFill>
                  <a:srgbClr val="ffffff"/>
                </a:solidFill>
              </a:uFill>
              <a:latin typeface="Arial"/>
            </a:endParaRPr>
          </a:p>
        </p:txBody>
      </p:sp>
      <p:sp>
        <p:nvSpPr>
          <p:cNvPr id="466" name="CustomShape 35"/>
          <p:cNvSpPr/>
          <p:nvPr/>
        </p:nvSpPr>
        <p:spPr>
          <a:xfrm>
            <a:off x="6573240" y="5013000"/>
            <a:ext cx="395640" cy="1158480"/>
          </a:xfrm>
          <a:prstGeom prst="wedgeRectCallout">
            <a:avLst>
              <a:gd name="adj1" fmla="val -176908"/>
              <a:gd name="adj2" fmla="val -156873"/>
            </a:avLst>
          </a:prstGeom>
          <a:solidFill>
            <a:schemeClr val="bg1"/>
          </a:solidFill>
          <a:ln w="9360">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nSpc>
                <a:spcPct val="100000"/>
              </a:lnSpc>
            </a:pPr>
            <a:r>
              <a:rPr b="0" lang="en-US" sz="1050" spc="-1" strike="noStrike">
                <a:solidFill>
                  <a:srgbClr val="000000"/>
                </a:solidFill>
                <a:uFill>
                  <a:solidFill>
                    <a:srgbClr val="ffffff"/>
                  </a:solidFill>
                </a:uFill>
                <a:latin typeface="ＭＳ Ｐ明朝"/>
                <a:ea typeface="ＭＳ Ｐ明朝"/>
              </a:rPr>
              <a:t>改善勧告に従わないとき</a:t>
            </a:r>
            <a:endParaRPr b="0" lang="en-US" sz="1800" spc="-1" strike="noStrike">
              <a:solidFill>
                <a:srgbClr val="000000"/>
              </a:solidFill>
              <a:uFill>
                <a:solidFill>
                  <a:srgbClr val="ffffff"/>
                </a:solidFill>
              </a:uFill>
              <a:latin typeface="Arial"/>
            </a:endParaRPr>
          </a:p>
        </p:txBody>
      </p:sp>
      <p:sp>
        <p:nvSpPr>
          <p:cNvPr id="467" name="CustomShape 36"/>
          <p:cNvSpPr/>
          <p:nvPr/>
        </p:nvSpPr>
        <p:spPr>
          <a:xfrm>
            <a:off x="7871760" y="3069000"/>
            <a:ext cx="307440" cy="1960920"/>
          </a:xfrm>
          <a:prstGeom prst="rect">
            <a:avLst/>
          </a:prstGeom>
          <a:noFill/>
          <a:ln>
            <a:noFill/>
          </a:ln>
        </p:spPr>
        <p:style>
          <a:lnRef idx="0"/>
          <a:fillRef idx="0"/>
          <a:effectRef idx="0"/>
          <a:fontRef idx="minor"/>
        </p:style>
        <p:txBody>
          <a:bodyPr lIns="90000" rIns="90000" tIns="45000" bIns="45000" vert="vert"/>
          <a:p>
            <a:pPr>
              <a:lnSpc>
                <a:spcPct val="100000"/>
              </a:lnSpc>
            </a:pPr>
            <a:r>
              <a:rPr b="0" lang="en-US" sz="800" spc="-1" strike="noStrike">
                <a:solidFill>
                  <a:srgbClr val="000000"/>
                </a:solidFill>
                <a:uFill>
                  <a:solidFill>
                    <a:srgbClr val="ffffff"/>
                  </a:solidFill>
                </a:uFill>
                <a:latin typeface="Calibri"/>
              </a:rPr>
              <a:t>※</a:t>
            </a:r>
            <a:r>
              <a:rPr b="0" lang="en-US" sz="800" spc="-1" strike="noStrike">
                <a:solidFill>
                  <a:srgbClr val="000000"/>
                </a:solidFill>
                <a:uFill>
                  <a:solidFill>
                    <a:srgbClr val="ffffff"/>
                  </a:solidFill>
                </a:uFill>
                <a:latin typeface="Calibri"/>
              </a:rPr>
              <a:t>役員解職勧告は行政処分ではない</a:t>
            </a:r>
            <a:endParaRPr b="0" lang="en-US" sz="1800" spc="-1" strike="noStrike">
              <a:solidFill>
                <a:srgbClr val="000000"/>
              </a:solidFill>
              <a:uFill>
                <a:solidFill>
                  <a:srgbClr val="ffffff"/>
                </a:solidFill>
              </a:uFill>
              <a:latin typeface="Arial"/>
            </a:endParaRPr>
          </a:p>
        </p:txBody>
      </p:sp>
      <p:sp>
        <p:nvSpPr>
          <p:cNvPr id="468" name="CustomShape 37"/>
          <p:cNvSpPr/>
          <p:nvPr/>
        </p:nvSpPr>
        <p:spPr>
          <a:xfrm>
            <a:off x="5384880" y="2565000"/>
            <a:ext cx="1655640" cy="3881520"/>
          </a:xfrm>
          <a:prstGeom prst="roundRect">
            <a:avLst>
              <a:gd name="adj" fmla="val 7545"/>
            </a:avLst>
          </a:prstGeom>
          <a:noFill/>
          <a:ln w="57240">
            <a:solidFill>
              <a:srgbClr val="ff0000"/>
            </a:solidFill>
            <a:custDash>
              <a:ds d="300000" sp="100000"/>
            </a:custDash>
            <a:round/>
          </a:ln>
        </p:spPr>
        <p:style>
          <a:lnRef idx="2">
            <a:schemeClr val="accent1">
              <a:shade val="50000"/>
            </a:schemeClr>
          </a:lnRef>
          <a:fillRef idx="1">
            <a:schemeClr val="accent1"/>
          </a:fillRef>
          <a:effectRef idx="0">
            <a:schemeClr val="accent1"/>
          </a:effectRef>
          <a:fontRef idx="minor"/>
        </p:style>
      </p:sp>
      <p:sp>
        <p:nvSpPr>
          <p:cNvPr id="469" name="CustomShape 38"/>
          <p:cNvSpPr/>
          <p:nvPr/>
        </p:nvSpPr>
        <p:spPr>
          <a:xfrm>
            <a:off x="5421240" y="6309360"/>
            <a:ext cx="1547640" cy="399960"/>
          </a:xfrm>
          <a:prstGeom prst="roundRect">
            <a:avLst>
              <a:gd name="adj" fmla="val 25551"/>
            </a:avLst>
          </a:prstGeom>
          <a:solidFill>
            <a:srgbClr val="ffff00"/>
          </a:solidFill>
          <a:ln w="6480">
            <a:solidFill>
              <a:srgbClr val="ff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ff0000"/>
                </a:solidFill>
                <a:uFill>
                  <a:solidFill>
                    <a:srgbClr val="ffffff"/>
                  </a:solidFill>
                </a:uFill>
                <a:latin typeface="ＤＦ特太ゴシック体"/>
                <a:ea typeface="ＤＦ特太ゴシック体"/>
              </a:rPr>
              <a:t>平成</a:t>
            </a:r>
            <a:r>
              <a:rPr b="0" lang="en-US" sz="1400" spc="-1" strike="noStrike">
                <a:solidFill>
                  <a:srgbClr val="ff0000"/>
                </a:solidFill>
                <a:uFill>
                  <a:solidFill>
                    <a:srgbClr val="ffffff"/>
                  </a:solidFill>
                </a:uFill>
                <a:latin typeface="ＤＦ特太ゴシック体"/>
                <a:ea typeface="ＤＦ特太ゴシック体"/>
              </a:rPr>
              <a:t>28</a:t>
            </a:r>
            <a:r>
              <a:rPr b="0" lang="en-US" sz="1400" spc="-1" strike="noStrike">
                <a:solidFill>
                  <a:srgbClr val="ff0000"/>
                </a:solidFill>
                <a:uFill>
                  <a:solidFill>
                    <a:srgbClr val="ffffff"/>
                  </a:solidFill>
                </a:uFill>
                <a:latin typeface="ＤＦ特太ゴシック体"/>
                <a:ea typeface="ＤＦ特太ゴシック体"/>
              </a:rPr>
              <a:t>年度改正</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ff0000"/>
                </a:solidFill>
                <a:uFill>
                  <a:solidFill>
                    <a:srgbClr val="ffffff"/>
                  </a:solidFill>
                </a:uFill>
                <a:latin typeface="ＤＦ特太ゴシック体"/>
                <a:ea typeface="ＤＦ特太ゴシック体"/>
              </a:rPr>
              <a:t>により追加</a:t>
            </a:r>
            <a:endParaRPr b="0" lang="en-US" sz="1800" spc="-1" strike="noStrike">
              <a:solidFill>
                <a:srgbClr val="000000"/>
              </a:solidFill>
              <a:uFill>
                <a:solidFill>
                  <a:srgbClr val="ffffff"/>
                </a:solidFill>
              </a:uFill>
              <a:latin typeface="Arial"/>
            </a:endParaRPr>
          </a:p>
        </p:txBody>
      </p:sp>
      <p:sp>
        <p:nvSpPr>
          <p:cNvPr id="470" name="CustomShape 39"/>
          <p:cNvSpPr/>
          <p:nvPr/>
        </p:nvSpPr>
        <p:spPr>
          <a:xfrm>
            <a:off x="3368880" y="4534560"/>
            <a:ext cx="683640" cy="1126440"/>
          </a:xfrm>
          <a:prstGeom prst="bentUpArrow">
            <a:avLst>
              <a:gd name="adj1" fmla="val 25000"/>
              <a:gd name="adj2" fmla="val 25000"/>
              <a:gd name="adj3" fmla="val 25000"/>
            </a:avLst>
          </a:prstGeom>
          <a:solidFill>
            <a:schemeClr val="bg1">
              <a:lumMod val="65000"/>
            </a:schemeClr>
          </a:solidFill>
          <a:ln>
            <a:solidFill>
              <a:schemeClr val="bg1">
                <a:lumMod val="65000"/>
              </a:schemeClr>
            </a:solidFill>
            <a:round/>
          </a:ln>
        </p:spPr>
        <p:style>
          <a:lnRef idx="2">
            <a:schemeClr val="accent1">
              <a:shade val="50000"/>
            </a:schemeClr>
          </a:lnRef>
          <a:fillRef idx="1">
            <a:schemeClr val="accent1"/>
          </a:fillRef>
          <a:effectRef idx="0">
            <a:schemeClr val="accent1"/>
          </a:effectRef>
          <a:fontRef idx="minor"/>
        </p:style>
      </p:sp>
      <p:sp>
        <p:nvSpPr>
          <p:cNvPr id="471" name="CustomShape 40"/>
          <p:cNvSpPr/>
          <p:nvPr/>
        </p:nvSpPr>
        <p:spPr>
          <a:xfrm flipV="1">
            <a:off x="3368880" y="4654440"/>
            <a:ext cx="2087640" cy="1836000"/>
          </a:xfrm>
          <a:custGeom>
            <a:avLst/>
            <a:gdLst/>
            <a:ahLst/>
            <a:rect l="l" t="t" r="r" b="b"/>
            <a:pathLst>
              <a:path w="21600" h="21600">
                <a:moveTo>
                  <a:pt x="0" y="0"/>
                </a:moveTo>
                <a:lnTo>
                  <a:pt x="21600" y="21600"/>
                </a:lnTo>
              </a:path>
            </a:pathLst>
          </a:custGeom>
          <a:noFill/>
          <a:ln w="203040">
            <a:solidFill>
              <a:schemeClr val="bg1">
                <a:lumMod val="65000"/>
              </a:schemeClr>
            </a:solidFill>
            <a:custDash>
              <a:ds d="100000" sp="100000"/>
            </a:custDash>
            <a:round/>
            <a:tailEnd len="med" type="triangle" w="med"/>
          </a:ln>
        </p:spPr>
        <p:style>
          <a:lnRef idx="1">
            <a:schemeClr val="accent1"/>
          </a:lnRef>
          <a:fillRef idx="0">
            <a:schemeClr val="accent1"/>
          </a:fillRef>
          <a:effectRef idx="0">
            <a:schemeClr val="accent1"/>
          </a:effectRef>
          <a:fontRef idx="minor"/>
        </p:style>
      </p:sp>
      <p:sp>
        <p:nvSpPr>
          <p:cNvPr id="472" name="CustomShape 41"/>
          <p:cNvSpPr/>
          <p:nvPr/>
        </p:nvSpPr>
        <p:spPr>
          <a:xfrm>
            <a:off x="3440880" y="5733360"/>
            <a:ext cx="1547640" cy="889560"/>
          </a:xfrm>
          <a:prstGeom prst="rect">
            <a:avLst/>
          </a:prstGeom>
          <a:noFill/>
          <a:ln>
            <a:noFill/>
          </a:ln>
        </p:spPr>
        <p:style>
          <a:lnRef idx="0"/>
          <a:fillRef idx="0"/>
          <a:effectRef idx="0"/>
          <a:fontRef idx="minor"/>
        </p:style>
        <p:txBody>
          <a:bodyPr lIns="90000" rIns="90000" tIns="45000" bIns="45000"/>
          <a:p>
            <a:pPr>
              <a:lnSpc>
                <a:spcPct val="100000"/>
              </a:lnSpc>
            </a:pPr>
            <a:r>
              <a:rPr b="0" lang="en-US" sz="1050" spc="-1" strike="noStrike">
                <a:solidFill>
                  <a:srgbClr val="000000"/>
                </a:solidFill>
                <a:uFill>
                  <a:solidFill>
                    <a:srgbClr val="ffffff"/>
                  </a:solidFill>
                </a:uFill>
                <a:latin typeface="Calibri"/>
              </a:rPr>
              <a:t>　法人における自主的な改善が難しい場合には、監査結果通知を法に基づく改善勧告として行うことも考えられる。</a:t>
            </a:r>
            <a:endParaRPr b="0" lang="en-US" sz="1800" spc="-1" strike="noStrike">
              <a:solidFill>
                <a:srgbClr val="000000"/>
              </a:solidFill>
              <a:uFill>
                <a:solidFill>
                  <a:srgbClr val="ffffff"/>
                </a:solidFill>
              </a:uFill>
              <a:latin typeface="Arial"/>
            </a:endParaRPr>
          </a:p>
        </p:txBody>
      </p:sp>
      <p:sp>
        <p:nvSpPr>
          <p:cNvPr id="473" name="CustomShape 42"/>
          <p:cNvSpPr/>
          <p:nvPr/>
        </p:nvSpPr>
        <p:spPr>
          <a:xfrm>
            <a:off x="4808880" y="2617920"/>
            <a:ext cx="359640" cy="1350720"/>
          </a:xfrm>
          <a:prstGeom prst="roundRect">
            <a:avLst>
              <a:gd name="adj" fmla="val 25551"/>
            </a:avLst>
          </a:prstGeom>
          <a:solidFill>
            <a:srgbClr val="a9da74"/>
          </a:solidFill>
          <a:ln w="6480">
            <a:solidFill>
              <a:srgbClr val="00b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再調査</a:t>
            </a:r>
            <a:endParaRPr b="0" lang="en-US" sz="1800" spc="-1" strike="noStrike">
              <a:solidFill>
                <a:srgbClr val="000000"/>
              </a:solidFill>
              <a:uFill>
                <a:solidFill>
                  <a:srgbClr val="ffffff"/>
                </a:solidFill>
              </a:uFill>
              <a:latin typeface="Arial"/>
            </a:endParaRPr>
          </a:p>
        </p:txBody>
      </p:sp>
      <p:sp>
        <p:nvSpPr>
          <p:cNvPr id="474" name="CustomShape 43"/>
          <p:cNvSpPr/>
          <p:nvPr/>
        </p:nvSpPr>
        <p:spPr>
          <a:xfrm>
            <a:off x="4592880" y="2385000"/>
            <a:ext cx="215640" cy="1223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75" name="CustomShape 44"/>
          <p:cNvSpPr/>
          <p:nvPr/>
        </p:nvSpPr>
        <p:spPr>
          <a:xfrm>
            <a:off x="5168880" y="2421000"/>
            <a:ext cx="287640" cy="1187640"/>
          </a:xfrm>
          <a:prstGeom prst="rightArrow">
            <a:avLst>
              <a:gd name="adj1" fmla="val 50000"/>
              <a:gd name="adj2"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p:style>
      </p:sp>
      <p:sp>
        <p:nvSpPr>
          <p:cNvPr id="476" name="CustomShape 45"/>
          <p:cNvSpPr/>
          <p:nvPr/>
        </p:nvSpPr>
        <p:spPr>
          <a:xfrm>
            <a:off x="4304880" y="2632680"/>
            <a:ext cx="323640" cy="1901520"/>
          </a:xfrm>
          <a:prstGeom prst="roundRect">
            <a:avLst>
              <a:gd name="adj" fmla="val 0"/>
            </a:avLst>
          </a:prstGeom>
          <a:solidFill>
            <a:schemeClr val="bg1"/>
          </a:solidFill>
          <a:ln w="936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400" spc="-1" strike="noStrike">
                <a:solidFill>
                  <a:srgbClr val="000000"/>
                </a:solidFill>
                <a:uFill>
                  <a:solidFill>
                    <a:srgbClr val="ffffff"/>
                  </a:solidFill>
                </a:uFill>
                <a:latin typeface="Arial"/>
              </a:rPr>
              <a:t>改</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Arial"/>
              </a:rPr>
              <a:t>善</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Arial"/>
              </a:rPr>
              <a:t>報</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Arial"/>
              </a:rPr>
              <a:t>告</a:t>
            </a:r>
            <a:endParaRPr b="0" lang="en-US" sz="1800" spc="-1" strike="noStrike">
              <a:solidFill>
                <a:srgbClr val="000000"/>
              </a:solidFill>
              <a:uFill>
                <a:solidFill>
                  <a:srgbClr val="ffffff"/>
                </a:solidFill>
              </a:uFill>
              <a:latin typeface="Arial"/>
            </a:endParaRPr>
          </a:p>
          <a:p>
            <a:pPr algn="ctr">
              <a:lnSpc>
                <a:spcPct val="100000"/>
              </a:lnSpc>
            </a:pPr>
            <a:r>
              <a:rPr b="0" lang="en-US" sz="1400" spc="-1" strike="noStrike">
                <a:solidFill>
                  <a:srgbClr val="000000"/>
                </a:solidFill>
                <a:uFill>
                  <a:solidFill>
                    <a:srgbClr val="ffffff"/>
                  </a:solidFill>
                </a:uFill>
                <a:latin typeface="Arial"/>
              </a:rPr>
              <a:t>書</a:t>
            </a:r>
            <a:endParaRPr b="0" lang="en-US" sz="1800" spc="-1" strike="noStrike">
              <a:solidFill>
                <a:srgbClr val="000000"/>
              </a:solidFill>
              <a:uFill>
                <a:solidFill>
                  <a:srgbClr val="ffffff"/>
                </a:solidFill>
              </a:uFill>
              <a:latin typeface="Arial"/>
            </a:endParaRPr>
          </a:p>
        </p:txBody>
      </p:sp>
      <p:sp>
        <p:nvSpPr>
          <p:cNvPr id="477" name="CustomShape 46"/>
          <p:cNvSpPr/>
          <p:nvPr/>
        </p:nvSpPr>
        <p:spPr>
          <a:xfrm>
            <a:off x="776520" y="5105160"/>
            <a:ext cx="1943640" cy="1563840"/>
          </a:xfrm>
          <a:prstGeom prst="irregularSeal1">
            <a:avLst/>
          </a:prstGeom>
          <a:solidFill>
            <a:srgbClr val="ff7c80"/>
          </a:solidFill>
          <a:ln w="9360">
            <a:solidFill>
              <a:srgbClr val="ff505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200" spc="-1" strike="noStrike">
                <a:solidFill>
                  <a:srgbClr val="000000"/>
                </a:solidFill>
                <a:uFill>
                  <a:solidFill>
                    <a:srgbClr val="ffffff"/>
                  </a:solidFill>
                </a:uFill>
                <a:latin typeface="Calibri"/>
              </a:rPr>
              <a:t>運営等に重大な問題や不祥事の発生　</a:t>
            </a:r>
            <a:endParaRPr b="0" lang="en-US" sz="1800" spc="-1" strike="noStrike">
              <a:solidFill>
                <a:srgbClr val="000000"/>
              </a:solidFill>
              <a:uFill>
                <a:solidFill>
                  <a:srgbClr val="ffffff"/>
                </a:solidFill>
              </a:uFill>
              <a:latin typeface="Arial"/>
            </a:endParaRPr>
          </a:p>
        </p:txBody>
      </p:sp>
      <p:sp>
        <p:nvSpPr>
          <p:cNvPr id="478" name="CustomShape 47"/>
          <p:cNvSpPr/>
          <p:nvPr/>
        </p:nvSpPr>
        <p:spPr>
          <a:xfrm>
            <a:off x="194400" y="1582200"/>
            <a:ext cx="467640" cy="3214440"/>
          </a:xfrm>
          <a:prstGeom prst="roundRect">
            <a:avLst>
              <a:gd name="adj" fmla="val 25551"/>
            </a:avLst>
          </a:prstGeom>
          <a:ln w="9360">
            <a:round/>
          </a:ln>
        </p:spPr>
        <p:style>
          <a:lnRef idx="2">
            <a:schemeClr val="dk1"/>
          </a:lnRef>
          <a:fillRef idx="1">
            <a:schemeClr val="lt1"/>
          </a:fillRef>
          <a:effectRef idx="0">
            <a:schemeClr val="dk1"/>
          </a:effectRef>
          <a:fontRef idx="minor"/>
        </p:style>
        <p:txBody>
          <a:bodyPr lIns="90000" rIns="90000" tIns="45000" bIns="45000" anchor="ctr" vert="vert"/>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監査実施計画の作成</a:t>
            </a:r>
            <a:r>
              <a:rPr b="0" lang="en-US" sz="1050" spc="-1" strike="noStrike">
                <a:solidFill>
                  <a:srgbClr val="000000"/>
                </a:solidFill>
                <a:uFill>
                  <a:solidFill>
                    <a:srgbClr val="ffffff"/>
                  </a:solidFill>
                </a:uFill>
                <a:latin typeface="ＤＦ特太ゴシック体"/>
                <a:ea typeface="ＤＦ特太ゴシック体"/>
              </a:rPr>
              <a:t>（各年度）</a:t>
            </a:r>
            <a:endParaRPr b="0" lang="en-US" sz="1800" spc="-1" strike="noStrike">
              <a:solidFill>
                <a:srgbClr val="000000"/>
              </a:solidFill>
              <a:uFill>
                <a:solidFill>
                  <a:srgbClr val="ffffff"/>
                </a:solidFill>
              </a:uFill>
              <a:latin typeface="Arial"/>
            </a:endParaRPr>
          </a:p>
        </p:txBody>
      </p:sp>
      <p:sp>
        <p:nvSpPr>
          <p:cNvPr id="479" name="CustomShape 48"/>
          <p:cNvSpPr/>
          <p:nvPr/>
        </p:nvSpPr>
        <p:spPr>
          <a:xfrm>
            <a:off x="200520" y="1124640"/>
            <a:ext cx="1511640" cy="390240"/>
          </a:xfrm>
          <a:prstGeom prst="roundRect">
            <a:avLst>
              <a:gd name="adj" fmla="val 25551"/>
            </a:avLst>
          </a:prstGeom>
          <a:solidFill>
            <a:srgbClr val="a9da74"/>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n-US" sz="1800" spc="-1" strike="noStrike">
                <a:solidFill>
                  <a:srgbClr val="000000"/>
                </a:solidFill>
                <a:uFill>
                  <a:solidFill>
                    <a:srgbClr val="ffffff"/>
                  </a:solidFill>
                </a:uFill>
                <a:latin typeface="ＤＦ特太ゴシック体"/>
                <a:ea typeface="ＤＦ特太ゴシック体"/>
              </a:rPr>
              <a:t>一般監査</a:t>
            </a:r>
            <a:endParaRPr b="0" lang="en-US" sz="1800" spc="-1" strike="noStrike">
              <a:solidFill>
                <a:srgbClr val="000000"/>
              </a:solidFill>
              <a:uFill>
                <a:solidFill>
                  <a:srgbClr val="ffffff"/>
                </a:solidFill>
              </a:uFill>
              <a:latin typeface="Arial"/>
            </a:endParaRPr>
          </a:p>
        </p:txBody>
      </p:sp>
      <p:sp>
        <p:nvSpPr>
          <p:cNvPr id="480" name="CustomShape 49"/>
          <p:cNvSpPr/>
          <p:nvPr/>
        </p:nvSpPr>
        <p:spPr>
          <a:xfrm rot="16200000">
            <a:off x="6329880" y="76320"/>
            <a:ext cx="391680" cy="4441680"/>
          </a:xfrm>
          <a:prstGeom prst="rightBrace">
            <a:avLst>
              <a:gd name="adj1" fmla="val 8333"/>
              <a:gd name="adj2" fmla="val 50000"/>
            </a:avLst>
          </a:prstGeom>
          <a:noFill/>
          <a:ln w="38160">
            <a:round/>
          </a:ln>
        </p:spPr>
        <p:style>
          <a:lnRef idx="1">
            <a:schemeClr val="dk1"/>
          </a:lnRef>
          <a:fillRef idx="0">
            <a:schemeClr val="dk1"/>
          </a:fillRef>
          <a:effectRef idx="0">
            <a:schemeClr val="dk1"/>
          </a:effectRef>
          <a:fontRef idx="minor"/>
        </p:style>
      </p:sp>
      <p:sp>
        <p:nvSpPr>
          <p:cNvPr id="481" name="CustomShape 50"/>
          <p:cNvSpPr/>
          <p:nvPr/>
        </p:nvSpPr>
        <p:spPr>
          <a:xfrm>
            <a:off x="7185240" y="2617920"/>
            <a:ext cx="2643120" cy="2326680"/>
          </a:xfrm>
          <a:prstGeom prst="roundRect">
            <a:avLst>
              <a:gd name="adj" fmla="val 7545"/>
            </a:avLst>
          </a:prstGeom>
          <a:noFill/>
          <a:ln>
            <a:solidFill>
              <a:srgbClr val="002060"/>
            </a:solidFill>
            <a:custDash>
              <a:ds d="400000" sp="300000"/>
            </a:custDash>
            <a:round/>
          </a:ln>
        </p:spPr>
        <p:style>
          <a:lnRef idx="2">
            <a:schemeClr val="accent1">
              <a:shade val="50000"/>
            </a:schemeClr>
          </a:lnRef>
          <a:fillRef idx="1">
            <a:schemeClr val="accent1"/>
          </a:fillRef>
          <a:effectRef idx="0">
            <a:schemeClr val="accent1"/>
          </a:effectRef>
          <a:fontRef idx="minor"/>
        </p:style>
      </p:sp>
      <p:sp>
        <p:nvSpPr>
          <p:cNvPr id="482" name="CustomShape 51"/>
          <p:cNvSpPr/>
          <p:nvPr/>
        </p:nvSpPr>
        <p:spPr>
          <a:xfrm>
            <a:off x="8805600" y="2298240"/>
            <a:ext cx="1043640" cy="303480"/>
          </a:xfrm>
          <a:prstGeom prst="rect">
            <a:avLst/>
          </a:prstGeom>
          <a:solidFill>
            <a:schemeClr val="bg1"/>
          </a:solidFill>
          <a:ln cap="rnd" w="25560">
            <a:solidFill>
              <a:srgbClr val="002060"/>
            </a:solidFill>
            <a:custDash>
              <a:ds d="400000" sp="300000"/>
            </a:custDash>
            <a:round/>
          </a:ln>
        </p:spPr>
        <p:style>
          <a:lnRef idx="0"/>
          <a:fillRef idx="0"/>
          <a:effectRef idx="0"/>
          <a:fontRef idx="minor"/>
        </p:style>
        <p:txBody>
          <a:bodyPr lIns="90000" rIns="90000" tIns="45000" bIns="45000"/>
          <a:p>
            <a:pPr algn="ctr">
              <a:lnSpc>
                <a:spcPct val="100000"/>
              </a:lnSpc>
            </a:pPr>
            <a:r>
              <a:rPr b="1" lang="en-US" sz="1400" spc="-1" strike="noStrike">
                <a:solidFill>
                  <a:srgbClr val="002060"/>
                </a:solidFill>
                <a:uFill>
                  <a:solidFill>
                    <a:srgbClr val="ffffff"/>
                  </a:solidFill>
                </a:uFill>
                <a:latin typeface="Calibri"/>
              </a:rPr>
              <a:t>行政処分</a:t>
            </a:r>
            <a:endParaRPr b="0"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3" name="CustomShape 1"/>
          <p:cNvSpPr/>
          <p:nvPr/>
        </p:nvSpPr>
        <p:spPr>
          <a:xfrm>
            <a:off x="194400" y="2637000"/>
            <a:ext cx="9555120" cy="935640"/>
          </a:xfrm>
          <a:prstGeom prst="rect">
            <a:avLst/>
          </a:prstGeom>
          <a:solidFill>
            <a:schemeClr val="accent5">
              <a:lumMod val="40000"/>
              <a:lumOff val="60000"/>
            </a:schemeClr>
          </a:solidFill>
          <a:ln w="63360">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179280" indent="-178920" algn="ctr">
              <a:lnSpc>
                <a:spcPct val="100000"/>
              </a:lnSpc>
            </a:pPr>
            <a:r>
              <a:rPr b="0" lang="en-US" sz="3600" spc="-1" strike="noStrike">
                <a:solidFill>
                  <a:srgbClr val="000000"/>
                </a:solidFill>
                <a:uFill>
                  <a:solidFill>
                    <a:srgbClr val="ffffff"/>
                  </a:solidFill>
                </a:uFill>
                <a:latin typeface="ＤＨＰ特太ゴシック体"/>
                <a:ea typeface="ＤＨＰ特太ゴシック体"/>
              </a:rPr>
              <a:t>２．制度見直しの概要及び背景</a:t>
            </a:r>
            <a:endParaRPr b="0" lang="en-US" sz="1800" spc="-1" strike="noStrike">
              <a:solidFill>
                <a:srgbClr val="000000"/>
              </a:solidFill>
              <a:uFill>
                <a:solidFill>
                  <a:srgbClr val="ffffff"/>
                </a:solidFill>
              </a:uFill>
              <a:latin typeface="Arial"/>
            </a:endParaRPr>
          </a:p>
        </p:txBody>
      </p:sp>
      <p:sp>
        <p:nvSpPr>
          <p:cNvPr id="484" name="TextShape 2"/>
          <p:cNvSpPr txBox="1"/>
          <p:nvPr/>
        </p:nvSpPr>
        <p:spPr>
          <a:xfrm>
            <a:off x="7538040" y="644832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6</a:t>
            </a:r>
            <a:endParaRPr b="0" lang="en-US" sz="1400" spc="-1" strike="noStrike">
              <a:solidFill>
                <a:srgbClr val="000000"/>
              </a:solidFill>
              <a:uFill>
                <a:solidFill>
                  <a:srgbClr val="ffffff"/>
                </a:solidFill>
              </a:uFill>
              <a:latin typeface="Times New Roman"/>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5" name="CustomShape 1"/>
          <p:cNvSpPr/>
          <p:nvPr/>
        </p:nvSpPr>
        <p:spPr>
          <a:xfrm>
            <a:off x="131760" y="344520"/>
            <a:ext cx="9658080" cy="567720"/>
          </a:xfrm>
          <a:prstGeom prst="rect">
            <a:avLst/>
          </a:prstGeom>
          <a:ln w="28440">
            <a:solidFill>
              <a:srgbClr val="0070c0"/>
            </a:solidFill>
            <a:round/>
          </a:ln>
        </p:spPr>
        <p:style>
          <a:lnRef idx="2">
            <a:schemeClr val="dk1"/>
          </a:lnRef>
          <a:fillRef idx="1">
            <a:schemeClr val="lt1"/>
          </a:fillRef>
          <a:effectRef idx="0">
            <a:schemeClr val="dk1"/>
          </a:effectRef>
          <a:fontRef idx="minor"/>
        </p:style>
        <p:txBody>
          <a:bodyPr lIns="74160" rIns="74160" tIns="37080" bIns="37080" anchor="ctr"/>
          <a:p>
            <a:pPr marL="146880" indent="-146520">
              <a:lnSpc>
                <a:spcPts val="687"/>
              </a:lnSpc>
            </a:pPr>
            <a:r>
              <a:rPr b="0" lang="en-US" sz="1600" spc="-29" strike="noStrike">
                <a:solidFill>
                  <a:srgbClr val="000000"/>
                </a:solidFill>
                <a:uFill>
                  <a:solidFill>
                    <a:srgbClr val="ffffff"/>
                  </a:solidFill>
                </a:uFill>
                <a:latin typeface="ＭＳ Ｐゴシック"/>
              </a:rPr>
              <a:t>○</a:t>
            </a:r>
            <a:r>
              <a:rPr b="0" lang="en-US" sz="1600" spc="-29" strike="noStrike">
                <a:solidFill>
                  <a:srgbClr val="000000"/>
                </a:solidFill>
                <a:uFill>
                  <a:solidFill>
                    <a:srgbClr val="ffffff"/>
                  </a:solidFill>
                </a:uFill>
                <a:latin typeface="ＭＳ Ｐゴシック"/>
              </a:rPr>
              <a:t>　公益性・非営利性を確保する観点から制度を見直し、国民に対する説明責任を果たし、地域社会に貢献する</a:t>
            </a:r>
            <a:endParaRPr b="0" lang="en-US" sz="1800" spc="-1" strike="noStrike">
              <a:solidFill>
                <a:srgbClr val="000000"/>
              </a:solidFill>
              <a:uFill>
                <a:solidFill>
                  <a:srgbClr val="ffffff"/>
                </a:solidFill>
              </a:uFill>
              <a:latin typeface="Arial"/>
            </a:endParaRPr>
          </a:p>
          <a:p>
            <a:pPr marL="146880" indent="-146520">
              <a:lnSpc>
                <a:spcPts val="687"/>
              </a:lnSpc>
            </a:pPr>
            <a:r>
              <a:rPr b="0" lang="en-US" sz="1600" spc="-29" strike="noStrike">
                <a:solidFill>
                  <a:srgbClr val="000000"/>
                </a:solidFill>
                <a:uFill>
                  <a:solidFill>
                    <a:srgbClr val="ffffff"/>
                  </a:solidFill>
                </a:uFill>
                <a:latin typeface="ＭＳ Ｐゴシック"/>
              </a:rPr>
              <a:t>　法人の在り方を徹底する。</a:t>
            </a:r>
            <a:endParaRPr b="0" lang="en-US" sz="1800" spc="-1" strike="noStrike">
              <a:solidFill>
                <a:srgbClr val="000000"/>
              </a:solidFill>
              <a:uFill>
                <a:solidFill>
                  <a:srgbClr val="ffffff"/>
                </a:solidFill>
              </a:uFill>
              <a:latin typeface="Arial"/>
            </a:endParaRPr>
          </a:p>
        </p:txBody>
      </p:sp>
      <p:sp>
        <p:nvSpPr>
          <p:cNvPr id="486" name="CustomShape 2"/>
          <p:cNvSpPr/>
          <p:nvPr/>
        </p:nvSpPr>
        <p:spPr>
          <a:xfrm>
            <a:off x="1132920" y="2131200"/>
            <a:ext cx="3392280" cy="409320"/>
          </a:xfrm>
          <a:prstGeom prst="rect">
            <a:avLst/>
          </a:prstGeom>
          <a:noFill/>
          <a:ln>
            <a:noFill/>
          </a:ln>
        </p:spPr>
        <p:style>
          <a:lnRef idx="0"/>
          <a:fillRef idx="0"/>
          <a:effectRef idx="0"/>
          <a:fontRef idx="minor"/>
        </p:style>
        <p:txBody>
          <a:bodyPr lIns="74160" rIns="74160" tIns="37080" bIns="37080"/>
          <a:p>
            <a:pPr>
              <a:lnSpc>
                <a:spcPct val="100000"/>
              </a:lnSpc>
            </a:pP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p:txBody>
      </p:sp>
      <p:sp>
        <p:nvSpPr>
          <p:cNvPr id="487" name="CustomShape 3"/>
          <p:cNvSpPr/>
          <p:nvPr/>
        </p:nvSpPr>
        <p:spPr>
          <a:xfrm>
            <a:off x="131760" y="2091600"/>
            <a:ext cx="3091320" cy="856080"/>
          </a:xfrm>
          <a:prstGeom prst="homePlate">
            <a:avLst>
              <a:gd name="adj" fmla="val 22773"/>
            </a:avLst>
          </a:prstGeom>
          <a:noFill/>
          <a:ln w="12600">
            <a:solidFill>
              <a:schemeClr val="accent6">
                <a:lumMod val="50000"/>
              </a:schemeClr>
            </a:solidFill>
            <a:round/>
          </a:ln>
        </p:spPr>
        <p:style>
          <a:lnRef idx="0"/>
          <a:fillRef idx="0"/>
          <a:effectRef idx="0"/>
          <a:fontRef idx="minor"/>
        </p:style>
        <p:txBody>
          <a:bodyPr lIns="63720" rIns="75960" tIns="38160" bIns="38160" anchor="ctr"/>
          <a:p>
            <a:pPr>
              <a:lnSpc>
                <a:spcPct val="100000"/>
              </a:lnSpc>
            </a:pPr>
            <a:r>
              <a:rPr b="1" lang="en-US" sz="1400" spc="-1" strike="noStrike">
                <a:solidFill>
                  <a:srgbClr val="000000"/>
                </a:solidFill>
                <a:uFill>
                  <a:solidFill>
                    <a:srgbClr val="ffffff"/>
                  </a:solidFill>
                </a:uFill>
                <a:latin typeface="ＭＳ Ｐゴシック"/>
                <a:ea typeface="ＭＳ Ｐゴシック"/>
              </a:rPr>
              <a:t>２．事業運営の透明性の向上</a:t>
            </a:r>
            <a:endParaRPr b="0" lang="en-US" sz="1800" spc="-1" strike="noStrike">
              <a:solidFill>
                <a:srgbClr val="000000"/>
              </a:solidFill>
              <a:uFill>
                <a:solidFill>
                  <a:srgbClr val="ffffff"/>
                </a:solidFill>
              </a:uFill>
              <a:latin typeface="Arial"/>
            </a:endParaRPr>
          </a:p>
          <a:p>
            <a:pPr marL="215280" indent="-214920">
              <a:lnSpc>
                <a:spcPts val="458"/>
              </a:lnSpc>
            </a:pPr>
            <a:r>
              <a:rPr b="0" lang="en-US" sz="1100" spc="-1" strike="noStrike">
                <a:solidFill>
                  <a:srgbClr val="000000"/>
                </a:solidFill>
                <a:uFill>
                  <a:solidFill>
                    <a:srgbClr val="ffffff"/>
                  </a:solidFill>
                </a:uFill>
                <a:latin typeface="ＭＳ Ｐゴシック"/>
                <a:ea typeface="ＭＳ Ｐゴシック"/>
              </a:rPr>
              <a:t>　□　財務諸表の公表等について法律上明記</a:t>
            </a:r>
            <a:endParaRPr b="0" lang="en-US" sz="1800" spc="-1" strike="noStrike">
              <a:solidFill>
                <a:srgbClr val="000000"/>
              </a:solidFill>
              <a:uFill>
                <a:solidFill>
                  <a:srgbClr val="ffffff"/>
                </a:solidFill>
              </a:uFill>
              <a:latin typeface="Arial"/>
            </a:endParaRPr>
          </a:p>
        </p:txBody>
      </p:sp>
      <p:sp>
        <p:nvSpPr>
          <p:cNvPr id="488" name="CustomShape 4"/>
          <p:cNvSpPr/>
          <p:nvPr/>
        </p:nvSpPr>
        <p:spPr>
          <a:xfrm>
            <a:off x="131760" y="970560"/>
            <a:ext cx="3091320" cy="1085040"/>
          </a:xfrm>
          <a:prstGeom prst="homePlate">
            <a:avLst>
              <a:gd name="adj" fmla="val 17484"/>
            </a:avLst>
          </a:prstGeom>
          <a:noFill/>
          <a:ln w="12600">
            <a:solidFill>
              <a:schemeClr val="accent6">
                <a:lumMod val="50000"/>
              </a:schemeClr>
            </a:solidFill>
            <a:round/>
          </a:ln>
        </p:spPr>
        <p:style>
          <a:lnRef idx="0"/>
          <a:fillRef idx="0"/>
          <a:effectRef idx="0"/>
          <a:fontRef idx="minor"/>
        </p:style>
        <p:txBody>
          <a:bodyPr lIns="63720" rIns="75960" tIns="38160" bIns="38160" anchor="ctr"/>
          <a:p>
            <a:pPr>
              <a:lnSpc>
                <a:spcPct val="100000"/>
              </a:lnSpc>
            </a:pPr>
            <a:r>
              <a:rPr b="1" lang="en-US" sz="1400" spc="-1" strike="noStrike">
                <a:solidFill>
                  <a:srgbClr val="000000"/>
                </a:solidFill>
                <a:uFill>
                  <a:solidFill>
                    <a:srgbClr val="ffffff"/>
                  </a:solidFill>
                </a:uFill>
                <a:latin typeface="ＭＳ Ｐゴシック"/>
                <a:ea typeface="ＭＳ Ｐゴシック"/>
              </a:rPr>
              <a:t>１．経営組織のガバナンスの強化</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ＭＳ Ｐゴシック"/>
                <a:ea typeface="ＭＳ Ｐゴシック"/>
              </a:rPr>
              <a:t>　□　理事・理事長に対する牽制機能の発揮</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ＭＳ Ｐゴシック"/>
                <a:ea typeface="ＭＳ Ｐゴシック"/>
              </a:rPr>
              <a:t>  □</a:t>
            </a:r>
            <a:r>
              <a:rPr b="0" lang="en-US" sz="1100" spc="-1" strike="noStrike">
                <a:solidFill>
                  <a:srgbClr val="000000"/>
                </a:solidFill>
                <a:uFill>
                  <a:solidFill>
                    <a:srgbClr val="ffffff"/>
                  </a:solidFill>
                </a:uFill>
                <a:latin typeface="ＭＳ Ｐゴシック"/>
                <a:ea typeface="ＭＳ Ｐゴシック"/>
              </a:rPr>
              <a:t>　財務会計に係るチェック体制の整備</a:t>
            </a:r>
            <a:endParaRPr b="0" lang="en-US" sz="1800" spc="-1" strike="noStrike">
              <a:solidFill>
                <a:srgbClr val="000000"/>
              </a:solidFill>
              <a:uFill>
                <a:solidFill>
                  <a:srgbClr val="ffffff"/>
                </a:solidFill>
              </a:uFill>
              <a:latin typeface="Arial"/>
            </a:endParaRPr>
          </a:p>
        </p:txBody>
      </p:sp>
      <p:sp>
        <p:nvSpPr>
          <p:cNvPr id="489" name="CustomShape 5"/>
          <p:cNvSpPr/>
          <p:nvPr/>
        </p:nvSpPr>
        <p:spPr>
          <a:xfrm>
            <a:off x="3223440" y="970560"/>
            <a:ext cx="6571800" cy="1079640"/>
          </a:xfrm>
          <a:prstGeom prst="roundRect">
            <a:avLst>
              <a:gd name="adj" fmla="val 7338"/>
            </a:avLst>
          </a:prstGeom>
          <a:pattFill prst="openDmnd">
            <a:fgClr>
              <a:srgbClr val="ffffcc"/>
            </a:fgClr>
            <a:bgClr>
              <a:srgbClr val="ffffff"/>
            </a:bgClr>
          </a:pattFill>
          <a:ln w="12600">
            <a:solidFill>
              <a:schemeClr val="accent4">
                <a:lumMod val="50000"/>
              </a:schemeClr>
            </a:solidFill>
            <a:round/>
          </a:ln>
        </p:spPr>
        <p:style>
          <a:lnRef idx="2">
            <a:schemeClr val="dk1"/>
          </a:lnRef>
          <a:fillRef idx="1">
            <a:schemeClr val="lt1"/>
          </a:fillRef>
          <a:effectRef idx="0">
            <a:schemeClr val="dk1"/>
          </a:effectRef>
          <a:fontRef idx="minor"/>
        </p:style>
        <p:txBody>
          <a:bodyPr lIns="63720" rIns="75960" tIns="38160" bIns="38160" anchor="ctr"/>
          <a:p>
            <a:pPr marL="123840" indent="-123480">
              <a:lnSpc>
                <a:spcPct val="100000"/>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a:t>
            </a:r>
            <a:r>
              <a:rPr b="0" lang="en-US" sz="1400" spc="-1" strike="noStrike" u="sng">
                <a:solidFill>
                  <a:srgbClr val="000000"/>
                </a:solidFill>
                <a:uFill>
                  <a:solidFill>
                    <a:srgbClr val="ffffff"/>
                  </a:solidFill>
                </a:uFill>
                <a:latin typeface="ＭＳ Ｐゴシック"/>
              </a:rPr>
              <a:t>議決機関としての評議員会を必置</a:t>
            </a:r>
            <a:r>
              <a:rPr b="0" lang="en-US" sz="1000" spc="-1" strike="noStrike">
                <a:solidFill>
                  <a:srgbClr val="000000"/>
                </a:solidFill>
                <a:uFill>
                  <a:solidFill>
                    <a:srgbClr val="ffffff"/>
                  </a:solidFill>
                </a:uFill>
                <a:latin typeface="ＭＳ Ｐゴシック"/>
              </a:rPr>
              <a:t>　　</a:t>
            </a:r>
            <a:r>
              <a:rPr b="0" lang="en-US" sz="1000" spc="-49" strike="noStrike">
                <a:solidFill>
                  <a:srgbClr val="000000"/>
                </a:solidFill>
                <a:uFill>
                  <a:solidFill>
                    <a:srgbClr val="ffffff"/>
                  </a:solidFill>
                </a:uFill>
                <a:latin typeface="ＭＳ Ｐ明朝"/>
                <a:ea typeface="ＭＳ Ｐ明朝"/>
              </a:rPr>
              <a:t>※理事等の選任・解任や役員報酬の決定など重要事項を決議</a:t>
            </a:r>
            <a:endParaRPr b="0" lang="en-US" sz="1800" spc="-1" strike="noStrike">
              <a:solidFill>
                <a:srgbClr val="000000"/>
              </a:solidFill>
              <a:uFill>
                <a:solidFill>
                  <a:srgbClr val="ffffff"/>
                </a:solidFill>
              </a:uFill>
              <a:latin typeface="Arial"/>
            </a:endParaRPr>
          </a:p>
          <a:p>
            <a:pPr marL="123840" indent="-123480">
              <a:lnSpc>
                <a:spcPts val="423"/>
              </a:lnSpc>
            </a:pPr>
            <a:r>
              <a:rPr b="0" lang="en-US" sz="1400" spc="-1" strike="noStrike">
                <a:solidFill>
                  <a:srgbClr val="000000"/>
                </a:solidFill>
                <a:uFill>
                  <a:solidFill>
                    <a:srgbClr val="ffffff"/>
                  </a:solidFill>
                </a:uFill>
                <a:latin typeface="ＭＳ Ｐゴシック"/>
                <a:ea typeface="ＭＳ Ｐ明朝"/>
              </a:rPr>
              <a:t>　　　</a:t>
            </a:r>
            <a:r>
              <a:rPr b="0" lang="en-US" sz="1400" spc="-1" strike="noStrike">
                <a:solidFill>
                  <a:srgbClr val="ff0000"/>
                </a:solidFill>
                <a:uFill>
                  <a:solidFill>
                    <a:srgbClr val="ffffff"/>
                  </a:solidFill>
                </a:uFill>
                <a:latin typeface="ＭＳ Ｐゴシック"/>
                <a:ea typeface="ＭＳ Ｐ明朝"/>
              </a:rPr>
              <a:t>　</a:t>
            </a:r>
            <a:r>
              <a:rPr b="0" lang="en-US" sz="1200" spc="-1" strike="noStrike">
                <a:solidFill>
                  <a:srgbClr val="000000"/>
                </a:solidFill>
                <a:uFill>
                  <a:solidFill>
                    <a:srgbClr val="ffffff"/>
                  </a:solidFill>
                </a:uFill>
                <a:latin typeface="ＭＳ Ｐゴシック"/>
                <a:ea typeface="ＭＳ Ｐ明朝"/>
              </a:rPr>
              <a:t>(</a:t>
            </a:r>
            <a:r>
              <a:rPr b="0" lang="en-US" sz="1200" spc="-1" strike="noStrike">
                <a:solidFill>
                  <a:srgbClr val="000000"/>
                </a:solidFill>
                <a:uFill>
                  <a:solidFill>
                    <a:srgbClr val="ffffff"/>
                  </a:solidFill>
                </a:uFill>
                <a:latin typeface="ＭＳ Ｐゴシック"/>
                <a:ea typeface="ＭＳ Ｐ明朝"/>
              </a:rPr>
              <a:t>注）小規模法人について評議員定数に係る経過措置を設ける。</a:t>
            </a:r>
            <a:endParaRPr b="0" lang="en-US" sz="1800" spc="-1" strike="noStrike">
              <a:solidFill>
                <a:srgbClr val="000000"/>
              </a:solidFill>
              <a:uFill>
                <a:solidFill>
                  <a:srgbClr val="ffffff"/>
                </a:solidFill>
              </a:uFill>
              <a:latin typeface="Arial"/>
            </a:endParaRPr>
          </a:p>
          <a:p>
            <a:pPr marL="123840" indent="-123480">
              <a:lnSpc>
                <a:spcPts val="564"/>
              </a:lnSpc>
            </a:pPr>
            <a:r>
              <a:rPr b="0" lang="en-US" sz="1400" spc="-1" strike="noStrike">
                <a:solidFill>
                  <a:srgbClr val="000000"/>
                </a:solidFill>
                <a:uFill>
                  <a:solidFill>
                    <a:srgbClr val="ffffff"/>
                  </a:solidFill>
                </a:uFill>
                <a:latin typeface="ＭＳ Ｐゴシック"/>
                <a:ea typeface="ＭＳ Ｐ明朝"/>
              </a:rPr>
              <a:t>○</a:t>
            </a:r>
            <a:r>
              <a:rPr b="0" lang="en-US" sz="1400" spc="-1" strike="noStrike">
                <a:solidFill>
                  <a:srgbClr val="000000"/>
                </a:solidFill>
                <a:uFill>
                  <a:solidFill>
                    <a:srgbClr val="ffffff"/>
                  </a:solidFill>
                </a:uFill>
                <a:latin typeface="ＭＳ Ｐゴシック"/>
                <a:ea typeface="ＭＳ Ｐ明朝"/>
              </a:rPr>
              <a:t>　</a:t>
            </a:r>
            <a:r>
              <a:rPr b="0" lang="en-US" sz="1400" spc="-1" strike="noStrike" u="sng">
                <a:solidFill>
                  <a:srgbClr val="000000"/>
                </a:solidFill>
                <a:uFill>
                  <a:solidFill>
                    <a:srgbClr val="ffffff"/>
                  </a:solidFill>
                </a:uFill>
                <a:latin typeface="ＭＳ Ｐゴシック"/>
                <a:ea typeface="ＭＳ Ｐ明朝"/>
              </a:rPr>
              <a:t>役員・理事会・評議員会の権限・責任に係る規定の整備</a:t>
            </a:r>
            <a:endParaRPr b="0" lang="en-US" sz="1800" spc="-1" strike="noStrike">
              <a:solidFill>
                <a:srgbClr val="000000"/>
              </a:solidFill>
              <a:uFill>
                <a:solidFill>
                  <a:srgbClr val="ffffff"/>
                </a:solidFill>
              </a:uFill>
              <a:latin typeface="Arial"/>
            </a:endParaRPr>
          </a:p>
          <a:p>
            <a:pPr marL="123840" indent="-123480">
              <a:lnSpc>
                <a:spcPts val="564"/>
              </a:lnSpc>
            </a:pPr>
            <a:r>
              <a:rPr b="0" lang="en-US" sz="1400" spc="-1" strike="noStrike">
                <a:solidFill>
                  <a:srgbClr val="000000"/>
                </a:solidFill>
                <a:uFill>
                  <a:solidFill>
                    <a:srgbClr val="ffffff"/>
                  </a:solidFill>
                </a:uFill>
                <a:latin typeface="ＭＳ Ｐゴシック"/>
                <a:ea typeface="ＭＳ Ｐ明朝"/>
              </a:rPr>
              <a:t>○</a:t>
            </a:r>
            <a:r>
              <a:rPr b="0" lang="en-US" sz="1400" spc="-1" strike="noStrike">
                <a:solidFill>
                  <a:srgbClr val="000000"/>
                </a:solidFill>
                <a:uFill>
                  <a:solidFill>
                    <a:srgbClr val="ffffff"/>
                  </a:solidFill>
                </a:uFill>
                <a:latin typeface="ＭＳ Ｐゴシック"/>
                <a:ea typeface="ＭＳ Ｐ明朝"/>
              </a:rPr>
              <a:t>　</a:t>
            </a:r>
            <a:r>
              <a:rPr b="0" lang="en-US" sz="1400" spc="-1" strike="noStrike" u="sng">
                <a:solidFill>
                  <a:srgbClr val="000000"/>
                </a:solidFill>
                <a:uFill>
                  <a:solidFill>
                    <a:srgbClr val="ffffff"/>
                  </a:solidFill>
                </a:uFill>
                <a:latin typeface="ＭＳ Ｐゴシック"/>
                <a:ea typeface="ＭＳ Ｐ明朝"/>
              </a:rPr>
              <a:t>親族等特殊関係者の理事等への選任の制限に係る規定の整備</a:t>
            </a:r>
            <a:endParaRPr b="0" lang="en-US" sz="1800" spc="-1" strike="noStrike">
              <a:solidFill>
                <a:srgbClr val="000000"/>
              </a:solidFill>
              <a:uFill>
                <a:solidFill>
                  <a:srgbClr val="ffffff"/>
                </a:solidFill>
              </a:uFill>
              <a:latin typeface="Arial"/>
            </a:endParaRPr>
          </a:p>
          <a:p>
            <a:pPr marL="123840" indent="-123480">
              <a:lnSpc>
                <a:spcPts val="564"/>
              </a:lnSpc>
            </a:pPr>
            <a:r>
              <a:rPr b="0" lang="en-US" sz="1400" spc="-1" strike="noStrike">
                <a:solidFill>
                  <a:srgbClr val="000000"/>
                </a:solidFill>
                <a:uFill>
                  <a:solidFill>
                    <a:srgbClr val="ffffff"/>
                  </a:solidFill>
                </a:uFill>
                <a:latin typeface="ＭＳ Ｐゴシック"/>
                <a:ea typeface="ＭＳ Ｐ明朝"/>
              </a:rPr>
              <a:t>○</a:t>
            </a:r>
            <a:r>
              <a:rPr b="0" lang="en-US" sz="1400" spc="-1" strike="noStrike">
                <a:solidFill>
                  <a:srgbClr val="000000"/>
                </a:solidFill>
                <a:uFill>
                  <a:solidFill>
                    <a:srgbClr val="ffffff"/>
                  </a:solidFill>
                </a:uFill>
                <a:latin typeface="ＭＳ Ｐゴシック"/>
                <a:ea typeface="ＭＳ Ｐ明朝"/>
              </a:rPr>
              <a:t>　</a:t>
            </a:r>
            <a:r>
              <a:rPr b="0" lang="en-US" sz="1400" spc="-1" strike="noStrike" u="sng">
                <a:solidFill>
                  <a:srgbClr val="000000"/>
                </a:solidFill>
                <a:uFill>
                  <a:solidFill>
                    <a:srgbClr val="ffffff"/>
                  </a:solidFill>
                </a:uFill>
                <a:latin typeface="ＭＳ Ｐゴシック"/>
                <a:ea typeface="ＭＳ Ｐ明朝"/>
              </a:rPr>
              <a:t>一定規模以上の法人への会計監査人の導入</a:t>
            </a:r>
            <a:r>
              <a:rPr b="0" lang="en-US" sz="1400" spc="-1" strike="noStrike">
                <a:solidFill>
                  <a:srgbClr val="000000"/>
                </a:solidFill>
                <a:uFill>
                  <a:solidFill>
                    <a:srgbClr val="ffffff"/>
                  </a:solidFill>
                </a:uFill>
                <a:latin typeface="ＭＳ Ｐゴシック"/>
                <a:ea typeface="ＭＳ Ｐ明朝"/>
              </a:rPr>
              <a:t>　　　等</a:t>
            </a:r>
            <a:endParaRPr b="0" lang="en-US" sz="1800" spc="-1" strike="noStrike">
              <a:solidFill>
                <a:srgbClr val="000000"/>
              </a:solidFill>
              <a:uFill>
                <a:solidFill>
                  <a:srgbClr val="ffffff"/>
                </a:solidFill>
              </a:uFill>
              <a:latin typeface="Arial"/>
            </a:endParaRPr>
          </a:p>
        </p:txBody>
      </p:sp>
      <p:sp>
        <p:nvSpPr>
          <p:cNvPr id="490" name="CustomShape 6"/>
          <p:cNvSpPr/>
          <p:nvPr/>
        </p:nvSpPr>
        <p:spPr>
          <a:xfrm>
            <a:off x="3223440" y="2093400"/>
            <a:ext cx="6566400" cy="840240"/>
          </a:xfrm>
          <a:prstGeom prst="roundRect">
            <a:avLst>
              <a:gd name="adj" fmla="val 11699"/>
            </a:avLst>
          </a:prstGeom>
          <a:pattFill prst="openDmnd">
            <a:fgClr>
              <a:srgbClr val="ffffcc"/>
            </a:fgClr>
            <a:bgClr>
              <a:srgbClr val="ffffff"/>
            </a:bgClr>
          </a:pattFill>
          <a:ln w="12600">
            <a:solidFill>
              <a:schemeClr val="accent4">
                <a:lumMod val="50000"/>
              </a:schemeClr>
            </a:solidFill>
            <a:round/>
          </a:ln>
        </p:spPr>
        <p:style>
          <a:lnRef idx="2">
            <a:schemeClr val="dk1"/>
          </a:lnRef>
          <a:fillRef idx="1">
            <a:schemeClr val="lt1"/>
          </a:fillRef>
          <a:effectRef idx="0">
            <a:schemeClr val="dk1"/>
          </a:effectRef>
          <a:fontRef idx="minor"/>
        </p:style>
        <p:txBody>
          <a:bodyPr lIns="63720" rIns="75960" tIns="38160" bIns="38160" anchor="ctr"/>
          <a:p>
            <a:pPr marL="123840" indent="-123480">
              <a:lnSpc>
                <a:spcPct val="100000"/>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a:t>
            </a:r>
            <a:r>
              <a:rPr b="0" lang="en-US" sz="1400" spc="-1" strike="noStrike" u="sng">
                <a:solidFill>
                  <a:srgbClr val="000000"/>
                </a:solidFill>
                <a:uFill>
                  <a:solidFill>
                    <a:srgbClr val="ffffff"/>
                  </a:solidFill>
                </a:uFill>
                <a:latin typeface="ＭＳ Ｐゴシック"/>
              </a:rPr>
              <a:t>閲覧対象書類の拡大と閲覧請求者の国民一般への拡大</a:t>
            </a:r>
            <a:endParaRPr b="0" lang="en-US" sz="1800" spc="-1" strike="noStrike">
              <a:solidFill>
                <a:srgbClr val="000000"/>
              </a:solidFill>
              <a:uFill>
                <a:solidFill>
                  <a:srgbClr val="ffffff"/>
                </a:solidFill>
              </a:uFill>
              <a:latin typeface="Arial"/>
            </a:endParaRPr>
          </a:p>
          <a:p>
            <a:pPr marL="123840" indent="-123480">
              <a:lnSpc>
                <a:spcPct val="100000"/>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a:t>
            </a:r>
            <a:r>
              <a:rPr b="0" lang="en-US" sz="1400" spc="-1" strike="noStrike" u="sng">
                <a:solidFill>
                  <a:srgbClr val="000000"/>
                </a:solidFill>
                <a:uFill>
                  <a:solidFill>
                    <a:srgbClr val="ffffff"/>
                  </a:solidFill>
                </a:uFill>
                <a:latin typeface="ＭＳ Ｐゴシック"/>
              </a:rPr>
              <a:t>財務諸表、現況報告書</a:t>
            </a:r>
            <a:r>
              <a:rPr b="0" lang="en-US" sz="1200" spc="-1" strike="noStrike" u="sng">
                <a:solidFill>
                  <a:srgbClr val="000000"/>
                </a:solidFill>
                <a:uFill>
                  <a:solidFill>
                    <a:srgbClr val="ffffff"/>
                  </a:solidFill>
                </a:uFill>
                <a:latin typeface="ＭＳ Ｐ明朝"/>
                <a:ea typeface="ＭＳ Ｐ明朝"/>
              </a:rPr>
              <a:t>（役員報酬総額、役員等関係者との取引内容を含む。）</a:t>
            </a:r>
            <a:r>
              <a:rPr b="0" lang="en-US" sz="1400" spc="-1" strike="noStrike" u="sng">
                <a:solidFill>
                  <a:srgbClr val="000000"/>
                </a:solidFill>
                <a:uFill>
                  <a:solidFill>
                    <a:srgbClr val="ffffff"/>
                  </a:solidFill>
                </a:uFill>
                <a:latin typeface="メイリオ"/>
                <a:ea typeface="メイリオ"/>
              </a:rPr>
              <a:t>、</a:t>
            </a:r>
            <a:endParaRPr b="0" lang="en-US" sz="1800" spc="-1" strike="noStrike">
              <a:solidFill>
                <a:srgbClr val="000000"/>
              </a:solidFill>
              <a:uFill>
                <a:solidFill>
                  <a:srgbClr val="ffffff"/>
                </a:solidFill>
              </a:uFill>
              <a:latin typeface="Arial"/>
            </a:endParaRPr>
          </a:p>
          <a:p>
            <a:pPr marL="123840" indent="-123480">
              <a:lnSpc>
                <a:spcPct val="100000"/>
              </a:lnSpc>
            </a:pPr>
            <a:r>
              <a:rPr b="0" lang="en-US" sz="1400" spc="-1" strike="noStrike">
                <a:solidFill>
                  <a:srgbClr val="000000"/>
                </a:solidFill>
                <a:uFill>
                  <a:solidFill>
                    <a:srgbClr val="ffffff"/>
                  </a:solidFill>
                </a:uFill>
                <a:latin typeface="メイリオ"/>
                <a:ea typeface="メイリオ"/>
              </a:rPr>
              <a:t>   </a:t>
            </a:r>
            <a:r>
              <a:rPr b="0" lang="en-US" sz="1400" spc="-1" strike="noStrike" u="sng">
                <a:solidFill>
                  <a:srgbClr val="000000"/>
                </a:solidFill>
                <a:uFill>
                  <a:solidFill>
                    <a:srgbClr val="ffffff"/>
                  </a:solidFill>
                </a:uFill>
                <a:latin typeface="ＭＳ Ｐゴシック"/>
                <a:ea typeface="メイリオ"/>
              </a:rPr>
              <a:t>役員報酬基準の公表に係る規定の整備</a:t>
            </a:r>
            <a:r>
              <a:rPr b="0" lang="en-US" sz="1400" spc="-1" strike="noStrike">
                <a:solidFill>
                  <a:srgbClr val="000000"/>
                </a:solidFill>
                <a:uFill>
                  <a:solidFill>
                    <a:srgbClr val="ffffff"/>
                  </a:solidFill>
                </a:uFill>
                <a:latin typeface="ＭＳ Ｐゴシック"/>
                <a:ea typeface="メイリオ"/>
              </a:rPr>
              <a:t>　　　等</a:t>
            </a:r>
            <a:endParaRPr b="0" lang="en-US" sz="1800" spc="-1" strike="noStrike">
              <a:solidFill>
                <a:srgbClr val="000000"/>
              </a:solidFill>
              <a:uFill>
                <a:solidFill>
                  <a:srgbClr val="ffffff"/>
                </a:solidFill>
              </a:uFill>
              <a:latin typeface="Arial"/>
            </a:endParaRPr>
          </a:p>
        </p:txBody>
      </p:sp>
      <p:sp>
        <p:nvSpPr>
          <p:cNvPr id="491" name="CustomShape 7"/>
          <p:cNvSpPr/>
          <p:nvPr/>
        </p:nvSpPr>
        <p:spPr>
          <a:xfrm>
            <a:off x="131760" y="2996640"/>
            <a:ext cx="3096720" cy="1545120"/>
          </a:xfrm>
          <a:prstGeom prst="homePlate">
            <a:avLst>
              <a:gd name="adj" fmla="val 11999"/>
            </a:avLst>
          </a:prstGeom>
          <a:noFill/>
          <a:ln w="12600">
            <a:solidFill>
              <a:schemeClr val="accent6">
                <a:lumMod val="50000"/>
              </a:schemeClr>
            </a:solidFill>
            <a:round/>
          </a:ln>
        </p:spPr>
        <p:style>
          <a:lnRef idx="0"/>
          <a:fillRef idx="0"/>
          <a:effectRef idx="0"/>
          <a:fontRef idx="minor"/>
        </p:style>
        <p:txBody>
          <a:bodyPr lIns="63720" rIns="75960" tIns="38160" bIns="38160" anchor="ctr"/>
          <a:p>
            <a:pPr>
              <a:lnSpc>
                <a:spcPts val="573"/>
              </a:lnSpc>
            </a:pPr>
            <a:r>
              <a:rPr b="1" lang="en-US" sz="1400" spc="-1" strike="noStrike">
                <a:solidFill>
                  <a:srgbClr val="000000"/>
                </a:solidFill>
                <a:uFill>
                  <a:solidFill>
                    <a:srgbClr val="ffffff"/>
                  </a:solidFill>
                </a:uFill>
                <a:latin typeface="ＭＳ Ｐゴシック"/>
                <a:ea typeface="ＭＳ Ｐゴシック"/>
              </a:rPr>
              <a:t>３．財務規律の強化</a:t>
            </a:r>
            <a:endParaRPr b="0" lang="en-US" sz="1800" spc="-1" strike="noStrike">
              <a:solidFill>
                <a:srgbClr val="000000"/>
              </a:solidFill>
              <a:uFill>
                <a:solidFill>
                  <a:srgbClr val="ffffff"/>
                </a:solidFill>
              </a:uFill>
              <a:latin typeface="Arial"/>
            </a:endParaRPr>
          </a:p>
          <a:p>
            <a:pPr>
              <a:lnSpc>
                <a:spcPts val="573"/>
              </a:lnSpc>
            </a:pPr>
            <a:r>
              <a:rPr b="1" lang="en-US" sz="1100" spc="-1" strike="noStrike">
                <a:solidFill>
                  <a:srgbClr val="000000"/>
                </a:solidFill>
                <a:uFill>
                  <a:solidFill>
                    <a:srgbClr val="ffffff"/>
                  </a:solidFill>
                </a:uFill>
                <a:latin typeface="ＭＳ Ｐゴシック"/>
                <a:ea typeface="ＭＳ Ｐゴシック"/>
              </a:rPr>
              <a:t>　①　適正かつ公正な支出管理の確保</a:t>
            </a:r>
            <a:endParaRPr b="0" lang="en-US" sz="1800" spc="-1" strike="noStrike">
              <a:solidFill>
                <a:srgbClr val="000000"/>
              </a:solidFill>
              <a:uFill>
                <a:solidFill>
                  <a:srgbClr val="ffffff"/>
                </a:solidFill>
              </a:uFill>
              <a:latin typeface="Arial"/>
            </a:endParaRPr>
          </a:p>
          <a:p>
            <a:pPr>
              <a:lnSpc>
                <a:spcPts val="573"/>
              </a:lnSpc>
            </a:pPr>
            <a:r>
              <a:rPr b="1" lang="en-US" sz="1100" spc="-1" strike="noStrike">
                <a:solidFill>
                  <a:srgbClr val="000000"/>
                </a:solidFill>
                <a:uFill>
                  <a:solidFill>
                    <a:srgbClr val="ffffff"/>
                  </a:solidFill>
                </a:uFill>
                <a:latin typeface="ＭＳ Ｐゴシック"/>
                <a:ea typeface="ＭＳ Ｐゴシック"/>
              </a:rPr>
              <a:t>  ②</a:t>
            </a:r>
            <a:r>
              <a:rPr b="1" lang="en-US" sz="1100" spc="-1" strike="noStrike">
                <a:solidFill>
                  <a:srgbClr val="000000"/>
                </a:solidFill>
                <a:uFill>
                  <a:solidFill>
                    <a:srgbClr val="ffffff"/>
                  </a:solidFill>
                </a:uFill>
                <a:latin typeface="ＭＳ Ｐゴシック"/>
                <a:ea typeface="ＭＳ Ｐゴシック"/>
              </a:rPr>
              <a:t>　いわゆる内部留保の明確化</a:t>
            </a:r>
            <a:endParaRPr b="0" lang="en-US" sz="1800" spc="-1" strike="noStrike">
              <a:solidFill>
                <a:srgbClr val="000000"/>
              </a:solidFill>
              <a:uFill>
                <a:solidFill>
                  <a:srgbClr val="ffffff"/>
                </a:solidFill>
              </a:uFill>
              <a:latin typeface="Arial"/>
            </a:endParaRPr>
          </a:p>
          <a:p>
            <a:pPr>
              <a:lnSpc>
                <a:spcPts val="573"/>
              </a:lnSpc>
            </a:pPr>
            <a:r>
              <a:rPr b="1" lang="en-US" sz="1100" spc="-1" strike="noStrike">
                <a:solidFill>
                  <a:srgbClr val="000000"/>
                </a:solidFill>
                <a:uFill>
                  <a:solidFill>
                    <a:srgbClr val="ffffff"/>
                  </a:solidFill>
                </a:uFill>
                <a:latin typeface="ＭＳ Ｐゴシック"/>
                <a:ea typeface="ＭＳ Ｐゴシック"/>
              </a:rPr>
              <a:t>  ③</a:t>
            </a:r>
            <a:r>
              <a:rPr b="1" lang="en-US" sz="1100" spc="-1" strike="noStrike">
                <a:solidFill>
                  <a:srgbClr val="000000"/>
                </a:solidFill>
                <a:uFill>
                  <a:solidFill>
                    <a:srgbClr val="ffffff"/>
                  </a:solidFill>
                </a:uFill>
                <a:latin typeface="ＭＳ Ｐゴシック"/>
                <a:ea typeface="ＭＳ Ｐゴシック"/>
              </a:rPr>
              <a:t>　社会福祉事業等への計画的な再投資</a:t>
            </a:r>
            <a:endParaRPr b="0" lang="en-US" sz="1800" spc="-1" strike="noStrike">
              <a:solidFill>
                <a:srgbClr val="000000"/>
              </a:solidFill>
              <a:uFill>
                <a:solidFill>
                  <a:srgbClr val="ffffff"/>
                </a:solidFill>
              </a:uFill>
              <a:latin typeface="Arial"/>
            </a:endParaRPr>
          </a:p>
        </p:txBody>
      </p:sp>
      <p:sp>
        <p:nvSpPr>
          <p:cNvPr id="492" name="CustomShape 8"/>
          <p:cNvSpPr/>
          <p:nvPr/>
        </p:nvSpPr>
        <p:spPr>
          <a:xfrm>
            <a:off x="3228840" y="2986200"/>
            <a:ext cx="6593760" cy="1526040"/>
          </a:xfrm>
          <a:prstGeom prst="roundRect">
            <a:avLst>
              <a:gd name="adj" fmla="val 10048"/>
            </a:avLst>
          </a:prstGeom>
          <a:pattFill prst="openDmnd">
            <a:fgClr>
              <a:srgbClr val="ffffcc"/>
            </a:fgClr>
            <a:bgClr>
              <a:srgbClr val="ffffff"/>
            </a:bgClr>
          </a:pattFill>
          <a:ln w="12600">
            <a:solidFill>
              <a:schemeClr val="accent4">
                <a:lumMod val="50000"/>
              </a:schemeClr>
            </a:solidFill>
            <a:round/>
          </a:ln>
        </p:spPr>
        <p:style>
          <a:lnRef idx="2">
            <a:schemeClr val="dk1"/>
          </a:lnRef>
          <a:fillRef idx="1">
            <a:schemeClr val="lt1"/>
          </a:fillRef>
          <a:effectRef idx="0">
            <a:schemeClr val="dk1"/>
          </a:effectRef>
          <a:fontRef idx="minor"/>
        </p:style>
        <p:txBody>
          <a:bodyPr lIns="63720" rIns="75960" tIns="38160" bIns="38160" anchor="ctr"/>
          <a:p>
            <a:pPr marL="123840" indent="-123480" algn="just">
              <a:lnSpc>
                <a:spcPct val="100000"/>
              </a:lnSpc>
            </a:pPr>
            <a:r>
              <a:rPr b="0" lang="en-US" sz="1400" spc="-1" strike="noStrike">
                <a:solidFill>
                  <a:srgbClr val="000000"/>
                </a:solidFill>
                <a:uFill>
                  <a:solidFill>
                    <a:srgbClr val="ffffff"/>
                  </a:solidFill>
                </a:uFill>
                <a:latin typeface="ＭＳ Ｐゴシック"/>
              </a:rPr>
              <a:t>①</a:t>
            </a:r>
            <a:r>
              <a:rPr b="0" lang="en-US" sz="1400" spc="-1" strike="noStrike">
                <a:solidFill>
                  <a:srgbClr val="000000"/>
                </a:solidFill>
                <a:uFill>
                  <a:solidFill>
                    <a:srgbClr val="ffffff"/>
                  </a:solidFill>
                </a:uFill>
                <a:latin typeface="ＭＳ Ｐゴシック"/>
              </a:rPr>
              <a:t>　</a:t>
            </a:r>
            <a:r>
              <a:rPr b="0" lang="en-US" sz="1400" spc="-29" strike="noStrike" u="sng">
                <a:solidFill>
                  <a:srgbClr val="000000"/>
                </a:solidFill>
                <a:uFill>
                  <a:solidFill>
                    <a:srgbClr val="ffffff"/>
                  </a:solidFill>
                </a:uFill>
                <a:latin typeface="ＭＳ Ｐゴシック"/>
              </a:rPr>
              <a:t>役員報酬基準の作成と公表、役員等関係者への特別の利益供与を禁止</a:t>
            </a:r>
            <a:r>
              <a:rPr b="0" lang="en-US" sz="1400" spc="-29" strike="noStrike">
                <a:solidFill>
                  <a:srgbClr val="000000"/>
                </a:solidFill>
                <a:uFill>
                  <a:solidFill>
                    <a:srgbClr val="ffffff"/>
                  </a:solidFill>
                </a:uFill>
                <a:latin typeface="ＭＳ Ｐゴシック"/>
              </a:rPr>
              <a:t> 等</a:t>
            </a:r>
            <a:r>
              <a:rPr b="0" lang="en-US" sz="1400" spc="-1" strike="noStrike">
                <a:solidFill>
                  <a:srgbClr val="000000"/>
                </a:solidFill>
                <a:uFill>
                  <a:solidFill>
                    <a:srgbClr val="ffffff"/>
                  </a:solidFill>
                </a:uFill>
                <a:latin typeface="ＭＳ Ｐゴシック"/>
              </a:rPr>
              <a:t>　</a:t>
            </a:r>
            <a:endParaRPr b="0" lang="en-US" sz="1800" spc="-1" strike="noStrike">
              <a:solidFill>
                <a:srgbClr val="000000"/>
              </a:solidFill>
              <a:uFill>
                <a:solidFill>
                  <a:srgbClr val="ffffff"/>
                </a:solidFill>
              </a:uFill>
              <a:latin typeface="Arial"/>
            </a:endParaRPr>
          </a:p>
          <a:p>
            <a:pPr marL="123840" indent="-123480" algn="just">
              <a:lnSpc>
                <a:spcPct val="100000"/>
              </a:lnSpc>
            </a:pPr>
            <a:r>
              <a:rPr b="0" lang="en-US" sz="1400" spc="-1" strike="noStrike">
                <a:solidFill>
                  <a:srgbClr val="000000"/>
                </a:solidFill>
                <a:uFill>
                  <a:solidFill>
                    <a:srgbClr val="ffffff"/>
                  </a:solidFill>
                </a:uFill>
                <a:latin typeface="ＭＳ Ｐゴシック"/>
              </a:rPr>
              <a:t>②</a:t>
            </a:r>
            <a:r>
              <a:rPr b="0" lang="en-US" sz="1400" spc="-1" strike="noStrike">
                <a:solidFill>
                  <a:srgbClr val="000000"/>
                </a:solidFill>
                <a:uFill>
                  <a:solidFill>
                    <a:srgbClr val="ffffff"/>
                  </a:solidFill>
                </a:uFill>
                <a:latin typeface="ＭＳ Ｐゴシック"/>
              </a:rPr>
              <a:t>　</a:t>
            </a:r>
            <a:r>
              <a:rPr b="0" lang="en-US" sz="1400" spc="-15" strike="noStrike">
                <a:solidFill>
                  <a:srgbClr val="000000"/>
                </a:solidFill>
                <a:uFill>
                  <a:solidFill>
                    <a:srgbClr val="ffffff"/>
                  </a:solidFill>
                </a:uFill>
                <a:latin typeface="ＭＳ Ｐゴシック"/>
              </a:rPr>
              <a:t>純資産から事業継続に必要な財産</a:t>
            </a:r>
            <a:r>
              <a:rPr b="0" lang="en-US" sz="1100" spc="-15" strike="noStrike">
                <a:solidFill>
                  <a:srgbClr val="000000"/>
                </a:solidFill>
                <a:uFill>
                  <a:solidFill>
                    <a:srgbClr val="ffffff"/>
                  </a:solidFill>
                </a:uFill>
                <a:latin typeface="ＭＳ Ｐゴシック"/>
              </a:rPr>
              <a:t>（※）</a:t>
            </a:r>
            <a:r>
              <a:rPr b="0" lang="en-US" sz="1400" spc="-15" strike="noStrike">
                <a:solidFill>
                  <a:srgbClr val="000000"/>
                </a:solidFill>
                <a:uFill>
                  <a:solidFill>
                    <a:srgbClr val="ffffff"/>
                  </a:solidFill>
                </a:uFill>
                <a:latin typeface="ＭＳ Ｐゴシック"/>
              </a:rPr>
              <a:t>の額を控除し、</a:t>
            </a:r>
            <a:r>
              <a:rPr b="0" lang="en-US" sz="1400" spc="-15" strike="noStrike" u="sng">
                <a:solidFill>
                  <a:srgbClr val="000000"/>
                </a:solidFill>
                <a:uFill>
                  <a:solidFill>
                    <a:srgbClr val="ffffff"/>
                  </a:solidFill>
                </a:uFill>
                <a:latin typeface="ＭＳ Ｐゴシック"/>
              </a:rPr>
              <a:t>福祉サービスに再投下可能</a:t>
            </a:r>
            <a:endParaRPr b="0" lang="en-US" sz="1800" spc="-1" strike="noStrike">
              <a:solidFill>
                <a:srgbClr val="000000"/>
              </a:solidFill>
              <a:uFill>
                <a:solidFill>
                  <a:srgbClr val="ffffff"/>
                </a:solidFill>
              </a:uFill>
              <a:latin typeface="Arial"/>
            </a:endParaRPr>
          </a:p>
          <a:p>
            <a:pPr marL="123840" indent="-123480" algn="just">
              <a:lnSpc>
                <a:spcPct val="100000"/>
              </a:lnSpc>
            </a:pPr>
            <a:r>
              <a:rPr b="0" lang="en-US" sz="1400" spc="-15" strike="noStrike">
                <a:solidFill>
                  <a:srgbClr val="000000"/>
                </a:solidFill>
                <a:uFill>
                  <a:solidFill>
                    <a:srgbClr val="ffffff"/>
                  </a:solidFill>
                </a:uFill>
                <a:latin typeface="ＭＳ Ｐゴシック"/>
              </a:rPr>
              <a:t>  </a:t>
            </a:r>
            <a:r>
              <a:rPr b="0" lang="en-US" sz="1400" spc="-15" strike="noStrike" u="sng">
                <a:solidFill>
                  <a:srgbClr val="000000"/>
                </a:solidFill>
                <a:uFill>
                  <a:solidFill>
                    <a:srgbClr val="ffffff"/>
                  </a:solidFill>
                </a:uFill>
                <a:latin typeface="ＭＳ Ｐゴシック"/>
              </a:rPr>
              <a:t>な</a:t>
            </a:r>
            <a:r>
              <a:rPr b="0" lang="en-US" sz="1400" spc="-1" strike="noStrike" u="sng">
                <a:solidFill>
                  <a:srgbClr val="000000"/>
                </a:solidFill>
                <a:uFill>
                  <a:solidFill>
                    <a:srgbClr val="ffffff"/>
                  </a:solidFill>
                </a:uFill>
                <a:latin typeface="ＭＳ Ｐゴシック"/>
              </a:rPr>
              <a:t>財産額（「社会福祉充実残額」）を明確化</a:t>
            </a:r>
            <a:r>
              <a:rPr b="0" lang="en-US" sz="1100" spc="-1" strike="noStrike">
                <a:solidFill>
                  <a:srgbClr val="000000"/>
                </a:solidFill>
                <a:uFill>
                  <a:solidFill>
                    <a:srgbClr val="ffffff"/>
                  </a:solidFill>
                </a:uFill>
                <a:latin typeface="ＭＳ Ｐゴシック"/>
              </a:rPr>
              <a:t>　　　</a:t>
            </a:r>
            <a:endParaRPr b="0" lang="en-US" sz="1800" spc="-1" strike="noStrike">
              <a:solidFill>
                <a:srgbClr val="000000"/>
              </a:solidFill>
              <a:uFill>
                <a:solidFill>
                  <a:srgbClr val="ffffff"/>
                </a:solidFill>
              </a:uFill>
              <a:latin typeface="Arial"/>
            </a:endParaRPr>
          </a:p>
          <a:p>
            <a:pPr marL="216360" indent="-216000" algn="just">
              <a:lnSpc>
                <a:spcPts val="401"/>
              </a:lnSpc>
            </a:pPr>
            <a:r>
              <a:rPr b="0" lang="en-US" sz="1100" spc="-1" strike="noStrike">
                <a:solidFill>
                  <a:srgbClr val="000000"/>
                </a:solidFill>
                <a:uFill>
                  <a:solidFill>
                    <a:srgbClr val="ffffff"/>
                  </a:solidFill>
                </a:uFill>
                <a:latin typeface="ＭＳ Ｐゴシック"/>
                <a:ea typeface="ＭＳ Ｐ明朝"/>
              </a:rPr>
              <a:t>　　　</a:t>
            </a:r>
            <a:r>
              <a:rPr b="0" lang="en-US" sz="900" spc="-1" strike="noStrike">
                <a:solidFill>
                  <a:srgbClr val="000000"/>
                </a:solidFill>
                <a:uFill>
                  <a:solidFill>
                    <a:srgbClr val="ffffff"/>
                  </a:solidFill>
                </a:uFill>
                <a:latin typeface="ＭＳ Ｐ明朝"/>
                <a:ea typeface="ＭＳ Ｐ明朝"/>
              </a:rPr>
              <a:t>※①事業に活用する土地、建物等 ②建物の建替、修繕に必要な資金 ③必要な運転資金 ④基本金、国庫補助等特別積立金</a:t>
            </a:r>
            <a:endParaRPr b="0" lang="en-US" sz="1800" spc="-1" strike="noStrike">
              <a:solidFill>
                <a:srgbClr val="000000"/>
              </a:solidFill>
              <a:uFill>
                <a:solidFill>
                  <a:srgbClr val="ffffff"/>
                </a:solidFill>
              </a:uFill>
              <a:latin typeface="Arial"/>
            </a:endParaRPr>
          </a:p>
          <a:p>
            <a:pPr marL="123840" indent="-123480" algn="just">
              <a:lnSpc>
                <a:spcPct val="100000"/>
              </a:lnSpc>
            </a:pPr>
            <a:r>
              <a:rPr b="0" lang="en-US" sz="1400" spc="-1" strike="noStrike">
                <a:solidFill>
                  <a:srgbClr val="000000"/>
                </a:solidFill>
                <a:uFill>
                  <a:solidFill>
                    <a:srgbClr val="ffffff"/>
                  </a:solidFill>
                </a:uFill>
                <a:latin typeface="ＭＳ Ｐゴシック"/>
                <a:ea typeface="ＭＳ Ｐ明朝"/>
              </a:rPr>
              <a:t>③</a:t>
            </a:r>
            <a:r>
              <a:rPr b="0" lang="en-US" sz="1400" spc="-1" strike="noStrike">
                <a:solidFill>
                  <a:srgbClr val="000000"/>
                </a:solidFill>
                <a:uFill>
                  <a:solidFill>
                    <a:srgbClr val="ffffff"/>
                  </a:solidFill>
                </a:uFill>
                <a:latin typeface="ＭＳ Ｐゴシック"/>
                <a:ea typeface="ＭＳ Ｐ明朝"/>
              </a:rPr>
              <a:t>　</a:t>
            </a:r>
            <a:r>
              <a:rPr b="0" lang="en-US" sz="1400" spc="-1" strike="noStrike" u="sng">
                <a:solidFill>
                  <a:srgbClr val="000000"/>
                </a:solidFill>
                <a:uFill>
                  <a:solidFill>
                    <a:srgbClr val="ffffff"/>
                  </a:solidFill>
                </a:uFill>
                <a:latin typeface="ＭＳ Ｐゴシック"/>
                <a:ea typeface="ＭＳ Ｐ明朝"/>
              </a:rPr>
              <a:t>再投下可能な財産額がある社会福祉法人に対して、社会福祉</a:t>
            </a:r>
            <a:r>
              <a:rPr b="0" lang="en-US" sz="1400" spc="-15" strike="noStrike" u="sng">
                <a:solidFill>
                  <a:srgbClr val="000000"/>
                </a:solidFill>
                <a:uFill>
                  <a:solidFill>
                    <a:srgbClr val="ffffff"/>
                  </a:solidFill>
                </a:uFill>
                <a:latin typeface="ＭＳ Ｐゴシック"/>
                <a:ea typeface="ＭＳ Ｐ明朝"/>
              </a:rPr>
              <a:t>事業又は公益事業の新規実施・拡充に係る計画の作成を義務づけ</a:t>
            </a:r>
            <a:r>
              <a:rPr b="0" lang="en-US" sz="1100" spc="-15" strike="noStrike">
                <a:solidFill>
                  <a:srgbClr val="000000"/>
                </a:solidFill>
                <a:uFill>
                  <a:solidFill>
                    <a:srgbClr val="ffffff"/>
                  </a:solidFill>
                </a:uFill>
                <a:latin typeface="ＭＳ Ｐゴシック"/>
                <a:ea typeface="ＭＳ Ｐ明朝"/>
              </a:rPr>
              <a:t>（</a:t>
            </a:r>
            <a:r>
              <a:rPr b="0" lang="en-US" sz="1100" spc="-1" strike="noStrike">
                <a:solidFill>
                  <a:srgbClr val="000000"/>
                </a:solidFill>
                <a:uFill>
                  <a:solidFill>
                    <a:srgbClr val="ffffff"/>
                  </a:solidFill>
                </a:uFill>
                <a:latin typeface="ＭＳ Ｐ明朝"/>
                <a:ea typeface="ＭＳ Ｐ明朝"/>
              </a:rPr>
              <a:t>①社会福祉事業、②地域公益事業、③その他公益事業の順に検討）</a:t>
            </a:r>
            <a:r>
              <a:rPr b="0" lang="en-US" sz="1000" spc="-1" strike="noStrike">
                <a:solidFill>
                  <a:srgbClr val="000000"/>
                </a:solidFill>
                <a:uFill>
                  <a:solidFill>
                    <a:srgbClr val="ffffff"/>
                  </a:solidFill>
                </a:uFill>
                <a:latin typeface="ＭＳ Ｐ明朝"/>
                <a:ea typeface="ＭＳ Ｐ明朝"/>
              </a:rPr>
              <a:t>　</a:t>
            </a:r>
            <a:r>
              <a:rPr b="0" lang="en-US" sz="1400" spc="-1" strike="noStrike">
                <a:solidFill>
                  <a:srgbClr val="000000"/>
                </a:solidFill>
                <a:uFill>
                  <a:solidFill>
                    <a:srgbClr val="ffffff"/>
                  </a:solidFill>
                </a:uFill>
                <a:latin typeface="メイリオ"/>
                <a:ea typeface="メイリオ"/>
              </a:rPr>
              <a:t>　</a:t>
            </a:r>
            <a:r>
              <a:rPr b="0" lang="en-US" sz="1400" spc="-1" strike="noStrike">
                <a:solidFill>
                  <a:srgbClr val="000000"/>
                </a:solidFill>
                <a:uFill>
                  <a:solidFill>
                    <a:srgbClr val="ffffff"/>
                  </a:solidFill>
                </a:uFill>
                <a:latin typeface="ＭＳ Ｐゴシック"/>
                <a:ea typeface="メイリオ"/>
              </a:rPr>
              <a:t>等</a:t>
            </a:r>
            <a:endParaRPr b="0" lang="en-US" sz="1800" spc="-1" strike="noStrike">
              <a:solidFill>
                <a:srgbClr val="000000"/>
              </a:solidFill>
              <a:uFill>
                <a:solidFill>
                  <a:srgbClr val="ffffff"/>
                </a:solidFill>
              </a:uFill>
              <a:latin typeface="Arial"/>
            </a:endParaRPr>
          </a:p>
        </p:txBody>
      </p:sp>
      <p:sp>
        <p:nvSpPr>
          <p:cNvPr id="493" name="CustomShape 9"/>
          <p:cNvSpPr/>
          <p:nvPr/>
        </p:nvSpPr>
        <p:spPr>
          <a:xfrm>
            <a:off x="131760" y="4600080"/>
            <a:ext cx="3091320" cy="915480"/>
          </a:xfrm>
          <a:prstGeom prst="homePlate">
            <a:avLst>
              <a:gd name="adj" fmla="val 19876"/>
            </a:avLst>
          </a:prstGeom>
          <a:noFill/>
          <a:ln w="12600">
            <a:solidFill>
              <a:schemeClr val="accent6">
                <a:lumMod val="50000"/>
              </a:schemeClr>
            </a:solidFill>
            <a:round/>
          </a:ln>
        </p:spPr>
        <p:style>
          <a:lnRef idx="0"/>
          <a:fillRef idx="0"/>
          <a:effectRef idx="0"/>
          <a:fontRef idx="minor"/>
        </p:style>
        <p:txBody>
          <a:bodyPr lIns="63720" rIns="75960" tIns="38160" bIns="38160" anchor="b"/>
          <a:p>
            <a:pPr marL="216360" indent="-216000">
              <a:lnSpc>
                <a:spcPts val="458"/>
              </a:lnSpc>
            </a:pPr>
            <a:r>
              <a:rPr b="0" lang="en-US" sz="1100" spc="-1" strike="noStrike">
                <a:solidFill>
                  <a:srgbClr val="000000"/>
                </a:solidFill>
                <a:uFill>
                  <a:solidFill>
                    <a:srgbClr val="ffffff"/>
                  </a:solidFill>
                </a:uFill>
                <a:latin typeface="ＭＳ Ｐゴシック"/>
                <a:ea typeface="ＭＳ Ｐゴシック"/>
              </a:rPr>
              <a:t>　□　社会福祉法人の本旨に従い他の主体では困難な福祉ニーズへの対応を求める</a:t>
            </a:r>
            <a:endParaRPr b="0" lang="en-US" sz="1800" spc="-1" strike="noStrike">
              <a:solidFill>
                <a:srgbClr val="000000"/>
              </a:solidFill>
              <a:uFill>
                <a:solidFill>
                  <a:srgbClr val="ffffff"/>
                </a:solidFill>
              </a:uFill>
              <a:latin typeface="Arial"/>
            </a:endParaRPr>
          </a:p>
        </p:txBody>
      </p:sp>
      <p:sp>
        <p:nvSpPr>
          <p:cNvPr id="494" name="CustomShape 10"/>
          <p:cNvSpPr/>
          <p:nvPr/>
        </p:nvSpPr>
        <p:spPr>
          <a:xfrm>
            <a:off x="3223440" y="4623840"/>
            <a:ext cx="6599160" cy="794520"/>
          </a:xfrm>
          <a:prstGeom prst="roundRect">
            <a:avLst>
              <a:gd name="adj" fmla="val 11929"/>
            </a:avLst>
          </a:prstGeom>
          <a:pattFill prst="openDmnd">
            <a:fgClr>
              <a:srgbClr val="ffffcc"/>
            </a:fgClr>
            <a:bgClr>
              <a:srgbClr val="ffffff"/>
            </a:bgClr>
          </a:pattFill>
          <a:ln w="12600">
            <a:solidFill>
              <a:schemeClr val="accent4">
                <a:lumMod val="50000"/>
              </a:schemeClr>
            </a:solidFill>
            <a:round/>
          </a:ln>
        </p:spPr>
        <p:style>
          <a:lnRef idx="2">
            <a:schemeClr val="dk1"/>
          </a:lnRef>
          <a:fillRef idx="1">
            <a:schemeClr val="lt1"/>
          </a:fillRef>
          <a:effectRef idx="0">
            <a:schemeClr val="dk1"/>
          </a:effectRef>
          <a:fontRef idx="minor"/>
        </p:style>
        <p:txBody>
          <a:bodyPr lIns="63720" rIns="75960" tIns="38160" bIns="38160" anchor="ctr"/>
          <a:p>
            <a:pPr marL="123840" indent="-123480">
              <a:lnSpc>
                <a:spcPct val="100000"/>
              </a:lnSpc>
            </a:pPr>
            <a:r>
              <a:rPr b="0" lang="en-US" sz="1400" spc="-1" strike="noStrike">
                <a:solidFill>
                  <a:srgbClr val="000000"/>
                </a:solidFill>
                <a:uFill>
                  <a:solidFill>
                    <a:srgbClr val="ffffff"/>
                  </a:solidFill>
                </a:uFill>
                <a:latin typeface="ＭＳ Ｐゴシック"/>
              </a:rPr>
              <a:t>○</a:t>
            </a:r>
            <a:r>
              <a:rPr b="0" lang="en-US" sz="1400" spc="-1" strike="noStrike">
                <a:solidFill>
                  <a:srgbClr val="000000"/>
                </a:solidFill>
                <a:uFill>
                  <a:solidFill>
                    <a:srgbClr val="ffffff"/>
                  </a:solidFill>
                </a:uFill>
                <a:latin typeface="ＭＳ Ｐゴシック"/>
              </a:rPr>
              <a:t>　社会福祉事業又は公益事業を行うに当たり、日常生活又は社会生活上</a:t>
            </a:r>
            <a:r>
              <a:rPr b="0" lang="en-US" sz="1400" spc="-15" strike="noStrike">
                <a:solidFill>
                  <a:srgbClr val="000000"/>
                </a:solidFill>
                <a:uFill>
                  <a:solidFill>
                    <a:srgbClr val="ffffff"/>
                  </a:solidFill>
                </a:uFill>
                <a:latin typeface="ＭＳ Ｐゴシック"/>
              </a:rPr>
              <a:t>支援を</a:t>
            </a:r>
            <a:endParaRPr b="0" lang="en-US" sz="1800" spc="-1" strike="noStrike">
              <a:solidFill>
                <a:srgbClr val="000000"/>
              </a:solidFill>
              <a:uFill>
                <a:solidFill>
                  <a:srgbClr val="ffffff"/>
                </a:solidFill>
              </a:uFill>
              <a:latin typeface="Arial"/>
            </a:endParaRPr>
          </a:p>
          <a:p>
            <a:pPr marL="123840" indent="-123480">
              <a:lnSpc>
                <a:spcPct val="100000"/>
              </a:lnSpc>
            </a:pPr>
            <a:r>
              <a:rPr b="0" lang="en-US" sz="1400" spc="-15" strike="noStrike">
                <a:solidFill>
                  <a:srgbClr val="000000"/>
                </a:solidFill>
                <a:uFill>
                  <a:solidFill>
                    <a:srgbClr val="ffffff"/>
                  </a:solidFill>
                </a:uFill>
                <a:latin typeface="ＭＳ Ｐゴシック"/>
              </a:rPr>
              <a:t>  </a:t>
            </a:r>
            <a:r>
              <a:rPr b="0" lang="en-US" sz="1400" spc="-15" strike="noStrike">
                <a:solidFill>
                  <a:srgbClr val="000000"/>
                </a:solidFill>
                <a:uFill>
                  <a:solidFill>
                    <a:srgbClr val="ffffff"/>
                  </a:solidFill>
                </a:uFill>
                <a:latin typeface="ＭＳ Ｐゴシック"/>
              </a:rPr>
              <a:t>要する者に対する</a:t>
            </a:r>
            <a:r>
              <a:rPr b="0" lang="en-US" sz="1400" spc="-15" strike="noStrike" u="sng">
                <a:solidFill>
                  <a:srgbClr val="000000"/>
                </a:solidFill>
                <a:uFill>
                  <a:solidFill>
                    <a:srgbClr val="ffffff"/>
                  </a:solidFill>
                </a:uFill>
                <a:latin typeface="ＭＳ Ｐゴシック"/>
              </a:rPr>
              <a:t>無料又は低額の料金で福祉サービス</a:t>
            </a:r>
            <a:r>
              <a:rPr b="0" lang="en-US" sz="1400" spc="-1" strike="noStrike" u="sng">
                <a:solidFill>
                  <a:srgbClr val="000000"/>
                </a:solidFill>
                <a:uFill>
                  <a:solidFill>
                    <a:srgbClr val="ffffff"/>
                  </a:solidFill>
                </a:uFill>
                <a:latin typeface="ＭＳ Ｐゴシック"/>
              </a:rPr>
              <a:t>を提供することを責務として規定</a:t>
            </a:r>
            <a:r>
              <a:rPr b="0" lang="en-US" sz="1400" spc="-1" strike="noStrike">
                <a:solidFill>
                  <a:srgbClr val="000000"/>
                </a:solidFill>
                <a:uFill>
                  <a:solidFill>
                    <a:srgbClr val="ffffff"/>
                  </a:solidFill>
                </a:uFill>
                <a:latin typeface="ＭＳ Ｐゴシック"/>
              </a:rPr>
              <a:t> </a:t>
            </a:r>
            <a:r>
              <a:rPr b="0" lang="en-US" sz="1100" spc="-1" strike="noStrike">
                <a:solidFill>
                  <a:srgbClr val="000000"/>
                </a:solidFill>
                <a:uFill>
                  <a:solidFill>
                    <a:srgbClr val="ffffff"/>
                  </a:solidFill>
                </a:uFill>
                <a:latin typeface="ＭＳ Ｐ明朝"/>
                <a:ea typeface="ＭＳ Ｐ明朝"/>
              </a:rPr>
              <a:t>　　</a:t>
            </a:r>
            <a:r>
              <a:rPr b="0" lang="en-US" sz="1000" spc="-1" strike="noStrike">
                <a:solidFill>
                  <a:srgbClr val="000000"/>
                </a:solidFill>
                <a:uFill>
                  <a:solidFill>
                    <a:srgbClr val="ffffff"/>
                  </a:solidFill>
                </a:uFill>
                <a:latin typeface="ＭＳ Ｐ明朝"/>
                <a:ea typeface="ＭＳ Ｐ明朝"/>
              </a:rPr>
              <a:t>※利用者負担の軽減、無料又は低額による高齢者の生活支援等</a:t>
            </a:r>
            <a:endParaRPr b="0" lang="en-US" sz="1800" spc="-1" strike="noStrike">
              <a:solidFill>
                <a:srgbClr val="000000"/>
              </a:solidFill>
              <a:uFill>
                <a:solidFill>
                  <a:srgbClr val="ffffff"/>
                </a:solidFill>
              </a:uFill>
              <a:latin typeface="Arial"/>
            </a:endParaRPr>
          </a:p>
        </p:txBody>
      </p:sp>
      <p:sp>
        <p:nvSpPr>
          <p:cNvPr id="495" name="CustomShape 11"/>
          <p:cNvSpPr/>
          <p:nvPr/>
        </p:nvSpPr>
        <p:spPr>
          <a:xfrm>
            <a:off x="131760" y="5583960"/>
            <a:ext cx="3091320" cy="1200600"/>
          </a:xfrm>
          <a:prstGeom prst="homePlate">
            <a:avLst>
              <a:gd name="adj" fmla="val 15268"/>
            </a:avLst>
          </a:prstGeom>
          <a:noFill/>
          <a:ln w="12600">
            <a:solidFill>
              <a:schemeClr val="accent6">
                <a:lumMod val="50000"/>
              </a:schemeClr>
            </a:solidFill>
            <a:round/>
          </a:ln>
        </p:spPr>
        <p:style>
          <a:lnRef idx="0"/>
          <a:fillRef idx="0"/>
          <a:effectRef idx="0"/>
          <a:fontRef idx="minor"/>
        </p:style>
        <p:txBody>
          <a:bodyPr lIns="63720" rIns="75960" tIns="38160" bIns="38160" anchor="ctr"/>
          <a:p>
            <a:pPr>
              <a:lnSpc>
                <a:spcPct val="100000"/>
              </a:lnSpc>
            </a:pPr>
            <a:r>
              <a:rPr b="1" lang="en-US" sz="1400" spc="-1" strike="noStrike">
                <a:solidFill>
                  <a:srgbClr val="000000"/>
                </a:solidFill>
                <a:uFill>
                  <a:solidFill>
                    <a:srgbClr val="ffffff"/>
                  </a:solidFill>
                </a:uFill>
                <a:latin typeface="ＭＳ Ｐゴシック"/>
                <a:ea typeface="ＭＳ Ｐゴシック"/>
              </a:rPr>
              <a:t>５．行政の関与の在り方</a:t>
            </a:r>
            <a:endParaRPr b="0" lang="en-US" sz="1800" spc="-1" strike="noStrike">
              <a:solidFill>
                <a:srgbClr val="000000"/>
              </a:solidFill>
              <a:uFill>
                <a:solidFill>
                  <a:srgbClr val="ffffff"/>
                </a:solidFill>
              </a:uFill>
              <a:latin typeface="Arial"/>
            </a:endParaRPr>
          </a:p>
          <a:p>
            <a:pPr>
              <a:lnSpc>
                <a:spcPct val="100000"/>
              </a:lnSpc>
            </a:pPr>
            <a:r>
              <a:rPr b="0" lang="en-US" sz="1100" spc="-1" strike="noStrike">
                <a:solidFill>
                  <a:srgbClr val="000000"/>
                </a:solidFill>
                <a:uFill>
                  <a:solidFill>
                    <a:srgbClr val="ffffff"/>
                  </a:solidFill>
                </a:uFill>
                <a:latin typeface="ＭＳ Ｐゴシック"/>
                <a:ea typeface="ＭＳ Ｐゴシック"/>
              </a:rPr>
              <a:t>　□　所轄庁による指導監督の機能強化</a:t>
            </a:r>
            <a:endParaRPr b="0" lang="en-US" sz="1800" spc="-1" strike="noStrike">
              <a:solidFill>
                <a:srgbClr val="000000"/>
              </a:solidFill>
              <a:uFill>
                <a:solidFill>
                  <a:srgbClr val="ffffff"/>
                </a:solidFill>
              </a:uFill>
              <a:latin typeface="Arial"/>
            </a:endParaRPr>
          </a:p>
          <a:p>
            <a:pPr marL="77400" indent="-77040">
              <a:lnSpc>
                <a:spcPct val="100000"/>
              </a:lnSpc>
            </a:pPr>
            <a:r>
              <a:rPr b="0" lang="en-US" sz="1100" spc="-1" strike="noStrike">
                <a:solidFill>
                  <a:srgbClr val="000000"/>
                </a:solidFill>
                <a:uFill>
                  <a:solidFill>
                    <a:srgbClr val="ffffff"/>
                  </a:solidFill>
                </a:uFill>
                <a:latin typeface="ＭＳ Ｐゴシック"/>
                <a:ea typeface="ＭＳ Ｐゴシック"/>
              </a:rPr>
              <a:t>  □</a:t>
            </a:r>
            <a:r>
              <a:rPr b="0" lang="en-US" sz="1100" spc="-1" strike="noStrike">
                <a:solidFill>
                  <a:srgbClr val="000000"/>
                </a:solidFill>
                <a:uFill>
                  <a:solidFill>
                    <a:srgbClr val="ffffff"/>
                  </a:solidFill>
                </a:uFill>
                <a:latin typeface="ＭＳ Ｐゴシック"/>
                <a:ea typeface="ＭＳ Ｐゴシック"/>
              </a:rPr>
              <a:t>　国・都道府県・市の連携を推進</a:t>
            </a:r>
            <a:endParaRPr b="0" lang="en-US" sz="1800" spc="-1" strike="noStrike">
              <a:solidFill>
                <a:srgbClr val="000000"/>
              </a:solidFill>
              <a:uFill>
                <a:solidFill>
                  <a:srgbClr val="ffffff"/>
                </a:solidFill>
              </a:uFill>
              <a:latin typeface="Arial"/>
            </a:endParaRPr>
          </a:p>
        </p:txBody>
      </p:sp>
      <p:sp>
        <p:nvSpPr>
          <p:cNvPr id="496" name="CustomShape 12"/>
          <p:cNvSpPr/>
          <p:nvPr/>
        </p:nvSpPr>
        <p:spPr>
          <a:xfrm>
            <a:off x="3228840" y="5509800"/>
            <a:ext cx="6593760" cy="1320480"/>
          </a:xfrm>
          <a:prstGeom prst="roundRect">
            <a:avLst>
              <a:gd name="adj" fmla="val 9296"/>
            </a:avLst>
          </a:prstGeom>
          <a:pattFill prst="openDmnd">
            <a:fgClr>
              <a:srgbClr val="ffffcc"/>
            </a:fgClr>
            <a:bgClr>
              <a:srgbClr val="ffffff"/>
            </a:bgClr>
          </a:pattFill>
          <a:ln w="12600">
            <a:solidFill>
              <a:schemeClr val="accent4">
                <a:lumMod val="50000"/>
              </a:schemeClr>
            </a:solidFill>
            <a:round/>
          </a:ln>
        </p:spPr>
        <p:style>
          <a:lnRef idx="0"/>
          <a:fillRef idx="0"/>
          <a:effectRef idx="0"/>
          <a:fontRef idx="minor"/>
        </p:style>
        <p:txBody>
          <a:bodyPr lIns="63720" rIns="75960" tIns="38160" bIns="38160" anchor="ctr"/>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都道府県の役割として、市による指導監督の支援を位置づけ</a:t>
            </a:r>
            <a:r>
              <a:rPr b="0" lang="en-US" sz="1400" spc="-1" strike="noStrike">
                <a:solidFill>
                  <a:srgbClr val="000000"/>
                </a:solidFill>
                <a:uFill>
                  <a:solidFill>
                    <a:srgbClr val="ffffff"/>
                  </a:solidFill>
                </a:uFill>
                <a:latin typeface="ＭＳ Ｐゴシック"/>
                <a:ea typeface="ＭＳ Ｐゴシック"/>
              </a:rPr>
              <a:t>　</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　経営改善や法令遵守について、</a:t>
            </a:r>
            <a:r>
              <a:rPr b="0" lang="en-US" sz="1400" spc="-1" strike="noStrike" u="sng">
                <a:solidFill>
                  <a:srgbClr val="000000"/>
                </a:solidFill>
                <a:uFill>
                  <a:solidFill>
                    <a:srgbClr val="ffffff"/>
                  </a:solidFill>
                </a:uFill>
                <a:latin typeface="ＭＳ Ｐゴシック"/>
                <a:ea typeface="ＭＳ Ｐゴシック"/>
              </a:rPr>
              <a:t>柔軟に指導監督する仕組み（勧告等）に関する</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規定を整備</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a:t>
            </a:r>
            <a:r>
              <a:rPr b="0" lang="en-US" sz="1400" spc="-1" strike="noStrike">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都道府県による財務諸表等の収集・分析・活用、国による全国的なデータベース</a:t>
            </a:r>
            <a:endParaRPr b="0" lang="en-US" sz="1800" spc="-1" strike="noStrike">
              <a:solidFill>
                <a:srgbClr val="000000"/>
              </a:solidFill>
              <a:uFill>
                <a:solidFill>
                  <a:srgbClr val="ffffff"/>
                </a:solidFill>
              </a:uFill>
              <a:latin typeface="Arial"/>
            </a:endParaRPr>
          </a:p>
          <a:p>
            <a:pPr>
              <a:lnSpc>
                <a:spcPct val="100000"/>
              </a:lnSpc>
            </a:pPr>
            <a:r>
              <a:rPr b="0" lang="en-US" sz="1400" spc="-1" strike="noStrike">
                <a:solidFill>
                  <a:srgbClr val="000000"/>
                </a:solidFill>
                <a:uFill>
                  <a:solidFill>
                    <a:srgbClr val="ffffff"/>
                  </a:solidFill>
                </a:uFill>
                <a:latin typeface="ＭＳ Ｐゴシック"/>
                <a:ea typeface="ＭＳ Ｐゴシック"/>
              </a:rPr>
              <a:t>   </a:t>
            </a:r>
            <a:r>
              <a:rPr b="0" lang="en-US" sz="1400" spc="-1" strike="noStrike" u="sng">
                <a:solidFill>
                  <a:srgbClr val="000000"/>
                </a:solidFill>
                <a:uFill>
                  <a:solidFill>
                    <a:srgbClr val="ffffff"/>
                  </a:solidFill>
                </a:uFill>
                <a:latin typeface="ＭＳ Ｐゴシック"/>
                <a:ea typeface="ＭＳ Ｐゴシック"/>
              </a:rPr>
              <a:t>の整備</a:t>
            </a:r>
            <a:r>
              <a:rPr b="0" lang="en-US" sz="1400" spc="-1" strike="noStrike">
                <a:solidFill>
                  <a:srgbClr val="000000"/>
                </a:solidFill>
                <a:uFill>
                  <a:solidFill>
                    <a:srgbClr val="ffffff"/>
                  </a:solidFill>
                </a:uFill>
                <a:latin typeface="ＭＳ Ｐゴシック"/>
                <a:ea typeface="ＭＳ Ｐゴシック"/>
              </a:rPr>
              <a:t>　　　等</a:t>
            </a:r>
            <a:endParaRPr b="0" lang="en-US" sz="1800" spc="-1" strike="noStrike">
              <a:solidFill>
                <a:srgbClr val="000000"/>
              </a:solidFill>
              <a:uFill>
                <a:solidFill>
                  <a:srgbClr val="ffffff"/>
                </a:solidFill>
              </a:uFill>
              <a:latin typeface="Arial"/>
            </a:endParaRPr>
          </a:p>
        </p:txBody>
      </p:sp>
      <p:sp>
        <p:nvSpPr>
          <p:cNvPr id="497" name="CustomShape 13"/>
          <p:cNvSpPr/>
          <p:nvPr/>
        </p:nvSpPr>
        <p:spPr>
          <a:xfrm>
            <a:off x="131760" y="12240"/>
            <a:ext cx="9658080" cy="409680"/>
          </a:xfrm>
          <a:prstGeom prst="rect">
            <a:avLst/>
          </a:prstGeom>
          <a:noFill/>
          <a:ln>
            <a:noFill/>
          </a:ln>
        </p:spPr>
        <p:style>
          <a:lnRef idx="0"/>
          <a:fillRef idx="0"/>
          <a:effectRef idx="0"/>
          <a:fontRef idx="minor"/>
        </p:style>
        <p:txBody>
          <a:bodyPr lIns="74160" rIns="74160" tIns="37080" bIns="37080"/>
          <a:p>
            <a:pPr algn="ctr">
              <a:lnSpc>
                <a:spcPct val="100000"/>
              </a:lnSpc>
            </a:pPr>
            <a:r>
              <a:rPr b="1" lang="en-US" sz="2200" spc="-1" strike="noStrike">
                <a:solidFill>
                  <a:srgbClr val="000000"/>
                </a:solidFill>
                <a:uFill>
                  <a:solidFill>
                    <a:srgbClr val="ffffff"/>
                  </a:solidFill>
                </a:uFill>
                <a:latin typeface="メイリオ"/>
                <a:ea typeface="メイリオ"/>
              </a:rPr>
              <a:t>社会福祉法人制度の改革（主な内容）</a:t>
            </a:r>
            <a:endParaRPr b="0" lang="en-US" sz="1800" spc="-1" strike="noStrike">
              <a:solidFill>
                <a:srgbClr val="000000"/>
              </a:solidFill>
              <a:uFill>
                <a:solidFill>
                  <a:srgbClr val="ffffff"/>
                </a:solidFill>
              </a:uFill>
              <a:latin typeface="Arial"/>
            </a:endParaRPr>
          </a:p>
        </p:txBody>
      </p:sp>
      <p:sp>
        <p:nvSpPr>
          <p:cNvPr id="498" name="CustomShape 14"/>
          <p:cNvSpPr/>
          <p:nvPr/>
        </p:nvSpPr>
        <p:spPr>
          <a:xfrm>
            <a:off x="131760" y="4627800"/>
            <a:ext cx="3091320" cy="516600"/>
          </a:xfrm>
          <a:prstGeom prst="rect">
            <a:avLst/>
          </a:prstGeom>
          <a:noFill/>
          <a:ln w="12600">
            <a:noFill/>
          </a:ln>
        </p:spPr>
        <p:style>
          <a:lnRef idx="0"/>
          <a:fillRef idx="0"/>
          <a:effectRef idx="0"/>
          <a:fontRef idx="minor"/>
        </p:style>
        <p:txBody>
          <a:bodyPr lIns="90000" rIns="90000" tIns="45000" bIns="45000"/>
          <a:p>
            <a:pPr marL="77400" indent="-77040">
              <a:lnSpc>
                <a:spcPct val="100000"/>
              </a:lnSpc>
            </a:pPr>
            <a:r>
              <a:rPr b="1" lang="en-US" sz="1400" spc="-1" strike="noStrike">
                <a:solidFill>
                  <a:srgbClr val="000000"/>
                </a:solidFill>
                <a:uFill>
                  <a:solidFill>
                    <a:srgbClr val="ffffff"/>
                  </a:solidFill>
                </a:uFill>
                <a:latin typeface="ＭＳ Ｐゴシック"/>
                <a:ea typeface="ＭＳ Ｐゴシック"/>
              </a:rPr>
              <a:t>４．地域における公益的な取組を</a:t>
            </a:r>
            <a:endParaRPr b="0" lang="en-US" sz="1800" spc="-1" strike="noStrike">
              <a:solidFill>
                <a:srgbClr val="000000"/>
              </a:solidFill>
              <a:uFill>
                <a:solidFill>
                  <a:srgbClr val="ffffff"/>
                </a:solidFill>
              </a:uFill>
              <a:latin typeface="Arial"/>
            </a:endParaRPr>
          </a:p>
          <a:p>
            <a:pPr marL="77400" indent="-77040">
              <a:lnSpc>
                <a:spcPct val="100000"/>
              </a:lnSpc>
            </a:pPr>
            <a:r>
              <a:rPr b="1" lang="en-US" sz="1400" spc="-1" strike="noStrike">
                <a:solidFill>
                  <a:srgbClr val="000000"/>
                </a:solidFill>
                <a:uFill>
                  <a:solidFill>
                    <a:srgbClr val="ffffff"/>
                  </a:solidFill>
                </a:uFill>
                <a:latin typeface="ＭＳ Ｐゴシック"/>
                <a:ea typeface="ＭＳ Ｐゴシック"/>
              </a:rPr>
              <a:t>　実施する責務</a:t>
            </a:r>
            <a:endParaRPr b="0" lang="en-US" sz="1800" spc="-1" strike="noStrike">
              <a:solidFill>
                <a:srgbClr val="000000"/>
              </a:solidFill>
              <a:uFill>
                <a:solidFill>
                  <a:srgbClr val="ffffff"/>
                </a:solidFill>
              </a:uFill>
              <a:latin typeface="Arial"/>
            </a:endParaRPr>
          </a:p>
        </p:txBody>
      </p:sp>
      <p:sp>
        <p:nvSpPr>
          <p:cNvPr id="499" name="TextShape 15"/>
          <p:cNvSpPr txBox="1"/>
          <p:nvPr/>
        </p:nvSpPr>
        <p:spPr>
          <a:xfrm>
            <a:off x="7538040" y="644832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7</a:t>
            </a:r>
            <a:endParaRPr b="0" lang="en-US" sz="1400" spc="-1" strike="noStrike">
              <a:solidFill>
                <a:srgbClr val="000000"/>
              </a:solidFill>
              <a:uFill>
                <a:solidFill>
                  <a:srgbClr val="ffffff"/>
                </a:solidFill>
              </a:uFill>
              <a:latin typeface="Times New Roman"/>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500" name="Table 1"/>
          <p:cNvGraphicFramePr/>
          <p:nvPr/>
        </p:nvGraphicFramePr>
        <p:xfrm>
          <a:off x="174240" y="4149000"/>
          <a:ext cx="9464760" cy="2564640"/>
        </p:xfrm>
        <a:graphic>
          <a:graphicData uri="http://schemas.openxmlformats.org/drawingml/2006/table">
            <a:tbl>
              <a:tblPr/>
              <a:tblGrid>
                <a:gridCol w="3154680"/>
                <a:gridCol w="3154680"/>
                <a:gridCol w="3155400"/>
              </a:tblGrid>
              <a:tr h="548640">
                <a:tc>
                  <a:txBody>
                    <a:bodyPr lIns="131760" rIns="131760" tIns="31320" bIns="31320"/>
                    <a:p>
                      <a:pPr algn="ctr">
                        <a:lnSpc>
                          <a:spcPct val="100000"/>
                        </a:lnSpc>
                      </a:pPr>
                      <a:r>
                        <a:rPr b="0" lang="en-US" sz="1600" spc="-1" strike="noStrike">
                          <a:solidFill>
                            <a:srgbClr val="000000"/>
                          </a:solidFill>
                          <a:uFill>
                            <a:solidFill>
                              <a:srgbClr val="ffffff"/>
                            </a:solidFill>
                          </a:uFill>
                          <a:latin typeface="Calibri"/>
                        </a:rPr>
                        <a:t>運営の透明性の確保</a:t>
                      </a:r>
                      <a:endParaRPr b="0" lang="en-US" sz="1800" spc="-1" strike="noStrike">
                        <a:solidFill>
                          <a:srgbClr val="000000"/>
                        </a:solidFill>
                        <a:uFill>
                          <a:solidFill>
                            <a:srgbClr val="ffffff"/>
                          </a:solidFill>
                        </a:uFill>
                        <a:latin typeface="Arial"/>
                      </a:endParaRPr>
                    </a:p>
                  </a:txBody>
                  <a:tcPr marL="131760" marR="131760">
                    <a:solidFill>
                      <a:srgbClr val="729fcf"/>
                    </a:solidFill>
                  </a:tcPr>
                </a:tc>
                <a:tc>
                  <a:txBody>
                    <a:bodyPr lIns="131760" rIns="131760" tIns="31320" bIns="31320"/>
                    <a:p>
                      <a:pPr algn="ctr">
                        <a:lnSpc>
                          <a:spcPct val="100000"/>
                        </a:lnSpc>
                      </a:pPr>
                      <a:r>
                        <a:rPr b="0" lang="en-US" sz="1600" spc="-1" strike="noStrike">
                          <a:solidFill>
                            <a:srgbClr val="000000"/>
                          </a:solidFill>
                          <a:uFill>
                            <a:solidFill>
                              <a:srgbClr val="ffffff"/>
                            </a:solidFill>
                          </a:uFill>
                          <a:latin typeface="Calibri"/>
                        </a:rPr>
                        <a:t>経営組織のガバナンスの確保</a:t>
                      </a:r>
                      <a:endParaRPr b="0" lang="en-US" sz="1800" spc="-1" strike="noStrike">
                        <a:solidFill>
                          <a:srgbClr val="000000"/>
                        </a:solidFill>
                        <a:uFill>
                          <a:solidFill>
                            <a:srgbClr val="ffffff"/>
                          </a:solidFill>
                        </a:uFill>
                        <a:latin typeface="Arial"/>
                      </a:endParaRPr>
                    </a:p>
                  </a:txBody>
                  <a:tcPr marL="131760" marR="131760">
                    <a:solidFill>
                      <a:srgbClr val="729fcf"/>
                    </a:solidFill>
                  </a:tcPr>
                </a:tc>
                <a:tc>
                  <a:txBody>
                    <a:bodyPr lIns="131760" rIns="131760" tIns="31320" bIns="31320"/>
                    <a:p>
                      <a:pPr algn="ctr">
                        <a:lnSpc>
                          <a:spcPct val="100000"/>
                        </a:lnSpc>
                      </a:pPr>
                      <a:r>
                        <a:rPr b="0" lang="en-US" sz="1600" spc="-1" strike="noStrike">
                          <a:solidFill>
                            <a:srgbClr val="000000"/>
                          </a:solidFill>
                          <a:uFill>
                            <a:solidFill>
                              <a:srgbClr val="ffffff"/>
                            </a:solidFill>
                          </a:uFill>
                          <a:latin typeface="Calibri"/>
                        </a:rPr>
                        <a:t>財務規律の強化</a:t>
                      </a:r>
                      <a:endParaRPr b="0" lang="en-US" sz="1800" spc="-1" strike="noStrike">
                        <a:solidFill>
                          <a:srgbClr val="000000"/>
                        </a:solidFill>
                        <a:uFill>
                          <a:solidFill>
                            <a:srgbClr val="ffffff"/>
                          </a:solidFill>
                        </a:uFill>
                        <a:latin typeface="Arial"/>
                      </a:endParaRPr>
                    </a:p>
                  </a:txBody>
                  <a:tcPr marL="131760" marR="131760">
                    <a:solidFill>
                      <a:srgbClr val="729fcf"/>
                    </a:solidFill>
                  </a:tcPr>
                </a:tc>
              </a:tr>
              <a:tr h="2016000">
                <a:tc>
                  <a:txBody>
                    <a:bodyPr lIns="131760" rIns="131760" tIns="31320" bIns="31320"/>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財務諸表・現況報告書・役員報酬基準の公表</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国・都道府県・市の連携による法人情報の収集・分析・公表</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国による全国的なデータベースの整備</a:t>
                      </a:r>
                      <a:endParaRPr b="0" lang="en-US" sz="1800" spc="-1" strike="noStrike">
                        <a:solidFill>
                          <a:srgbClr val="000000"/>
                        </a:solidFill>
                        <a:uFill>
                          <a:solidFill>
                            <a:srgbClr val="ffffff"/>
                          </a:solidFill>
                        </a:uFill>
                        <a:latin typeface="Arial"/>
                      </a:endParaRPr>
                    </a:p>
                  </a:txBody>
                  <a:tcPr marL="131760" marR="131760">
                    <a:solidFill>
                      <a:srgbClr val="729fcf"/>
                    </a:solidFill>
                  </a:tcPr>
                </a:tc>
                <a:tc>
                  <a:txBody>
                    <a:bodyPr lIns="131760" rIns="131760" tIns="31320" bIns="31320"/>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評議員会による理事・理事会に対する牽制機能の発揮</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理事・理事会等の権限・義務・責任の明確化</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会計監査人制度の導入</a:t>
                      </a:r>
                      <a:endParaRPr b="0" lang="en-US" sz="1800" spc="-1" strike="noStrike">
                        <a:solidFill>
                          <a:srgbClr val="000000"/>
                        </a:solidFill>
                        <a:uFill>
                          <a:solidFill>
                            <a:srgbClr val="ffffff"/>
                          </a:solidFill>
                        </a:uFill>
                        <a:latin typeface="Arial"/>
                      </a:endParaRPr>
                    </a:p>
                  </a:txBody>
                  <a:tcPr marL="131760" marR="131760">
                    <a:solidFill>
                      <a:srgbClr val="729fcf"/>
                    </a:solidFill>
                  </a:tcPr>
                </a:tc>
                <a:tc>
                  <a:txBody>
                    <a:bodyPr lIns="131760" rIns="131760" tIns="31320" bIns="31320"/>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rPr>
                        <a:t>適正かつ公正な支出管理　　</a:t>
                      </a:r>
                      <a:r>
                        <a:rPr b="0" lang="en-US" sz="1100" spc="-1" strike="noStrike">
                          <a:solidFill>
                            <a:srgbClr val="000000"/>
                          </a:solidFill>
                          <a:uFill>
                            <a:solidFill>
                              <a:srgbClr val="ffffff"/>
                            </a:solidFill>
                          </a:uFill>
                          <a:latin typeface="ＭＳ Ｐ明朝"/>
                          <a:ea typeface="ＭＳ Ｐ明朝"/>
                        </a:rPr>
                        <a:t>（役員報酬基準の設定、関係者への利益供与の禁止）</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ea typeface="ＭＳ Ｐ明朝"/>
                        </a:rPr>
                        <a:t>再投下可能な財産の明確化</a:t>
                      </a:r>
                      <a:r>
                        <a:rPr b="0" lang="en-US" sz="1200" spc="-1" strike="noStrike">
                          <a:solidFill>
                            <a:srgbClr val="000000"/>
                          </a:solidFill>
                          <a:uFill>
                            <a:solidFill>
                              <a:srgbClr val="ffffff"/>
                            </a:solidFill>
                          </a:uFill>
                          <a:latin typeface="ＭＳ Ｐ明朝"/>
                          <a:ea typeface="ＭＳ Ｐ明朝"/>
                        </a:rPr>
                        <a:t>（「社会福祉充実残額」の算出）</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StarSymbol"/>
                        <a:buChar char="•"/>
                      </a:pPr>
                      <a:r>
                        <a:rPr b="0" lang="en-US" sz="1600" spc="-1" strike="noStrike">
                          <a:solidFill>
                            <a:srgbClr val="000000"/>
                          </a:solidFill>
                          <a:uFill>
                            <a:solidFill>
                              <a:srgbClr val="ffffff"/>
                            </a:solidFill>
                          </a:uFill>
                          <a:latin typeface="Calibri"/>
                          <a:ea typeface="ＭＳ Ｐ明朝"/>
                        </a:rPr>
                        <a:t>再投下可能な財産の計画的再投下</a:t>
                      </a:r>
                      <a:r>
                        <a:rPr b="0" lang="en-US" sz="1100" spc="-1" strike="noStrike">
                          <a:solidFill>
                            <a:srgbClr val="000000"/>
                          </a:solidFill>
                          <a:uFill>
                            <a:solidFill>
                              <a:srgbClr val="ffffff"/>
                            </a:solidFill>
                          </a:uFill>
                          <a:latin typeface="ＭＳ Ｐ明朝"/>
                          <a:ea typeface="ＭＳ Ｐ明朝"/>
                        </a:rPr>
                        <a:t>（「社会福祉充実計画」の策定）</a:t>
                      </a:r>
                      <a:endParaRPr b="0" lang="en-US" sz="1800" spc="-1" strike="noStrike">
                        <a:solidFill>
                          <a:srgbClr val="000000"/>
                        </a:solidFill>
                        <a:uFill>
                          <a:solidFill>
                            <a:srgbClr val="ffffff"/>
                          </a:solidFill>
                        </a:uFill>
                        <a:latin typeface="Arial"/>
                      </a:endParaRPr>
                    </a:p>
                  </a:txBody>
                  <a:tcPr marL="131760" marR="131760">
                    <a:solidFill>
                      <a:srgbClr val="729fcf"/>
                    </a:solidFill>
                  </a:tcPr>
                </a:tc>
              </a:tr>
            </a:tbl>
          </a:graphicData>
        </a:graphic>
      </p:graphicFrame>
      <p:sp>
        <p:nvSpPr>
          <p:cNvPr id="501" name="CustomShape 2"/>
          <p:cNvSpPr/>
          <p:nvPr/>
        </p:nvSpPr>
        <p:spPr>
          <a:xfrm>
            <a:off x="168480" y="2492640"/>
            <a:ext cx="9543240" cy="690480"/>
          </a:xfrm>
          <a:prstGeom prst="ellipse">
            <a:avLst/>
          </a:prstGeom>
          <a:solidFill>
            <a:schemeClr val="bg1">
              <a:lumMod val="75000"/>
            </a:schemeClr>
          </a:solidFill>
          <a:ln>
            <a:noFill/>
          </a:ln>
        </p:spPr>
        <p:style>
          <a:lnRef idx="2">
            <a:schemeClr val="dk1"/>
          </a:lnRef>
          <a:fillRef idx="1">
            <a:schemeClr val="lt1"/>
          </a:fillRef>
          <a:effectRef idx="0">
            <a:schemeClr val="dk1"/>
          </a:effectRef>
          <a:fontRef idx="minor"/>
        </p:style>
      </p:sp>
      <p:sp>
        <p:nvSpPr>
          <p:cNvPr id="502" name="CustomShape 3"/>
          <p:cNvSpPr/>
          <p:nvPr/>
        </p:nvSpPr>
        <p:spPr>
          <a:xfrm>
            <a:off x="6629040" y="548640"/>
            <a:ext cx="3184560" cy="2303640"/>
          </a:xfrm>
          <a:prstGeom prst="foldedCorner">
            <a:avLst>
              <a:gd name="adj" fmla="val 16667"/>
            </a:avLst>
          </a:prstGeom>
          <a:pattFill prst="lgGrid">
            <a:fgClr>
              <a:srgbClr val="93cddd"/>
            </a:fgClr>
            <a:bgClr>
              <a:srgbClr val="ffffff"/>
            </a:bgClr>
          </a:pattFill>
          <a:ln>
            <a:solidFill>
              <a:schemeClr val="accent5">
                <a:lumMod val="60000"/>
                <a:lumOff val="40000"/>
              </a:schemeClr>
            </a:solidFill>
            <a:round/>
          </a:ln>
        </p:spPr>
        <p:style>
          <a:lnRef idx="2">
            <a:schemeClr val="dk1"/>
          </a:lnRef>
          <a:fillRef idx="1">
            <a:schemeClr val="lt1"/>
          </a:fillRef>
          <a:effectRef idx="0">
            <a:schemeClr val="dk1"/>
          </a:effectRef>
          <a:fontRef idx="minor"/>
        </p:style>
        <p:txBody>
          <a:bodyPr lIns="90000" rIns="90000" tIns="45000" bIns="45000"/>
          <a:p>
            <a:pPr algn="ctr">
              <a:lnSpc>
                <a:spcPct val="100000"/>
              </a:lnSpc>
            </a:pPr>
            <a:r>
              <a:rPr b="0" lang="en-US" sz="1800" spc="-1" strike="noStrike" u="sng">
                <a:solidFill>
                  <a:srgbClr val="000000"/>
                </a:solidFill>
                <a:uFill>
                  <a:solidFill>
                    <a:srgbClr val="ffffff"/>
                  </a:solidFill>
                </a:uFill>
                <a:latin typeface="Calibri"/>
              </a:rPr>
              <a:t>公益法人の在り方の見直し</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平成</a:t>
            </a:r>
            <a:r>
              <a:rPr b="0" lang="en-US" sz="1600" spc="-1" strike="noStrike">
                <a:solidFill>
                  <a:srgbClr val="000000"/>
                </a:solidFill>
                <a:uFill>
                  <a:solidFill>
                    <a:srgbClr val="ffffff"/>
                  </a:solidFill>
                </a:uFill>
                <a:latin typeface="Calibri"/>
              </a:rPr>
              <a:t>18</a:t>
            </a:r>
            <a:r>
              <a:rPr b="0" lang="en-US" sz="1600" spc="-1" strike="noStrike">
                <a:solidFill>
                  <a:srgbClr val="000000"/>
                </a:solidFill>
                <a:uFill>
                  <a:solidFill>
                    <a:srgbClr val="ffffff"/>
                  </a:solidFill>
                </a:uFill>
                <a:latin typeface="Calibri"/>
              </a:rPr>
              <a:t>年の公益法人制度改革</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2</a:t>
            </a:r>
            <a:r>
              <a:rPr b="0" lang="en-US" sz="1600" spc="-1" strike="noStrike">
                <a:solidFill>
                  <a:srgbClr val="000000"/>
                </a:solidFill>
                <a:uFill>
                  <a:solidFill>
                    <a:srgbClr val="ffffff"/>
                  </a:solidFill>
                </a:uFill>
                <a:latin typeface="Calibri"/>
              </a:rPr>
              <a:t>．　公益法人税制の見直しの議論</a:t>
            </a:r>
            <a:endParaRPr b="0" lang="en-US" sz="18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Calibri"/>
              </a:rPr>
              <a:t>　　（政府税調等）</a:t>
            </a:r>
            <a:endParaRPr b="0" lang="en-US" sz="1800" spc="-1" strike="noStrike">
              <a:solidFill>
                <a:srgbClr val="000000"/>
              </a:solidFill>
              <a:uFill>
                <a:solidFill>
                  <a:srgbClr val="ffffff"/>
                </a:solidFill>
              </a:uFill>
              <a:latin typeface="Arial"/>
            </a:endParaRPr>
          </a:p>
        </p:txBody>
      </p:sp>
      <p:sp>
        <p:nvSpPr>
          <p:cNvPr id="503" name="CustomShape 4"/>
          <p:cNvSpPr/>
          <p:nvPr/>
        </p:nvSpPr>
        <p:spPr>
          <a:xfrm>
            <a:off x="320760" y="3456360"/>
            <a:ext cx="9390960" cy="510480"/>
          </a:xfrm>
          <a:prstGeom prst="rect">
            <a:avLst/>
          </a:prstGeom>
          <a:pattFill prst="lgGrid">
            <a:fgClr>
              <a:srgbClr val="f79646"/>
            </a:fgClr>
            <a:bgClr>
              <a:srgbClr val="ffffff"/>
            </a:bgClr>
          </a:pattFill>
          <a:ln>
            <a:solidFill>
              <a:schemeClr val="accent6"/>
            </a:solidFill>
            <a:round/>
          </a:ln>
        </p:spPr>
        <p:style>
          <a:lnRef idx="2">
            <a:schemeClr val="dk1"/>
          </a:lnRef>
          <a:fillRef idx="1">
            <a:schemeClr val="lt1"/>
          </a:fillRef>
          <a:effectRef idx="0">
            <a:schemeClr val="dk1"/>
          </a:effectRef>
          <a:fontRef idx="minor"/>
        </p:style>
      </p:sp>
      <p:sp>
        <p:nvSpPr>
          <p:cNvPr id="504" name="CustomShape 5"/>
          <p:cNvSpPr/>
          <p:nvPr/>
        </p:nvSpPr>
        <p:spPr>
          <a:xfrm>
            <a:off x="905760" y="57600"/>
            <a:ext cx="8248320" cy="425520"/>
          </a:xfrm>
          <a:prstGeom prst="rect">
            <a:avLst/>
          </a:prstGeom>
          <a:noFill/>
          <a:ln>
            <a:noFill/>
          </a:ln>
        </p:spPr>
        <p:style>
          <a:lnRef idx="0"/>
          <a:fillRef idx="0"/>
          <a:effectRef idx="0"/>
          <a:fontRef idx="minor"/>
        </p:style>
        <p:txBody>
          <a:bodyPr lIns="90000" rIns="90000" tIns="45000" bIns="45000"/>
          <a:p>
            <a:pPr algn="ctr">
              <a:lnSpc>
                <a:spcPct val="100000"/>
              </a:lnSpc>
            </a:pPr>
            <a:r>
              <a:rPr b="1" lang="en-US" sz="2200" spc="-1" strike="noStrike">
                <a:solidFill>
                  <a:srgbClr val="000000"/>
                </a:solidFill>
                <a:uFill>
                  <a:solidFill>
                    <a:srgbClr val="ffffff"/>
                  </a:solidFill>
                </a:uFill>
                <a:latin typeface="メイリオ"/>
                <a:ea typeface="メイリオ"/>
              </a:rPr>
              <a:t>社会福祉法人を取り巻く課題</a:t>
            </a:r>
            <a:endParaRPr b="0" lang="en-US" sz="1800" spc="-1" strike="noStrike">
              <a:solidFill>
                <a:srgbClr val="000000"/>
              </a:solidFill>
              <a:uFill>
                <a:solidFill>
                  <a:srgbClr val="ffffff"/>
                </a:solidFill>
              </a:uFill>
              <a:latin typeface="Arial"/>
            </a:endParaRPr>
          </a:p>
        </p:txBody>
      </p:sp>
      <p:sp>
        <p:nvSpPr>
          <p:cNvPr id="505" name="CustomShape 6"/>
          <p:cNvSpPr/>
          <p:nvPr/>
        </p:nvSpPr>
        <p:spPr>
          <a:xfrm>
            <a:off x="206280" y="3209760"/>
            <a:ext cx="2287800" cy="344880"/>
          </a:xfrm>
          <a:prstGeom prst="horizontalScroll">
            <a:avLst>
              <a:gd name="adj" fmla="val 12500"/>
            </a:avLst>
          </a:prstGeom>
          <a:ln>
            <a:round/>
          </a:ln>
        </p:spPr>
        <p:style>
          <a:lnRef idx="2">
            <a:schemeClr val="accent6">
              <a:shade val="50000"/>
            </a:schemeClr>
          </a:lnRef>
          <a:fillRef idx="1">
            <a:schemeClr val="accent6"/>
          </a:fillRef>
          <a:effectRef idx="0">
            <a:schemeClr val="accent6"/>
          </a:effectRef>
          <a:fontRef idx="minor"/>
        </p:style>
        <p:txBody>
          <a:bodyPr lIns="90000" rIns="90000" tIns="45000" bIns="45000" anchor="ctr"/>
          <a:p>
            <a:pPr algn="ctr">
              <a:lnSpc>
                <a:spcPct val="100000"/>
              </a:lnSpc>
            </a:pPr>
            <a:r>
              <a:rPr b="0" lang="en-US" sz="1800" spc="-1" strike="noStrike">
                <a:solidFill>
                  <a:srgbClr val="ffffff"/>
                </a:solidFill>
                <a:uFill>
                  <a:solidFill>
                    <a:srgbClr val="ffffff"/>
                  </a:solidFill>
                </a:uFill>
                <a:latin typeface="Calibri"/>
              </a:rPr>
              <a:t>改革の視点</a:t>
            </a:r>
            <a:endParaRPr b="0" lang="en-US" sz="1800" spc="-1" strike="noStrike">
              <a:solidFill>
                <a:srgbClr val="000000"/>
              </a:solidFill>
              <a:uFill>
                <a:solidFill>
                  <a:srgbClr val="ffffff"/>
                </a:solidFill>
              </a:uFill>
              <a:latin typeface="Arial"/>
            </a:endParaRPr>
          </a:p>
        </p:txBody>
      </p:sp>
      <p:sp>
        <p:nvSpPr>
          <p:cNvPr id="506" name="CustomShape 7"/>
          <p:cNvSpPr/>
          <p:nvPr/>
        </p:nvSpPr>
        <p:spPr>
          <a:xfrm>
            <a:off x="64440" y="548640"/>
            <a:ext cx="3119760" cy="2295720"/>
          </a:xfrm>
          <a:prstGeom prst="foldedCorner">
            <a:avLst>
              <a:gd name="adj" fmla="val 16667"/>
            </a:avLst>
          </a:prstGeom>
          <a:pattFill prst="lgGrid">
            <a:fgClr>
              <a:srgbClr val="b3a2c7"/>
            </a:fgClr>
            <a:bgClr>
              <a:srgbClr val="ffffff"/>
            </a:bgClr>
          </a:pattFill>
          <a:ln>
            <a:solidFill>
              <a:schemeClr val="accent4">
                <a:lumMod val="60000"/>
                <a:lumOff val="40000"/>
              </a:schemeClr>
            </a:solidFill>
            <a:round/>
          </a:ln>
        </p:spPr>
        <p:style>
          <a:lnRef idx="2">
            <a:schemeClr val="dk1"/>
          </a:lnRef>
          <a:fillRef idx="1">
            <a:schemeClr val="lt1"/>
          </a:fillRef>
          <a:effectRef idx="0">
            <a:schemeClr val="dk1"/>
          </a:effectRef>
          <a:fontRef idx="minor"/>
        </p:style>
        <p:txBody>
          <a:bodyPr lIns="90000" rIns="90000" tIns="45000" bIns="45000"/>
          <a:p>
            <a:pPr algn="ctr">
              <a:lnSpc>
                <a:spcPct val="100000"/>
              </a:lnSpc>
            </a:pPr>
            <a:r>
              <a:rPr b="0" lang="en-US" sz="1800" spc="-1" strike="noStrike" u="sng">
                <a:solidFill>
                  <a:srgbClr val="000000"/>
                </a:solidFill>
                <a:uFill>
                  <a:solidFill>
                    <a:srgbClr val="ffffff"/>
                  </a:solidFill>
                </a:uFill>
                <a:latin typeface="Calibri"/>
              </a:rPr>
              <a:t>福祉サービスの変容</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福祉ニーズの多様化・複雑化</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措置から契約への移行</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多様な事業主体の参入</a:t>
            </a:r>
            <a:endParaRPr b="0" lang="en-US" sz="1800" spc="-1" strike="noStrike">
              <a:solidFill>
                <a:srgbClr val="000000"/>
              </a:solidFill>
              <a:uFill>
                <a:solidFill>
                  <a:srgbClr val="ffffff"/>
                </a:solidFill>
              </a:uFill>
              <a:latin typeface="Arial"/>
            </a:endParaRPr>
          </a:p>
        </p:txBody>
      </p:sp>
      <p:sp>
        <p:nvSpPr>
          <p:cNvPr id="507" name="CustomShape 8"/>
          <p:cNvSpPr/>
          <p:nvPr/>
        </p:nvSpPr>
        <p:spPr>
          <a:xfrm>
            <a:off x="3242520" y="548640"/>
            <a:ext cx="3327840" cy="2303280"/>
          </a:xfrm>
          <a:prstGeom prst="foldedCorner">
            <a:avLst>
              <a:gd name="adj" fmla="val 16667"/>
            </a:avLst>
          </a:prstGeom>
          <a:pattFill prst="lgGrid">
            <a:fgClr>
              <a:srgbClr val="d99694"/>
            </a:fgClr>
            <a:bgClr>
              <a:srgbClr val="ffffff"/>
            </a:bgClr>
          </a:pattFill>
          <a:ln>
            <a:solidFill>
              <a:schemeClr val="accent2">
                <a:lumMod val="60000"/>
                <a:lumOff val="40000"/>
              </a:schemeClr>
            </a:solidFill>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u="sng">
                <a:solidFill>
                  <a:srgbClr val="000000"/>
                </a:solidFill>
                <a:uFill>
                  <a:solidFill>
                    <a:srgbClr val="ffffff"/>
                  </a:solidFill>
                </a:uFill>
                <a:latin typeface="Calibri"/>
              </a:rPr>
              <a:t>社会福祉法人の運営に対する</a:t>
            </a:r>
            <a:endParaRPr b="0" lang="en-US" sz="1800" spc="-1" strike="noStrike">
              <a:solidFill>
                <a:srgbClr val="000000"/>
              </a:solidFill>
              <a:uFill>
                <a:solidFill>
                  <a:srgbClr val="ffffff"/>
                </a:solidFill>
              </a:uFill>
              <a:latin typeface="Arial"/>
            </a:endParaRPr>
          </a:p>
          <a:p>
            <a:pPr algn="ctr">
              <a:lnSpc>
                <a:spcPct val="100000"/>
              </a:lnSpc>
            </a:pPr>
            <a:r>
              <a:rPr b="0" lang="en-US" sz="1800" spc="-1" strike="noStrike" u="sng">
                <a:solidFill>
                  <a:srgbClr val="000000"/>
                </a:solidFill>
                <a:uFill>
                  <a:solidFill>
                    <a:srgbClr val="ffffff"/>
                  </a:solidFill>
                </a:uFill>
                <a:latin typeface="Calibri"/>
              </a:rPr>
              <a:t>指摘</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他の事業主体とのｲｺｰﾙﾌｯﾃｨﾝｸﾞ と社会貢献（規制改革実施計画）</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97" strike="noStrike">
                <a:solidFill>
                  <a:srgbClr val="000000"/>
                </a:solidFill>
                <a:uFill>
                  <a:solidFill>
                    <a:srgbClr val="ffffff"/>
                  </a:solidFill>
                </a:uFill>
                <a:latin typeface="Calibri"/>
              </a:rPr>
              <a:t>内部留保の明確化</a:t>
            </a:r>
            <a:endParaRPr b="0" lang="en-US" sz="1800" spc="-1" strike="noStrike">
              <a:solidFill>
                <a:srgbClr val="000000"/>
              </a:solidFill>
              <a:uFill>
                <a:solidFill>
                  <a:srgbClr val="ffffff"/>
                </a:solidFill>
              </a:uFill>
              <a:latin typeface="Arial"/>
            </a:endParaRPr>
          </a:p>
          <a:p>
            <a:pPr marL="343080" indent="-342720">
              <a:lnSpc>
                <a:spcPct val="100000"/>
              </a:lnSpc>
              <a:buClr>
                <a:srgbClr val="000000"/>
              </a:buClr>
              <a:buFont typeface="Calibri"/>
              <a:buAutoNum type="arabicPeriod"/>
            </a:pPr>
            <a:r>
              <a:rPr b="0" lang="en-US" sz="1600" spc="-1" strike="noStrike">
                <a:solidFill>
                  <a:srgbClr val="000000"/>
                </a:solidFill>
                <a:uFill>
                  <a:solidFill>
                    <a:srgbClr val="ffffff"/>
                  </a:solidFill>
                </a:uFill>
                <a:latin typeface="Calibri"/>
              </a:rPr>
              <a:t>一部の法人の不適正な運営に対する指摘</a:t>
            </a:r>
            <a:endParaRPr b="0" lang="en-US" sz="1800" spc="-1" strike="noStrike">
              <a:solidFill>
                <a:srgbClr val="000000"/>
              </a:solidFill>
              <a:uFill>
                <a:solidFill>
                  <a:srgbClr val="ffffff"/>
                </a:solidFill>
              </a:uFill>
              <a:latin typeface="Arial"/>
            </a:endParaRPr>
          </a:p>
        </p:txBody>
      </p:sp>
      <p:sp>
        <p:nvSpPr>
          <p:cNvPr id="508" name="CustomShape 9"/>
          <p:cNvSpPr/>
          <p:nvPr/>
        </p:nvSpPr>
        <p:spPr>
          <a:xfrm>
            <a:off x="677160" y="3555000"/>
            <a:ext cx="8551800" cy="364680"/>
          </a:xfrm>
          <a:prstGeom prst="rect">
            <a:avLst/>
          </a:prstGeom>
          <a:noFill/>
          <a:ln>
            <a:noFill/>
          </a:ln>
        </p:spPr>
        <p:style>
          <a:lnRef idx="0"/>
          <a:fillRef idx="0"/>
          <a:effectRef idx="0"/>
          <a:fontRef idx="minor"/>
        </p:style>
        <p:txBody>
          <a:bodyPr lIns="90000" rIns="90000" tIns="45000" bIns="45000"/>
          <a:p>
            <a:pPr marL="1704960" indent="-1704600">
              <a:lnSpc>
                <a:spcPct val="100000"/>
              </a:lnSpc>
            </a:pPr>
            <a:r>
              <a:rPr b="0" lang="en-US" sz="1800" spc="-1" strike="noStrike">
                <a:solidFill>
                  <a:srgbClr val="000000"/>
                </a:solidFill>
                <a:uFill>
                  <a:solidFill>
                    <a:srgbClr val="ffffff"/>
                  </a:solidFill>
                </a:uFill>
                <a:latin typeface="Calibri"/>
              </a:rPr>
              <a:t>○</a:t>
            </a:r>
            <a:r>
              <a:rPr b="0" lang="en-US" sz="1800" spc="-1" strike="noStrike">
                <a:solidFill>
                  <a:srgbClr val="000000"/>
                </a:solidFill>
                <a:uFill>
                  <a:solidFill>
                    <a:srgbClr val="ffffff"/>
                  </a:solidFill>
                </a:uFill>
                <a:latin typeface="Calibri"/>
              </a:rPr>
              <a:t>公益性・非営利性の徹底　○国民に対する説明責任の履行　○地域社会への貢献</a:t>
            </a:r>
            <a:endParaRPr b="0" lang="en-US" sz="1800" spc="-1" strike="noStrike">
              <a:solidFill>
                <a:srgbClr val="000000"/>
              </a:solidFill>
              <a:uFill>
                <a:solidFill>
                  <a:srgbClr val="ffffff"/>
                </a:solidFill>
              </a:uFill>
              <a:latin typeface="Arial"/>
            </a:endParaRPr>
          </a:p>
        </p:txBody>
      </p:sp>
      <p:sp>
        <p:nvSpPr>
          <p:cNvPr id="509" name="CustomShape 10"/>
          <p:cNvSpPr/>
          <p:nvPr/>
        </p:nvSpPr>
        <p:spPr>
          <a:xfrm>
            <a:off x="3808800" y="3069000"/>
            <a:ext cx="2079720" cy="328680"/>
          </a:xfrm>
          <a:prstGeom prst="downArrow">
            <a:avLst>
              <a:gd name="adj1" fmla="val 50000"/>
              <a:gd name="adj2" fmla="val 50000"/>
            </a:avLst>
          </a:prstGeom>
          <a:ln>
            <a:solidFill>
              <a:srgbClr val="be4b48"/>
            </a:solidFill>
            <a:round/>
          </a:ln>
          <a:effectLst>
            <a:outerShdw blurRad="40000" dir="5400000" dist="20000" rotWithShape="0">
              <a:srgbClr val="000000">
                <a:alpha val="38000"/>
              </a:srgbClr>
            </a:outerShdw>
          </a:effectLst>
        </p:spPr>
        <p:style>
          <a:lnRef idx="1">
            <a:schemeClr val="accent2"/>
          </a:lnRef>
          <a:fillRef idx="2">
            <a:schemeClr val="accent2"/>
          </a:fillRef>
          <a:effectRef idx="1">
            <a:schemeClr val="accent2"/>
          </a:effectRef>
          <a:fontRef idx="minor"/>
        </p:style>
      </p:sp>
      <p:sp>
        <p:nvSpPr>
          <p:cNvPr id="510" name="TextShape 11"/>
          <p:cNvSpPr txBox="1"/>
          <p:nvPr/>
        </p:nvSpPr>
        <p:spPr>
          <a:xfrm>
            <a:off x="7610040" y="6520320"/>
            <a:ext cx="2311200" cy="364680"/>
          </a:xfrm>
          <a:prstGeom prst="rect">
            <a:avLst/>
          </a:prstGeom>
          <a:noFill/>
          <a:ln>
            <a:noFill/>
          </a:ln>
        </p:spPr>
        <p:txBody>
          <a:bodyPr anchor="ctr"/>
          <a:p>
            <a:pPr algn="r">
              <a:lnSpc>
                <a:spcPct val="100000"/>
              </a:lnSpc>
            </a:pPr>
            <a:r>
              <a:rPr b="0" lang="en-US" sz="1600" spc="-1" strike="noStrike">
                <a:solidFill>
                  <a:srgbClr val="8b8b8b"/>
                </a:solidFill>
                <a:uFill>
                  <a:solidFill>
                    <a:srgbClr val="ffffff"/>
                  </a:solidFill>
                </a:uFill>
                <a:latin typeface="ＭＳ ゴシック"/>
                <a:ea typeface="ＭＳ ゴシック"/>
              </a:rPr>
              <a:t>8</a:t>
            </a:r>
            <a:endParaRPr b="0" lang="en-US" sz="1400" spc="-1" strike="noStrike">
              <a:solidFill>
                <a:srgbClr val="000000"/>
              </a:solidFill>
              <a:uFill>
                <a:solidFill>
                  <a:srgbClr val="ffffff"/>
                </a:solidFill>
              </a:uFill>
              <a:latin typeface="Times New Roman"/>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21354</TotalTime>
  <Application>LibreOffice/5.1.6.2$Windows_X86_64 LibreOffice_project/07ac168c60a517dba0f0d7bc7540f5afa45f0909</Application>
  <Words>4810</Words>
  <Paragraphs>1155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2014-08-18T09:24:32Z</dcterms:created>
  <dc:creator>内野 英夫(uchino-hideo)</dc:creator>
  <dc:description/>
  <dc:language>ja-JP</dc:language>
  <cp:lastModifiedBy>厚生労働省ネットワークシステム</cp:lastModifiedBy>
  <cp:lastPrinted>2017-05-18T11:32:38Z</cp:lastPrinted>
  <dcterms:modified xsi:type="dcterms:W3CDTF">2017-06-07T07:13:36Z</dcterms:modified>
  <cp:revision>616</cp:revision>
  <dc:subject/>
  <dc:title>PowerPoint プレゼンテーション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11</vt:i4>
  </property>
  <property fmtid="{D5CDD505-2E9C-101B-9397-08002B2CF9AE}" pid="8" name="PresentationFormat">
    <vt:lpwstr>A4 210 x 297 mm</vt:lpwstr>
  </property>
  <property fmtid="{D5CDD505-2E9C-101B-9397-08002B2CF9AE}" pid="9" name="ScaleCrop">
    <vt:bool>0</vt:bool>
  </property>
  <property fmtid="{D5CDD505-2E9C-101B-9397-08002B2CF9AE}" pid="10" name="ShareDoc">
    <vt:bool>0</vt:bool>
  </property>
  <property fmtid="{D5CDD505-2E9C-101B-9397-08002B2CF9AE}" pid="11" name="Slides">
    <vt:i4>51</vt:i4>
  </property>
</Properties>
</file>